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99" r:id="rId3"/>
    <p:sldId id="284" r:id="rId4"/>
    <p:sldId id="301" r:id="rId5"/>
    <p:sldId id="285" r:id="rId6"/>
    <p:sldId id="302" r:id="rId7"/>
    <p:sldId id="287" r:id="rId8"/>
    <p:sldId id="288" r:id="rId9"/>
    <p:sldId id="290" r:id="rId10"/>
    <p:sldId id="289" r:id="rId11"/>
    <p:sldId id="292" r:id="rId12"/>
    <p:sldId id="303" r:id="rId13"/>
    <p:sldId id="291" r:id="rId14"/>
    <p:sldId id="298" r:id="rId15"/>
    <p:sldId id="293" r:id="rId16"/>
    <p:sldId id="295" r:id="rId17"/>
    <p:sldId id="294" r:id="rId18"/>
    <p:sldId id="296" r:id="rId19"/>
  </p:sldIdLst>
  <p:sldSz cx="9144000" cy="5143500" type="screen16x9"/>
  <p:notesSz cx="6858000" cy="9144000"/>
  <p:embeddedFontLst>
    <p:embeddedFont>
      <p:font typeface="Cabin" pitchFamily="2" charset="77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Questrial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3"/>
    <p:restoredTop sz="94558"/>
  </p:normalViewPr>
  <p:slideViewPr>
    <p:cSldViewPr snapToGrid="0" snapToObjects="1">
      <p:cViewPr varScale="1">
        <p:scale>
          <a:sx n="156" d="100"/>
          <a:sy n="156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125" y="-6700"/>
            <a:ext cx="9144000" cy="698100"/>
          </a:xfrm>
          <a:prstGeom prst="rect">
            <a:avLst/>
          </a:prstGeom>
          <a:gradFill>
            <a:gsLst>
              <a:gs pos="0">
                <a:srgbClr val="18224F"/>
              </a:gs>
              <a:gs pos="51380">
                <a:srgbClr val="224297"/>
              </a:gs>
              <a:gs pos="100000">
                <a:srgbClr val="18224F"/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Questrial"/>
              <a:buNone/>
              <a:defRPr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6874" y="835918"/>
            <a:ext cx="5616905" cy="36106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Google Shape;16;p2"/>
          <p:cNvSpPr/>
          <p:nvPr userDrawn="1"/>
        </p:nvSpPr>
        <p:spPr>
          <a:xfrm>
            <a:off x="3423398" y="755824"/>
            <a:ext cx="5720478" cy="3900651"/>
          </a:xfrm>
          <a:prstGeom prst="rect">
            <a:avLst/>
          </a:prstGeom>
          <a:gradFill>
            <a:gsLst>
              <a:gs pos="0">
                <a:srgbClr val="FFFFFF"/>
              </a:gs>
              <a:gs pos="72000">
                <a:srgbClr val="FFFFFF">
                  <a:alpha val="74901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782875"/>
            <a:ext cx="3931800" cy="3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96" y="4656475"/>
            <a:ext cx="1106400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D6610223-CEC9-A041-982E-2E8C73E0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8" y="4591048"/>
            <a:ext cx="1473625" cy="5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2">
            <a:extLst>
              <a:ext uri="{FF2B5EF4-FFF2-40B4-BE49-F238E27FC236}">
                <a16:creationId xmlns:a16="http://schemas.microsoft.com/office/drawing/2014/main" id="{CA649057-32F4-2A48-B4A5-7795564BF8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0" y="4526356"/>
            <a:ext cx="1770062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 Slide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9">
            <a:extLst>
              <a:ext uri="{FF2B5EF4-FFF2-40B4-BE49-F238E27FC236}">
                <a16:creationId xmlns:a16="http://schemas.microsoft.com/office/drawing/2014/main" id="{04A80817-B889-3947-8666-186DDCF8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7" y="4591048"/>
            <a:ext cx="1473625" cy="5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/>
          <p:nvPr/>
        </p:nvSpPr>
        <p:spPr>
          <a:xfrm>
            <a:off x="-125" y="-6700"/>
            <a:ext cx="9144000" cy="698100"/>
          </a:xfrm>
          <a:prstGeom prst="rect">
            <a:avLst/>
          </a:prstGeom>
          <a:gradFill>
            <a:gsLst>
              <a:gs pos="0">
                <a:srgbClr val="18224F"/>
              </a:gs>
              <a:gs pos="51380">
                <a:srgbClr val="224297"/>
              </a:gs>
              <a:gs pos="100000">
                <a:srgbClr val="18224F"/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  <a:defRPr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11700" y="809568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800"/>
              <a:buChar char="⦁"/>
              <a:defRPr sz="18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–"/>
              <a:defRPr sz="1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⦁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004C4469-E311-944A-8341-85B7FB71EA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99610" y="4663217"/>
            <a:ext cx="1921548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HS Figures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125" y="-6700"/>
            <a:ext cx="9144000" cy="698100"/>
          </a:xfrm>
          <a:prstGeom prst="rect">
            <a:avLst/>
          </a:prstGeom>
          <a:gradFill>
            <a:gsLst>
              <a:gs pos="0">
                <a:srgbClr val="18224F"/>
              </a:gs>
              <a:gs pos="51380">
                <a:srgbClr val="224297"/>
              </a:gs>
              <a:gs pos="100000">
                <a:srgbClr val="18224F"/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808800"/>
            <a:ext cx="4268400" cy="3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⦁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4580100" y="2943919"/>
            <a:ext cx="4252200" cy="171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4580100" y="1152469"/>
            <a:ext cx="4252200" cy="171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125" y="-6700"/>
            <a:ext cx="9144000" cy="698100"/>
          </a:xfrm>
          <a:prstGeom prst="rect">
            <a:avLst/>
          </a:prstGeom>
          <a:gradFill>
            <a:gsLst>
              <a:gs pos="0">
                <a:srgbClr val="18224F"/>
              </a:gs>
              <a:gs pos="51380">
                <a:srgbClr val="224297"/>
              </a:gs>
              <a:gs pos="100000">
                <a:srgbClr val="18224F"/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11700" y="859349"/>
            <a:ext cx="3999900" cy="3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⦁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832400" y="859293"/>
            <a:ext cx="3999900" cy="3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⦁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125" y="-6700"/>
            <a:ext cx="9144000" cy="698100"/>
          </a:xfrm>
          <a:prstGeom prst="rect">
            <a:avLst/>
          </a:prstGeom>
          <a:gradFill>
            <a:gsLst>
              <a:gs pos="0">
                <a:srgbClr val="18224F"/>
              </a:gs>
              <a:gs pos="51380">
                <a:srgbClr val="224297"/>
              </a:gs>
              <a:gs pos="100000">
                <a:srgbClr val="18224F"/>
              </a:gs>
            </a:gsLst>
            <a:lin ang="0" scaled="0"/>
          </a:gradFill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37F90C-59E6-EB4C-B9AD-73699C44782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9274" y="770283"/>
            <a:ext cx="8938591" cy="3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Century gothic 20 bold</a:t>
            </a:r>
          </a:p>
          <a:p>
            <a:pPr lvl="0"/>
            <a:r>
              <a:rPr lang="en-US" altLang="en-US" noProof="0" dirty="0"/>
              <a:t>Century gothic 20 bold</a:t>
            </a:r>
          </a:p>
          <a:p>
            <a:pPr lvl="1"/>
            <a:r>
              <a:rPr lang="en-US" altLang="en-US" noProof="0" dirty="0"/>
              <a:t>Century gothic 18</a:t>
            </a:r>
          </a:p>
          <a:p>
            <a:pPr lvl="1"/>
            <a:r>
              <a:rPr lang="en-US" altLang="en-US" noProof="0" dirty="0"/>
              <a:t>Century gothic 18</a:t>
            </a:r>
          </a:p>
          <a:p>
            <a:pPr lvl="2"/>
            <a:r>
              <a:rPr lang="en-US" altLang="en-US" noProof="0" dirty="0"/>
              <a:t>Century gothic 16</a:t>
            </a:r>
          </a:p>
          <a:p>
            <a:pPr lvl="2"/>
            <a:r>
              <a:rPr lang="en-US" altLang="en-US" noProof="0" dirty="0"/>
              <a:t>Century gothic 16</a:t>
            </a:r>
          </a:p>
          <a:p>
            <a:pPr lvl="0"/>
            <a:r>
              <a:rPr lang="en-US" altLang="en-US" noProof="0" dirty="0"/>
              <a:t>Century gothic 20 bold</a:t>
            </a:r>
          </a:p>
          <a:p>
            <a:pPr lvl="0"/>
            <a:endParaRPr lang="en-US" altLang="en-US" noProof="0" dirty="0"/>
          </a:p>
          <a:p>
            <a:pPr lvl="0"/>
            <a:endParaRPr lang="en-US" altLang="en-US" noProof="0" dirty="0"/>
          </a:p>
          <a:p>
            <a:pPr lvl="2"/>
            <a:endParaRPr lang="en-US" altLang="en-US" noProof="0" dirty="0"/>
          </a:p>
          <a:p>
            <a:pPr lvl="0"/>
            <a:endParaRPr lang="en-US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132"/>
            <a:ext cx="8515350" cy="594121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bracketPair">
            <a:avLst>
              <a:gd name="adj" fmla="val 50000"/>
            </a:avLst>
          </a:prstGeom>
        </p:spPr>
        <p:txBody>
          <a:bodyPr/>
          <a:lstStyle/>
          <a:p>
            <a:fld id="{2A58D50E-4A1C-D745-8EB4-193C227A26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7630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800100"/>
            <a:ext cx="8168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1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111600" y="8575"/>
            <a:ext cx="90324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519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809568"/>
            <a:ext cx="85206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entury Gothic"/>
              <a:buChar char="⦁"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Century Gothic"/>
              <a:buChar char="–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entury Gothic"/>
              <a:buChar char="⦁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709483" y="4663217"/>
            <a:ext cx="131167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1"/>
          <p:cNvSpPr txBox="1"/>
          <p:nvPr/>
        </p:nvSpPr>
        <p:spPr>
          <a:xfrm>
            <a:off x="1349400" y="4768069"/>
            <a:ext cx="64452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Z. A. Xing/ APS-DPP 2020 / Nov 2020</a:t>
            </a:r>
            <a:endParaRPr sz="800" b="1" dirty="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602" y="4616724"/>
            <a:ext cx="857100" cy="48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0" y="5191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Automating interpretive edge transport modeling on DIII-D with UEDGE </a:t>
            </a:r>
            <a:endParaRPr sz="2400" dirty="0"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311700" y="782875"/>
            <a:ext cx="3931800" cy="3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by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Z. A. Xing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dirty="0"/>
              <a:t>with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A.O. Nelson, O. </a:t>
            </a:r>
            <a:r>
              <a:rPr lang="en-US" sz="1600" dirty="0" err="1"/>
              <a:t>Izacard</a:t>
            </a:r>
            <a:r>
              <a:rPr lang="en-US" sz="1600" dirty="0"/>
              <a:t>, M. E. Austin, A. </a:t>
            </a:r>
            <a:r>
              <a:rPr lang="en-US" sz="1600" dirty="0" err="1"/>
              <a:t>Jarvinen</a:t>
            </a:r>
            <a:r>
              <a:rPr lang="en-US" sz="1600" dirty="0"/>
              <a:t>, A. Marinoni, M. </a:t>
            </a:r>
            <a:r>
              <a:rPr lang="en-US" sz="1600" dirty="0" err="1"/>
              <a:t>Umansky</a:t>
            </a:r>
            <a:r>
              <a:rPr lang="en-US" sz="1600" dirty="0"/>
              <a:t>, E. </a:t>
            </a:r>
            <a:r>
              <a:rPr lang="en-US" sz="1600" dirty="0" err="1"/>
              <a:t>Kolemen</a:t>
            </a:r>
            <a:endParaRPr lang="en-US"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62nd Meeting of APS DPP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/>
              <a:t>Nov 6th, 2020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AD05-AACF-2A47-8833-10062DE9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profiles determined via iterative adjustments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98D81D-ACA9-A84D-B02F-E6A12E08B742}"/>
              </a:ext>
            </a:extLst>
          </p:cNvPr>
          <p:cNvSpPr txBox="1">
            <a:spLocks/>
          </p:cNvSpPr>
          <p:nvPr/>
        </p:nvSpPr>
        <p:spPr>
          <a:xfrm>
            <a:off x="132086" y="864845"/>
            <a:ext cx="4314508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entury Gothic"/>
              <a:buChar char="⦁"/>
              <a:defRPr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entury Gothic"/>
              <a:buChar char="⦁"/>
              <a:def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b="0" dirty="0"/>
              <a:t>autoUEDGE seeks to match a set of input profiles (n</a:t>
            </a:r>
            <a:r>
              <a:rPr lang="en-US" b="0" baseline="-25000" dirty="0"/>
              <a:t>e</a:t>
            </a:r>
            <a:r>
              <a:rPr lang="en-US" b="0" dirty="0"/>
              <a:t>, </a:t>
            </a:r>
            <a:r>
              <a:rPr lang="en-US" b="0" dirty="0" err="1"/>
              <a:t>T</a:t>
            </a:r>
            <a:r>
              <a:rPr lang="en-US" b="0" baseline="-25000" dirty="0" err="1"/>
              <a:t>e</a:t>
            </a:r>
            <a:r>
              <a:rPr lang="en-US" b="0" dirty="0"/>
              <a:t>, </a:t>
            </a:r>
            <a:r>
              <a:rPr lang="en-US" b="0" dirty="0" err="1"/>
              <a:t>T</a:t>
            </a:r>
            <a:r>
              <a:rPr lang="en-US" b="0" baseline="-25000" dirty="0" err="1"/>
              <a:t>i</a:t>
            </a:r>
            <a:r>
              <a:rPr lang="en-US" b="0" baseline="-25000" dirty="0"/>
              <a:t> </a:t>
            </a:r>
            <a:r>
              <a:rPr lang="en-US" b="0" dirty="0"/>
              <a:t>), by adjusting </a:t>
            </a:r>
            <a:r>
              <a:rPr lang="en-US" b="0" dirty="0" err="1"/>
              <a:t>χ</a:t>
            </a:r>
            <a:r>
              <a:rPr lang="en-US" b="0" baseline="-25000" dirty="0" err="1"/>
              <a:t>e</a:t>
            </a:r>
            <a:r>
              <a:rPr lang="en-US" b="0" dirty="0"/>
              <a:t>, </a:t>
            </a:r>
            <a:r>
              <a:rPr lang="en-US" b="0" dirty="0" err="1"/>
              <a:t>χ</a:t>
            </a:r>
            <a:r>
              <a:rPr lang="en-US" b="0" baseline="-25000" dirty="0" err="1"/>
              <a:t>i</a:t>
            </a:r>
            <a:r>
              <a:rPr lang="en-US" b="0" dirty="0"/>
              <a:t>, and D iteratively.</a:t>
            </a:r>
          </a:p>
          <a:p>
            <a:r>
              <a:rPr lang="en-US" b="0" dirty="0"/>
              <a:t>The transport coefficients are adjusted using a gradient comparison method to achieve fits with observation.</a:t>
            </a:r>
          </a:p>
          <a:p>
            <a:r>
              <a:rPr lang="en-US" b="0" dirty="0"/>
              <a:t>The code additionally seeks to match a neutral density target set on the </a:t>
            </a:r>
            <a:r>
              <a:rPr lang="en-US" b="0" dirty="0" err="1"/>
              <a:t>lcfs</a:t>
            </a:r>
            <a:r>
              <a:rPr lang="en-US" b="0" dirty="0"/>
              <a:t> by adjusting gas rate from the outer wall.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0EC797-F7A0-4D41-805A-30B51CB6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94" y="977435"/>
            <a:ext cx="2506912" cy="1880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B8E3CE-0C94-3741-8915-DB1CF722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89" y="988851"/>
            <a:ext cx="2506911" cy="1880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97D2C1-A7F1-BC47-993B-10610DFC365E}"/>
              </a:ext>
            </a:extLst>
          </p:cNvPr>
          <p:cNvSpPr txBox="1"/>
          <p:nvPr/>
        </p:nvSpPr>
        <p:spPr>
          <a:xfrm>
            <a:off x="8527090" y="1102597"/>
            <a:ext cx="427202" cy="420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baseline="-25000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67CA6-8577-C24C-8958-751A5EDDC479}"/>
              </a:ext>
            </a:extLst>
          </p:cNvPr>
          <p:cNvSpPr txBox="1"/>
          <p:nvPr/>
        </p:nvSpPr>
        <p:spPr>
          <a:xfrm>
            <a:off x="6288817" y="11540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endParaRPr lang="en-US" sz="1800" baseline="-25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85CC38-697E-1345-A3C2-BD39FF11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89" y="2897229"/>
            <a:ext cx="2506911" cy="18801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ADD2E2-8391-D84D-AC3D-A383F12CD2EA}"/>
              </a:ext>
            </a:extLst>
          </p:cNvPr>
          <p:cNvSpPr txBox="1"/>
          <p:nvPr/>
        </p:nvSpPr>
        <p:spPr>
          <a:xfrm>
            <a:off x="8424014" y="415464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baseline="-25000" dirty="0"/>
              <a:t>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42D4346-3604-7D43-AD1E-35925D47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94" y="2868361"/>
            <a:ext cx="2545401" cy="19090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5A6440-7EE6-FC45-951E-BEBE91AD09BF}"/>
              </a:ext>
            </a:extLst>
          </p:cNvPr>
          <p:cNvSpPr txBox="1"/>
          <p:nvPr/>
        </p:nvSpPr>
        <p:spPr>
          <a:xfrm>
            <a:off x="6288817" y="30456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</a:t>
            </a:r>
            <a:r>
              <a:rPr lang="en-US" sz="1800" baseline="-25000" dirty="0" err="1"/>
              <a:t>i</a:t>
            </a:r>
            <a:endParaRPr lang="en-US" sz="1800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1ABB8-6EB3-5A4C-900E-1CD7092679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1249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E755-BC68-DF43-B34D-49BB703E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Interpretive UEDGE runs with automatic profile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9B450EE1-5D82-804C-8E25-71F71378D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2" y="809568"/>
                <a:ext cx="4084129" cy="384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C4587"/>
                  </a:buClr>
                  <a:buSzPts val="1800"/>
                  <a:buFont typeface="Century Gothic"/>
                  <a:buChar char="⦁"/>
                  <a:defRPr sz="1800" b="1" i="0" u="none" strike="noStrike" cap="non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4587"/>
                  </a:buClr>
                  <a:buSzPts val="1600"/>
                  <a:buFont typeface="Century Gothic"/>
                  <a:buChar char="–"/>
                  <a:defRPr sz="1600" b="0" i="0" u="none" strike="noStrike" cap="non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4587"/>
                  </a:buClr>
                  <a:buSzPts val="1400"/>
                  <a:buFont typeface="Century Gothic"/>
                  <a:buChar char="⦁"/>
                  <a:defRPr sz="1400" b="0" i="0" u="none" strike="noStrike" cap="non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Century Gothic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r>
                  <a:rPr lang="en-US" sz="1600" b="0" dirty="0"/>
                  <a:t>Core flux boundary conditions from are derived from estimated power and particle injection, as well as core radiation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𝑑𝑊</m:t>
                        </m:r>
                      </m:num>
                      <m:den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0" dirty="0"/>
              </a:p>
              <a:p>
                <a:r>
                  <a:rPr lang="en-US" sz="1600" b="0" dirty="0"/>
                  <a:t>Edge boundary conditions set at fixed temperatures from profile extrapolation. Recycling set at nominal 0.99. Outer wall gas puff adjustment approximates uncertainty in recycling.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9B450EE1-5D82-804C-8E25-71F71378D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2" y="809568"/>
                <a:ext cx="4084129" cy="384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3A81BDF-20E3-BF42-B57E-48757141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96" y="1174458"/>
            <a:ext cx="3726111" cy="27945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F5216-40C2-2445-96D8-5A2AB0934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6623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5BA5-06B7-7D44-91F7-FF8CBA10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interpretive edge transport modeling on DIII-D with UEDGE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9A5F0-A43F-2548-B54B-515DE3A7F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>
                <a:solidFill>
                  <a:schemeClr val="tx1"/>
                </a:solidFill>
              </a:rPr>
              <a:t>Motivation: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Allowing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more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analysis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done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faster.</a:t>
            </a:r>
          </a:p>
          <a:p>
            <a:r>
              <a:rPr lang="en-US" altLang="zh-CN" sz="1600" dirty="0"/>
              <a:t>Workflow:</a:t>
            </a:r>
          </a:p>
          <a:p>
            <a:pPr lvl="1"/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tools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CAKE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grid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utilities.</a:t>
            </a:r>
          </a:p>
          <a:p>
            <a:pPr lvl="1"/>
            <a:r>
              <a:rPr lang="en-US" altLang="zh-CN" dirty="0"/>
              <a:t>Heuristic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adjustments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profiles,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temperature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targets.</a:t>
            </a:r>
          </a:p>
          <a:p>
            <a:r>
              <a:rPr lang="en-US" altLang="zh-CN" sz="1600" dirty="0">
                <a:solidFill>
                  <a:schemeClr val="bg2"/>
                </a:solidFill>
              </a:rPr>
              <a:t>First results: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&gt;100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interpretive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err="1">
                <a:solidFill>
                  <a:schemeClr val="bg2"/>
                </a:solidFill>
              </a:rPr>
              <a:t>timeslices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produced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to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study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edge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divertor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dynamics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during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ELM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cycle.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Observations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of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divertor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behavior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matched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by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interpretive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modeling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constrained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at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the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midplane.</a:t>
            </a:r>
          </a:p>
          <a:p>
            <a:pPr marL="584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B867-5BC0-1649-A619-A715BD2B7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5728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0432-8D70-014F-A6D0-88E7A814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matching of neutral levels is an important control for consistent simulations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69F60-448E-024A-BD83-BC462ED4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9568"/>
            <a:ext cx="2775449" cy="3847200"/>
          </a:xfrm>
        </p:spPr>
        <p:txBody>
          <a:bodyPr/>
          <a:lstStyle/>
          <a:p>
            <a:r>
              <a:rPr lang="en-US" sz="1600" b="0" dirty="0"/>
              <a:t>AutoUEDGE uses gas rates to match neutral to density target.</a:t>
            </a:r>
          </a:p>
          <a:p>
            <a:r>
              <a:rPr lang="en-US" sz="1600" b="0" dirty="0"/>
              <a:t>Plasma profile matching by itself have little ability to constrain neutral levels.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5BE66-89A0-9D4A-B5D4-4E92BB13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06" y="1283516"/>
            <a:ext cx="3117892" cy="2338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268FB-E523-5046-8441-C757A4D2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924" y="1283516"/>
            <a:ext cx="3117892" cy="23384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51D03-55BA-BA43-B9B1-C78485CD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823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2022-D21A-FA46-A1C5-ACE9781F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sensitivity scan shows expected dependence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372CD-1B5E-DD48-A76F-5A05423B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492" y="568366"/>
            <a:ext cx="8593016" cy="1895532"/>
          </a:xfrm>
        </p:spPr>
        <p:txBody>
          <a:bodyPr/>
          <a:lstStyle/>
          <a:p>
            <a:r>
              <a:rPr lang="en-US" b="0" dirty="0"/>
              <a:t>The diffusion coefficient result is very sensitive to neutral density as expected.</a:t>
            </a:r>
          </a:p>
          <a:p>
            <a:r>
              <a:rPr lang="en-US" b="0" dirty="0"/>
              <a:t>The thermal transport result is much less sensitive, as convective transport is relatively small, but still responds noticeably with changes in modeled neutral density.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F4CD6-6E7B-4A4C-8C9B-82462E92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91" y="2255165"/>
            <a:ext cx="3417418" cy="2563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09699-9BBD-D545-A6AD-A64B6639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71" y="2300482"/>
            <a:ext cx="3284990" cy="2463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05DD47-CF96-724E-A8C1-17B5A6C4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959" y="2246478"/>
            <a:ext cx="3429000" cy="2571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7BAD9-F7A6-644D-8C9B-7810BFB12C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9313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260F-D3D2-F14F-BED6-4D893511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Interpretive simulations show good match with divertor TS 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DA8F-C46A-8249-9543-963E4EE1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9568"/>
            <a:ext cx="4636527" cy="3847200"/>
          </a:xfrm>
        </p:spPr>
        <p:txBody>
          <a:bodyPr/>
          <a:lstStyle/>
          <a:p>
            <a:r>
              <a:rPr lang="en-US" b="0" dirty="0"/>
              <a:t>Divertor TS measurement was not used in interpretive matching.</a:t>
            </a:r>
          </a:p>
          <a:p>
            <a:r>
              <a:rPr lang="en-US" b="0" dirty="0"/>
              <a:t>AutoUEDGE was able to produce simulations with well matched divertor temperature and density with upstream profiles. </a:t>
            </a:r>
          </a:p>
          <a:p>
            <a:r>
              <a:rPr lang="en-US" b="0" dirty="0"/>
              <a:t>Currently unclear if this holds for wider range of temperature and density configurations.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35CB36-C50D-2D41-A1A3-FFB2DEA2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7" y="809567"/>
            <a:ext cx="2886940" cy="3719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122058-8B67-0949-B675-34B2DE40DABB}"/>
              </a:ext>
            </a:extLst>
          </p:cNvPr>
          <p:cNvSpPr txBox="1"/>
          <p:nvPr/>
        </p:nvSpPr>
        <p:spPr>
          <a:xfrm>
            <a:off x="6490608" y="4502879"/>
            <a:ext cx="201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O. Nelson, </a:t>
            </a:r>
            <a:r>
              <a:rPr lang="en-US" i="1" dirty="0"/>
              <a:t>in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BBC7F-F228-6142-A665-716673DD29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5273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6AB3-962D-BE42-B104-174AB0B2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Divertor heat flux peak matches IRTV measurements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CD77-DA41-A24D-AE70-86D4270C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09568"/>
            <a:ext cx="3689849" cy="3847200"/>
          </a:xfrm>
        </p:spPr>
        <p:txBody>
          <a:bodyPr/>
          <a:lstStyle/>
          <a:p>
            <a:r>
              <a:rPr lang="en-US" b="0" dirty="0"/>
              <a:t>But the shape of the heat flux does not match as well, especially in the private flux (PF) region.</a:t>
            </a:r>
          </a:p>
          <a:p>
            <a:r>
              <a:rPr lang="en-US" b="0" dirty="0"/>
              <a:t>Possible cause includes inaccuracies in drifts and PF region transport coefficients. Additionally, a significant portion of PF heating is due to radiation.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41574-4FCB-5A46-8D07-23BB9D78F6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46" y="1307139"/>
            <a:ext cx="4544412" cy="2852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43348-3764-844B-9678-EB97737A4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119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BF45-ACA5-C64A-966D-F60E150C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 phase scan reproduces divertor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488AC-3BC0-704D-80ED-745F5D07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9568"/>
            <a:ext cx="4799315" cy="3847200"/>
          </a:xfrm>
        </p:spPr>
        <p:txBody>
          <a:bodyPr/>
          <a:lstStyle/>
          <a:p>
            <a:r>
              <a:rPr lang="en-US" dirty="0"/>
              <a:t>An ELM phase scan was performed with </a:t>
            </a:r>
          </a:p>
          <a:p>
            <a:r>
              <a:rPr lang="en-US" dirty="0"/>
              <a:t>When applied to study of ELM cycle behavior, autoUEDGE reproduces qualitative divertor conditions</a:t>
            </a:r>
          </a:p>
          <a:p>
            <a:r>
              <a:rPr lang="en-US" dirty="0"/>
              <a:t>Divertor n</a:t>
            </a:r>
            <a:r>
              <a:rPr lang="en-US" baseline="-25000" dirty="0"/>
              <a:t>e</a:t>
            </a:r>
            <a:r>
              <a:rPr lang="en-US" dirty="0"/>
              <a:t> rises (0.2 </a:t>
            </a:r>
            <a:r>
              <a:rPr lang="en-US" dirty="0">
                <a:sym typeface="Wingdings" pitchFamily="2" charset="2"/>
              </a:rPr>
              <a:t> 0.4 /m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/>
              <a:t>Divertor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falls (50 </a:t>
            </a:r>
            <a:r>
              <a:rPr lang="en-US" dirty="0">
                <a:sym typeface="Wingdings" pitchFamily="2" charset="2"/>
              </a:rPr>
              <a:t> 30 eV)</a:t>
            </a:r>
          </a:p>
          <a:p>
            <a:r>
              <a:rPr lang="en-US" b="1" dirty="0">
                <a:sym typeface="Wingdings" pitchFamily="2" charset="2"/>
              </a:rPr>
              <a:t>Same time scale as experiment</a:t>
            </a:r>
            <a:endParaRPr lang="en-US" sz="1000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 descr="A picture containing group&#10;&#10;Description automatically generated">
            <a:extLst>
              <a:ext uri="{FF2B5EF4-FFF2-40B4-BE49-F238E27FC236}">
                <a16:creationId xmlns:a16="http://schemas.microsoft.com/office/drawing/2014/main" id="{2A30001B-9681-7B45-81DC-B3A60C147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42"/>
          <a:stretch/>
        </p:blipFill>
        <p:spPr>
          <a:xfrm>
            <a:off x="5592278" y="700919"/>
            <a:ext cx="3105268" cy="19219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FCF1ECB-1B44-E64D-9B63-217D62517163}"/>
              </a:ext>
            </a:extLst>
          </p:cNvPr>
          <p:cNvGrpSpPr/>
          <p:nvPr/>
        </p:nvGrpSpPr>
        <p:grpSpPr>
          <a:xfrm>
            <a:off x="5457524" y="2622866"/>
            <a:ext cx="3240022" cy="2165685"/>
            <a:chOff x="1905000" y="2895600"/>
            <a:chExt cx="4229100" cy="30704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359D9-3E10-5449-826B-6C4D66ABECC4}"/>
                </a:ext>
              </a:extLst>
            </p:cNvPr>
            <p:cNvGrpSpPr/>
            <p:nvPr/>
          </p:nvGrpSpPr>
          <p:grpSpPr>
            <a:xfrm>
              <a:off x="2057400" y="2895600"/>
              <a:ext cx="4076700" cy="3070485"/>
              <a:chOff x="2057400" y="2895600"/>
              <a:chExt cx="4076700" cy="3070485"/>
            </a:xfrm>
          </p:grpSpPr>
          <p:pic>
            <p:nvPicPr>
              <p:cNvPr id="8" name="Picture 7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C24A22C5-56C9-7D46-B68B-48638FDA9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705" b="49749"/>
              <a:stretch/>
            </p:blipFill>
            <p:spPr>
              <a:xfrm>
                <a:off x="2057400" y="2895600"/>
                <a:ext cx="4076700" cy="2545830"/>
              </a:xfrm>
              <a:prstGeom prst="rect">
                <a:avLst/>
              </a:prstGeom>
            </p:spPr>
          </p:pic>
          <p:pic>
            <p:nvPicPr>
              <p:cNvPr id="9" name="Picture 8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35C6634A-0E46-1C40-957C-68B225F39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0295"/>
              <a:stretch/>
            </p:blipFill>
            <p:spPr>
              <a:xfrm>
                <a:off x="2057400" y="5411449"/>
                <a:ext cx="4076700" cy="554636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4628C4-C102-3241-98B0-9352C692E3D9}"/>
                </a:ext>
              </a:extLst>
            </p:cNvPr>
            <p:cNvSpPr/>
            <p:nvPr/>
          </p:nvSpPr>
          <p:spPr>
            <a:xfrm>
              <a:off x="1905000" y="54102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ED940D-7A4C-3344-978A-721D61EEE101}"/>
              </a:ext>
            </a:extLst>
          </p:cNvPr>
          <p:cNvSpPr txBox="1"/>
          <p:nvPr/>
        </p:nvSpPr>
        <p:spPr>
          <a:xfrm>
            <a:off x="4449235" y="4488064"/>
            <a:ext cx="201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O. Nelson, </a:t>
            </a:r>
            <a:r>
              <a:rPr lang="en-US" i="1" dirty="0"/>
              <a:t>in review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A580FB-BC43-A04D-98BC-DD260984B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99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19E0-3663-9244-88A9-2C84F1C8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9B3DC-87BA-DE4A-8DE4-AC2F3E97A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autoUEDGE workflow allows batch interpretive analysis for large number of time slices. It automatically arrives at transport coefficients compatible with input profile, power fluxes, and neutral density targets.</a:t>
            </a:r>
          </a:p>
          <a:p>
            <a:r>
              <a:rPr lang="en-US" b="0" dirty="0"/>
              <a:t>The result show promising ability to reflect divertor conditions from matching of upstream profiles.</a:t>
            </a:r>
          </a:p>
          <a:p>
            <a:r>
              <a:rPr lang="en-US" b="0" dirty="0"/>
              <a:t>Future work includes verification of robustness across scenarios, and especially of robustness of reproducing divertor conditions. At the same time, upgrading to a more detailed impurity carbon simulation.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22542-33AE-614F-A946-B1C6E0D41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8586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5BA5-06B7-7D44-91F7-FF8CBA10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interpretive edge transport modeling on DIII-D with UEDGE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9A5F0-A43F-2548-B54B-515DE3A7F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>
                <a:solidFill>
                  <a:schemeClr val="bg2"/>
                </a:solidFill>
              </a:rPr>
              <a:t>Motivation: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Allowing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more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edge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analysis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to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be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done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faster.</a:t>
            </a:r>
          </a:p>
          <a:p>
            <a:r>
              <a:rPr lang="en-US" altLang="zh-CN" sz="1600" dirty="0"/>
              <a:t>Workflow:</a:t>
            </a:r>
          </a:p>
          <a:p>
            <a:pPr lvl="1"/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tools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CAKE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grid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utilities.</a:t>
            </a:r>
          </a:p>
          <a:p>
            <a:pPr lvl="1"/>
            <a:r>
              <a:rPr lang="en-US" altLang="zh-CN" dirty="0"/>
              <a:t>Heuristic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adjustments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profiles,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temperature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targets.</a:t>
            </a:r>
          </a:p>
          <a:p>
            <a:r>
              <a:rPr lang="en-US" altLang="zh-CN" sz="1600" dirty="0"/>
              <a:t>Preliminary</a:t>
            </a:r>
            <a:r>
              <a:rPr lang="zh-CN" altLang="en-US" sz="1600" dirty="0"/>
              <a:t> </a:t>
            </a:r>
            <a:r>
              <a:rPr lang="en-US" altLang="zh-CN" sz="1600" dirty="0"/>
              <a:t>results:</a:t>
            </a:r>
          </a:p>
          <a:p>
            <a:pPr lvl="1"/>
            <a:r>
              <a:rPr lang="en-US" altLang="zh-CN" dirty="0"/>
              <a:t>&gt;100</a:t>
            </a:r>
            <a:r>
              <a:rPr lang="zh-CN" altLang="en-US" dirty="0"/>
              <a:t> </a:t>
            </a:r>
            <a:r>
              <a:rPr lang="en-US" altLang="zh-CN" dirty="0"/>
              <a:t>interpretive</a:t>
            </a:r>
            <a:r>
              <a:rPr lang="zh-CN" altLang="en-US" dirty="0"/>
              <a:t> </a:t>
            </a:r>
            <a:r>
              <a:rPr lang="en-US" altLang="zh-CN" dirty="0" err="1"/>
              <a:t>timeslice</a:t>
            </a:r>
            <a:r>
              <a:rPr lang="zh-CN" altLang="en-US" dirty="0"/>
              <a:t> </a:t>
            </a:r>
            <a:r>
              <a:rPr lang="en-US" altLang="zh-CN" dirty="0"/>
              <a:t>produced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divertor</a:t>
            </a:r>
            <a:r>
              <a:rPr lang="zh-CN" altLang="en-US" dirty="0"/>
              <a:t> </a:t>
            </a:r>
            <a:r>
              <a:rPr lang="en-US" altLang="zh-CN" dirty="0"/>
              <a:t>dynamics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ELM</a:t>
            </a:r>
            <a:r>
              <a:rPr lang="zh-CN" altLang="en-US" dirty="0"/>
              <a:t> </a:t>
            </a:r>
            <a:r>
              <a:rPr lang="en-US" altLang="zh-CN" dirty="0"/>
              <a:t>cycle.</a:t>
            </a:r>
          </a:p>
          <a:p>
            <a:pPr lvl="1"/>
            <a:r>
              <a:rPr lang="en-US" altLang="zh-CN" dirty="0"/>
              <a:t>Observations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divertor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matched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interpretive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midplane.</a:t>
            </a:r>
          </a:p>
          <a:p>
            <a:pPr marL="584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965AD-22DD-6147-92E7-E07EF857A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1813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A096-F5B5-1B40-A775-F5EB4B3C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UEDGE fluid simulation provides valuable insight of edge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40729-425C-764A-A4CC-D404C386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9567"/>
            <a:ext cx="8520600" cy="43339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UEDGE provides 2D fluid transport simulations for edge and divertor analysis.</a:t>
            </a:r>
            <a:r>
              <a:rPr lang="zh-CN" altLang="en-US" sz="1600" dirty="0"/>
              <a:t> </a:t>
            </a:r>
            <a:r>
              <a:rPr lang="en-US" sz="1600" dirty="0"/>
              <a:t>The necessary process to produce a simulation to match observations can be laborious, limiting how it can be used for interpretive analysis.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autoUEDGE aims to simplify the process involved.</a:t>
            </a:r>
            <a:r>
              <a:rPr lang="zh-CN" altLang="en-US" sz="1600" dirty="0"/>
              <a:t> </a:t>
            </a:r>
            <a:r>
              <a:rPr lang="en-US" altLang="zh-CN" sz="1600" dirty="0"/>
              <a:t>This</a:t>
            </a:r>
            <a:r>
              <a:rPr lang="zh-CN" altLang="en-US" sz="1600" dirty="0"/>
              <a:t> </a:t>
            </a:r>
            <a:r>
              <a:rPr lang="en-US" altLang="zh-CN" sz="1600" dirty="0"/>
              <a:t>would</a:t>
            </a:r>
            <a:r>
              <a:rPr lang="zh-CN" altLang="en-US" sz="1600" dirty="0"/>
              <a:t> </a:t>
            </a:r>
            <a:r>
              <a:rPr lang="en-US" altLang="zh-CN" sz="1600" dirty="0"/>
              <a:t>allow: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Interpretive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analysis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scans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database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for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better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statistical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comparison.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Integrated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analysis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workflow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for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experiments.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Shorten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experimental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turn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around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time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from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execution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analysis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new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experiment.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002E9-1487-1E44-B6A2-F62F4EBCD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216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5BA5-06B7-7D44-91F7-FF8CBA10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interpretive edge transport modeling on DIII-D with UEDGE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9A5F0-A43F-2548-B54B-515DE3A7F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>
                <a:solidFill>
                  <a:schemeClr val="tx1"/>
                </a:solidFill>
              </a:rPr>
              <a:t>Motivation: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Allowing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more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analysis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done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faster.</a:t>
            </a:r>
          </a:p>
          <a:p>
            <a:r>
              <a:rPr lang="en-US" altLang="zh-CN" sz="1600" dirty="0">
                <a:solidFill>
                  <a:schemeClr val="bg2"/>
                </a:solidFill>
              </a:rPr>
              <a:t>Workflow: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Incorporating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automatic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tools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such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profile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analysis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results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from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CAKE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grid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generation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utilities.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Heuristic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based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adjustments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to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transport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profiles,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gas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input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to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match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temperature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and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density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targets.</a:t>
            </a:r>
          </a:p>
          <a:p>
            <a:r>
              <a:rPr lang="en-US" altLang="zh-CN" sz="1600" dirty="0"/>
              <a:t>First results:</a:t>
            </a:r>
          </a:p>
          <a:p>
            <a:pPr lvl="1"/>
            <a:r>
              <a:rPr lang="en-US" altLang="zh-CN" dirty="0"/>
              <a:t>&gt;100</a:t>
            </a:r>
            <a:r>
              <a:rPr lang="zh-CN" altLang="en-US" dirty="0"/>
              <a:t> </a:t>
            </a:r>
            <a:r>
              <a:rPr lang="en-US" altLang="zh-CN" dirty="0"/>
              <a:t>interpretive</a:t>
            </a:r>
            <a:r>
              <a:rPr lang="zh-CN" altLang="en-US" dirty="0"/>
              <a:t> </a:t>
            </a:r>
            <a:r>
              <a:rPr lang="en-US" altLang="zh-CN" dirty="0" err="1"/>
              <a:t>timeslice</a:t>
            </a:r>
            <a:r>
              <a:rPr lang="zh-CN" altLang="en-US" dirty="0"/>
              <a:t> </a:t>
            </a:r>
            <a:r>
              <a:rPr lang="en-US" altLang="zh-CN" dirty="0"/>
              <a:t>produced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divertor</a:t>
            </a:r>
            <a:r>
              <a:rPr lang="zh-CN" altLang="en-US" dirty="0"/>
              <a:t> </a:t>
            </a:r>
            <a:r>
              <a:rPr lang="en-US" altLang="zh-CN" dirty="0"/>
              <a:t>dynamics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ELM</a:t>
            </a:r>
            <a:r>
              <a:rPr lang="zh-CN" altLang="en-US" dirty="0"/>
              <a:t> </a:t>
            </a:r>
            <a:r>
              <a:rPr lang="en-US" altLang="zh-CN" dirty="0"/>
              <a:t>cycle.</a:t>
            </a:r>
          </a:p>
          <a:p>
            <a:pPr lvl="1"/>
            <a:r>
              <a:rPr lang="en-US" altLang="zh-CN" dirty="0"/>
              <a:t>Observations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divertor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matched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interpretive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midplane.</a:t>
            </a:r>
          </a:p>
          <a:p>
            <a:pPr marL="584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178C3-C730-5A47-9DAF-1ED72C4F7A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429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034-D541-734C-8E08-2443C2F0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autoUEDGE is part of larger workflow aimed to automate edge analysis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7F71B1-837C-DA49-83FD-AE94E08DC301}"/>
              </a:ext>
            </a:extLst>
          </p:cNvPr>
          <p:cNvGrpSpPr/>
          <p:nvPr/>
        </p:nvGrpSpPr>
        <p:grpSpPr>
          <a:xfrm>
            <a:off x="542333" y="1065749"/>
            <a:ext cx="7921647" cy="3255879"/>
            <a:chOff x="542333" y="1065749"/>
            <a:chExt cx="7921647" cy="325587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B27678C-9090-C648-A742-E8BDBE554FCC}"/>
                </a:ext>
              </a:extLst>
            </p:cNvPr>
            <p:cNvSpPr/>
            <p:nvPr/>
          </p:nvSpPr>
          <p:spPr>
            <a:xfrm>
              <a:off x="542334" y="1065749"/>
              <a:ext cx="187924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kinetic equilibria</a:t>
              </a:r>
            </a:p>
            <a:p>
              <a:pPr algn="ctr"/>
              <a:r>
                <a:rPr lang="en-US" dirty="0"/>
                <a:t>CAKE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700B9-098B-B54D-BB8F-CE3FE912B0CE}"/>
                </a:ext>
              </a:extLst>
            </p:cNvPr>
            <p:cNvGrpSpPr/>
            <p:nvPr/>
          </p:nvGrpSpPr>
          <p:grpSpPr>
            <a:xfrm>
              <a:off x="542333" y="1522949"/>
              <a:ext cx="7921647" cy="2798679"/>
              <a:chOff x="542333" y="1522949"/>
              <a:chExt cx="7921647" cy="2798679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10FC4E46-CF59-3049-B302-28EB945F76AF}"/>
                  </a:ext>
                </a:extLst>
              </p:cNvPr>
              <p:cNvSpPr/>
              <p:nvPr/>
            </p:nvSpPr>
            <p:spPr>
              <a:xfrm>
                <a:off x="6584731" y="2114550"/>
                <a:ext cx="1879249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fluid simulation</a:t>
                </a:r>
              </a:p>
              <a:p>
                <a:pPr algn="ctr"/>
                <a:r>
                  <a:rPr lang="en-US" dirty="0"/>
                  <a:t> autoUEDGE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760ABAB-A744-8D40-87EE-21DA241C7995}"/>
                  </a:ext>
                </a:extLst>
              </p:cNvPr>
              <p:cNvSpPr/>
              <p:nvPr/>
            </p:nvSpPr>
            <p:spPr>
              <a:xfrm>
                <a:off x="3632375" y="2114550"/>
                <a:ext cx="1879249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grid generation</a:t>
                </a:r>
              </a:p>
              <a:p>
                <a:pPr algn="ctr"/>
                <a:r>
                  <a:rPr lang="en-US" dirty="0" err="1"/>
                  <a:t>Gingred</a:t>
                </a:r>
                <a:endParaRPr lang="en-US" dirty="0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02577A9-6C1B-424E-8148-20956368914C}"/>
                  </a:ext>
                </a:extLst>
              </p:cNvPr>
              <p:cNvSpPr/>
              <p:nvPr/>
            </p:nvSpPr>
            <p:spPr>
              <a:xfrm>
                <a:off x="542333" y="3028950"/>
                <a:ext cx="1879249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edge profiles</a:t>
                </a:r>
              </a:p>
              <a:p>
                <a:pPr algn="ctr"/>
                <a:r>
                  <a:rPr lang="en-US" dirty="0"/>
                  <a:t>CAKE or </a:t>
                </a:r>
                <a:r>
                  <a:rPr lang="en-US" dirty="0" err="1"/>
                  <a:t>OMFITprofiles</a:t>
                </a:r>
                <a:endParaRPr lang="en-US" dirty="0"/>
              </a:p>
            </p:txBody>
          </p:sp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1848FA60-DFC8-6C47-B2C0-59B96C53524C}"/>
                  </a:ext>
                </a:extLst>
              </p:cNvPr>
              <p:cNvCxnSpPr>
                <a:stCxn id="15" idx="3"/>
                <a:endCxn id="18" idx="1"/>
              </p:cNvCxnSpPr>
              <p:nvPr/>
            </p:nvCxnSpPr>
            <p:spPr>
              <a:xfrm>
                <a:off x="2421583" y="1522949"/>
                <a:ext cx="1210792" cy="1048801"/>
              </a:xfrm>
              <a:prstGeom prst="curved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>
                <a:extLst>
                  <a:ext uri="{FF2B5EF4-FFF2-40B4-BE49-F238E27FC236}">
                    <a16:creationId xmlns:a16="http://schemas.microsoft.com/office/drawing/2014/main" id="{43825A58-47A6-AC40-A9D2-327C2CE93D58}"/>
                  </a:ext>
                </a:extLst>
              </p:cNvPr>
              <p:cNvCxnSpPr>
                <a:stCxn id="19" idx="3"/>
                <a:endCxn id="18" idx="1"/>
              </p:cNvCxnSpPr>
              <p:nvPr/>
            </p:nvCxnSpPr>
            <p:spPr>
              <a:xfrm flipV="1">
                <a:off x="2421582" y="2571750"/>
                <a:ext cx="1210793" cy="914400"/>
              </a:xfrm>
              <a:prstGeom prst="curved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320A1FE-7BB0-9C40-BA15-DBD12A23154F}"/>
                  </a:ext>
                </a:extLst>
              </p:cNvPr>
              <p:cNvCxnSpPr>
                <a:stCxn id="18" idx="3"/>
                <a:endCxn id="17" idx="1"/>
              </p:cNvCxnSpPr>
              <p:nvPr/>
            </p:nvCxnSpPr>
            <p:spPr>
              <a:xfrm>
                <a:off x="5511624" y="2571750"/>
                <a:ext cx="107310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8E2CD3B-D406-D040-9AB6-3B88F4337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2375" y="3565071"/>
                <a:ext cx="1990939" cy="756557"/>
              </a:xfrm>
              <a:prstGeom prst="rect">
                <a:avLst/>
              </a:prstGeom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66104-D52D-4049-9CB2-75F738A941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3089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364E-9F04-7E42-ADC9-FFA9DA3A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Automatic kinetic EFIT workflow robustly generates equilibria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75A71-3CB8-E94F-9CAE-E61D4ECA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9568"/>
            <a:ext cx="3886589" cy="3847200"/>
          </a:xfrm>
        </p:spPr>
        <p:txBody>
          <a:bodyPr/>
          <a:lstStyle/>
          <a:p>
            <a:r>
              <a:rPr lang="en-US" altLang="en-US" sz="1600" b="0" dirty="0"/>
              <a:t>The Consistent Automatic Kinetic Equilibria(CAKE) tool have been developed to produce kinetically constrained reconstructions with minimal human intervention</a:t>
            </a:r>
            <a:r>
              <a:rPr lang="en-US" altLang="zh-CN" sz="1600" b="0" dirty="0"/>
              <a:t>.</a:t>
            </a:r>
          </a:p>
          <a:p>
            <a:r>
              <a:rPr lang="en-US" altLang="zh-CN" sz="1600" b="0" dirty="0"/>
              <a:t>CAKE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uses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profile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analysis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to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calculate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pressure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and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current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constraints.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Additionally,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MSE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measurements,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fast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ion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modeling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and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bootstrap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current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calculations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are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also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used.</a:t>
            </a:r>
            <a:r>
              <a:rPr lang="zh-CN" altLang="en-US" sz="1600" b="0" dirty="0"/>
              <a:t> </a:t>
            </a:r>
            <a:endParaRPr lang="en-US" altLang="en-US" sz="1600" b="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6BD68-A16E-D540-BCA6-DD91F19B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44" y="998324"/>
            <a:ext cx="2842156" cy="2842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666FD-AE95-7440-A441-55BA1329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3"/>
          <a:stretch/>
        </p:blipFill>
        <p:spPr>
          <a:xfrm>
            <a:off x="4291949" y="1059899"/>
            <a:ext cx="1657888" cy="29243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488-67F1-234F-9C33-7DCF36885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643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7E63-3D52-3F43-8FFB-44B616A5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CAKE/</a:t>
            </a:r>
            <a:r>
              <a:rPr lang="en-US" dirty="0" err="1"/>
              <a:t>OMFITprofiles</a:t>
            </a:r>
            <a:r>
              <a:rPr lang="en-US" dirty="0"/>
              <a:t> provides equilibria and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91D1-7247-3F4D-8AC3-F65F84B81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809568"/>
            <a:ext cx="4941370" cy="3847200"/>
          </a:xfrm>
        </p:spPr>
        <p:txBody>
          <a:bodyPr/>
          <a:lstStyle/>
          <a:p>
            <a:r>
              <a:rPr lang="en-US" dirty="0"/>
              <a:t>CAKE is an automatic kinetic equilibria maker that also fits basic profiles.</a:t>
            </a:r>
          </a:p>
          <a:p>
            <a:pPr lvl="1"/>
            <a:r>
              <a:rPr lang="en-US" dirty="0"/>
              <a:t>The process is tuned to be consistent (in settings and assumptions), automatic and robust. </a:t>
            </a:r>
          </a:p>
          <a:p>
            <a:pPr lvl="1"/>
            <a:r>
              <a:rPr lang="en-US" dirty="0"/>
              <a:t>ELM filtering, and TS alignment is automatically handled.</a:t>
            </a:r>
          </a:p>
          <a:p>
            <a:r>
              <a:rPr lang="en-US" dirty="0" err="1"/>
              <a:t>OMFITprofiles</a:t>
            </a:r>
            <a:r>
              <a:rPr lang="en-US" dirty="0"/>
              <a:t> provides a less automatic but more sophisticated set of profile tools in exchange.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6068D-D4B1-D442-806A-2A1E4E82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829153"/>
            <a:ext cx="2767974" cy="39261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95B56-7CC0-3741-AA04-D3042A3FFF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5692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7E63-3D52-3F43-8FFB-44B616A5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GINGRED makes the grids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850AC8-34C8-8D45-B07C-C7AC2E91CC81}"/>
              </a:ext>
            </a:extLst>
          </p:cNvPr>
          <p:cNvSpPr txBox="1">
            <a:spLocks/>
          </p:cNvSpPr>
          <p:nvPr/>
        </p:nvSpPr>
        <p:spPr>
          <a:xfrm>
            <a:off x="311700" y="809568"/>
            <a:ext cx="3696964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entury Gothic"/>
              <a:buChar char="⦁"/>
              <a:defRPr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entury Gothic"/>
              <a:buChar char="⦁"/>
              <a:def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Char char="○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b="0" dirty="0"/>
              <a:t>The </a:t>
            </a:r>
            <a:r>
              <a:rPr lang="en-US" b="0" dirty="0" err="1"/>
              <a:t>Gingred</a:t>
            </a:r>
            <a:r>
              <a:rPr lang="en-US" b="0" dirty="0"/>
              <a:t> grid generator automatically conforms to divertor geometry robustly for open (non-SAS) geometries.</a:t>
            </a:r>
          </a:p>
          <a:p>
            <a:r>
              <a:rPr lang="en-US" b="0" dirty="0"/>
              <a:t>Options allows the varying of cell size as well as increasing the relative resolution of the separatrix region.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1B226-F11C-074A-A437-83E6AB8A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241" y="717090"/>
            <a:ext cx="2480059" cy="3939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7CBF0-30FD-3C43-9459-CF2B2DC6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64" y="1552271"/>
            <a:ext cx="2395942" cy="24006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C83D8-81D9-0644-B118-E620BDE13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7841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3ED3-C462-654A-BE46-5AE51862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Automatizing interpretive UEDGE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42BA3-D1D6-124B-82C7-BB4DBBEA9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‘Basic’ UEDGE functions as predictive model based on transport coefficients as inputs.</a:t>
            </a:r>
          </a:p>
          <a:p>
            <a:r>
              <a:rPr lang="en-US" b="0" dirty="0"/>
              <a:t>Propagating UEDGE state until steady state establishes quasi-equilibrium plasma profiles given input transport profile.</a:t>
            </a:r>
          </a:p>
          <a:p>
            <a:r>
              <a:rPr lang="en-US" b="0" dirty="0"/>
              <a:t>Interpretive UEDGE depends on iterating on this process by adjusting the transport profile until the resulting quasi-equilibrium profile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88275-44E6-DF4F-A2C7-DA92714F6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1946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9553</TotalTime>
  <Words>1118</Words>
  <Application>Microsoft Macintosh PowerPoint</Application>
  <PresentationFormat>On-screen Show (16:9)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Cambria Math</vt:lpstr>
      <vt:lpstr>Arial</vt:lpstr>
      <vt:lpstr>Cabin</vt:lpstr>
      <vt:lpstr>Century Gothic</vt:lpstr>
      <vt:lpstr>Questrial</vt:lpstr>
      <vt:lpstr>Simple Light</vt:lpstr>
      <vt:lpstr>Automating interpretive edge transport modeling on DIII-D with UEDGE </vt:lpstr>
      <vt:lpstr>Automating interpretive edge transport modeling on DIII-D with UEDGE </vt:lpstr>
      <vt:lpstr>UEDGE fluid simulation provides valuable insight of edge conditions</vt:lpstr>
      <vt:lpstr>Automating interpretive edge transport modeling on DIII-D with UEDGE </vt:lpstr>
      <vt:lpstr>autoUEDGE is part of larger workflow aimed to automate edge analysis</vt:lpstr>
      <vt:lpstr>Automatic kinetic EFIT workflow robustly generates equilibria</vt:lpstr>
      <vt:lpstr>CAKE/OMFITprofiles provides equilibria and profile</vt:lpstr>
      <vt:lpstr>GINGRED makes the grids</vt:lpstr>
      <vt:lpstr>Automatizing interpretive UEDGE</vt:lpstr>
      <vt:lpstr>Transport profiles determined via iterative adjustments</vt:lpstr>
      <vt:lpstr>Interpretive UEDGE runs with automatic profile matching</vt:lpstr>
      <vt:lpstr>Automating interpretive edge transport modeling on DIII-D with UEDGE </vt:lpstr>
      <vt:lpstr>Automatic matching of neutral levels is an important control for consistent simulations</vt:lpstr>
      <vt:lpstr>Neutral sensitivity scan shows expected dependence</vt:lpstr>
      <vt:lpstr>Interpretive simulations show good match with divertor TS measurements</vt:lpstr>
      <vt:lpstr>Divertor heat flux peak matches IRTV measurements </vt:lpstr>
      <vt:lpstr>ELM phase scan reproduces divertor trends</vt:lpstr>
      <vt:lpstr>Summary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Xing</cp:lastModifiedBy>
  <cp:revision>56</cp:revision>
  <cp:lastPrinted>2019-09-27T14:33:29Z</cp:lastPrinted>
  <dcterms:modified xsi:type="dcterms:W3CDTF">2020-11-10T17:50:33Z</dcterms:modified>
</cp:coreProperties>
</file>