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73" r:id="rId3"/>
    <p:sldId id="259" r:id="rId4"/>
    <p:sldId id="260" r:id="rId5"/>
    <p:sldId id="274" r:id="rId6"/>
    <p:sldId id="265" r:id="rId7"/>
    <p:sldId id="264" r:id="rId8"/>
    <p:sldId id="266" r:id="rId9"/>
    <p:sldId id="268" r:id="rId10"/>
    <p:sldId id="267" r:id="rId11"/>
    <p:sldId id="271" r:id="rId12"/>
    <p:sldId id="277" r:id="rId13"/>
    <p:sldId id="276" r:id="rId14"/>
    <p:sldId id="263" r:id="rId15"/>
    <p:sldId id="278" r:id="rId16"/>
    <p:sldId id="269" r:id="rId17"/>
    <p:sldId id="272" r:id="rId18"/>
    <p:sldId id="275" r:id="rId19"/>
    <p:sldId id="26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6E8"/>
    <a:srgbClr val="0434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41"/>
    <p:restoredTop sz="73551" autoAdjust="0"/>
  </p:normalViewPr>
  <p:slideViewPr>
    <p:cSldViewPr snapToGrid="0" snapToObjects="1">
      <p:cViewPr varScale="1">
        <p:scale>
          <a:sx n="63" d="100"/>
          <a:sy n="63" d="100"/>
        </p:scale>
        <p:origin x="161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D6AEF2-99F0-AF40-BBC8-4B92C6453366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8A7ABA-730B-7746-9B92-304AB6ADF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905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8A7ABA-730B-7746-9B92-304AB6ADF5B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39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8A7ABA-730B-7746-9B92-304AB6ADF5B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1857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8A7ABA-730B-7746-9B92-304AB6ADF5B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3734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8A7ABA-730B-7746-9B92-304AB6ADF5B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11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8A7ABA-730B-7746-9B92-304AB6ADF5B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3778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8A7ABA-730B-7746-9B92-304AB6ADF5B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6380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8A7ABA-730B-7746-9B92-304AB6ADF5B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8429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8A7ABA-730B-7746-9B92-304AB6ADF5B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939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8A7ABA-730B-7746-9B92-304AB6ADF5B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182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8A7ABA-730B-7746-9B92-304AB6ADF5B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8236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8A7ABA-730B-7746-9B92-304AB6ADF5B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6908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8A7ABA-730B-7746-9B92-304AB6ADF5B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1777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8A7ABA-730B-7746-9B92-304AB6ADF5B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9463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8A7ABA-730B-7746-9B92-304AB6ADF5B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2963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8A7ABA-730B-7746-9B92-304AB6ADF5B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1258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8A7ABA-730B-7746-9B92-304AB6ADF5B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6261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8A7ABA-730B-7746-9B92-304AB6ADF5B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796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8285BE64-EDA5-5045-B3B8-5F6A28A0B61E}"/>
              </a:ext>
            </a:extLst>
          </p:cNvPr>
          <p:cNvSpPr/>
          <p:nvPr userDrawn="1"/>
        </p:nvSpPr>
        <p:spPr>
          <a:xfrm>
            <a:off x="1524" y="6492240"/>
            <a:ext cx="12188952" cy="36576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endParaRPr lang="en-US" altLang="ko-KR" dirty="0">
              <a:solidFill>
                <a:srgbClr val="00B0F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B26CAC-BA86-0D49-88EA-2343330BE239}"/>
              </a:ext>
            </a:extLst>
          </p:cNvPr>
          <p:cNvSpPr/>
          <p:nvPr userDrawn="1"/>
        </p:nvSpPr>
        <p:spPr>
          <a:xfrm>
            <a:off x="0" y="1454363"/>
            <a:ext cx="12192000" cy="184493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68E97B-5975-5B48-9479-962A38628C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43050"/>
            <a:ext cx="9144000" cy="1673676"/>
          </a:xfr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28F7F7-DA4C-F34B-A77F-850BBC5287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48009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B325C8-50E3-2B4B-A575-204D4C7E60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9435" y="6492875"/>
            <a:ext cx="2743200" cy="365125"/>
          </a:xfrm>
        </p:spPr>
        <p:txBody>
          <a:bodyPr/>
          <a:lstStyle/>
          <a:p>
            <a:fld id="{302C063A-9DAB-4C43-B381-2B6E9ECFF9F6}" type="datetime4">
              <a:rPr lang="en-US" smtClean="0"/>
              <a:t>November 4,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145944-C05A-FD46-872C-76CE3F853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68470"/>
            <a:ext cx="4114800" cy="365125"/>
          </a:xfrm>
        </p:spPr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r>
              <a:rPr lang="en-US" dirty="0" err="1"/>
              <a:t>rshousha@princeton.edu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1497D5-04CE-EE48-A6EA-D1AD0A1C8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20499" y="6538912"/>
            <a:ext cx="2743200" cy="365125"/>
          </a:xfrm>
        </p:spPr>
        <p:txBody>
          <a:bodyPr/>
          <a:lstStyle/>
          <a:p>
            <a:fld id="{0A82EE36-633B-7343-9990-E1E594C864D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9F483D1-6DDB-674E-BFA8-152C83AD54B2}"/>
              </a:ext>
            </a:extLst>
          </p:cNvPr>
          <p:cNvCxnSpPr>
            <a:cxnSpLocks/>
          </p:cNvCxnSpPr>
          <p:nvPr userDrawn="1"/>
        </p:nvCxnSpPr>
        <p:spPr>
          <a:xfrm>
            <a:off x="0" y="1454363"/>
            <a:ext cx="121920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44581E5-9C67-7D41-AD41-6635069A97D0}"/>
              </a:ext>
            </a:extLst>
          </p:cNvPr>
          <p:cNvCxnSpPr>
            <a:cxnSpLocks/>
          </p:cNvCxnSpPr>
          <p:nvPr userDrawn="1"/>
        </p:nvCxnSpPr>
        <p:spPr>
          <a:xfrm>
            <a:off x="0" y="3322040"/>
            <a:ext cx="121920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D19D8FC-809B-6449-A6AB-49D7236583B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59435" y="75476"/>
            <a:ext cx="3044250" cy="1200329"/>
            <a:chOff x="2601873" y="1133523"/>
            <a:chExt cx="8117996" cy="3200878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05D358A-8AF9-8E4E-83AD-46800FB29D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01873" y="1133523"/>
              <a:ext cx="2465009" cy="3139516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D4E1EBF-EFD1-E341-B7B9-C62AFE26AAAF}"/>
                </a:ext>
              </a:extLst>
            </p:cNvPr>
            <p:cNvSpPr txBox="1"/>
            <p:nvPr/>
          </p:nvSpPr>
          <p:spPr>
            <a:xfrm>
              <a:off x="5747570" y="1133523"/>
              <a:ext cx="4972299" cy="32008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echanical and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erospace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ngineering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E9FEFA81-5CE4-A349-9701-7F5A31B4A8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43391" y="136525"/>
            <a:ext cx="2989174" cy="1001528"/>
          </a:xfrm>
          <a:prstGeom prst="rect">
            <a:avLst/>
          </a:prstGeom>
        </p:spPr>
      </p:pic>
      <p:pic>
        <p:nvPicPr>
          <p:cNvPr id="17" name="Google Shape;79;p15">
            <a:extLst>
              <a:ext uri="{FF2B5EF4-FFF2-40B4-BE49-F238E27FC236}">
                <a16:creationId xmlns:a16="http://schemas.microsoft.com/office/drawing/2014/main" id="{D63EC439-102E-0B48-A3A1-5128228BEB8C}"/>
              </a:ext>
            </a:extLst>
          </p:cNvPr>
          <p:cNvPicPr preferRelativeResize="0"/>
          <p:nvPr userDrawn="1"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43045" y="6516645"/>
            <a:ext cx="1105975" cy="31695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E1F54AB-90DD-5647-A7C9-F9A6EFB8724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4000" y="4233863"/>
            <a:ext cx="9144000" cy="390700"/>
          </a:xfrm>
        </p:spPr>
        <p:txBody>
          <a:bodyPr/>
          <a:lstStyle>
            <a:lvl5pPr marL="1828800" indent="0" algn="l">
              <a:buNone/>
              <a:defRPr/>
            </a:lvl5pPr>
          </a:lstStyle>
          <a:p>
            <a:pPr lvl="4"/>
            <a:r>
              <a:rPr lang="en-US" dirty="0"/>
              <a:t>text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8BB50ECD-B6FF-6149-A0CE-BA42A75311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8450" y="4800600"/>
            <a:ext cx="2454275" cy="1450975"/>
          </a:xfrm>
        </p:spPr>
        <p:txBody>
          <a:bodyPr/>
          <a:lstStyle>
            <a:lvl5pPr marL="1828800" indent="0" algn="l">
              <a:buNone/>
              <a:defRPr/>
            </a:lvl5pPr>
          </a:lstStyle>
          <a:p>
            <a:pPr lvl="4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271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2249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004B9-FB0A-2047-983E-331734369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84E746-04C1-794F-954C-BF66B98043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C63EA7-C293-F64F-AC28-78F6A48FB0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64339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5F1EC-5472-3E48-9FC6-467508F2D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E660A0-00FA-264F-9407-9E8FE98D77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F11CB1-8A07-6F4C-8A03-0C58E19311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071885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49DD2-4889-A846-A94B-BA7417148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8F66B6-0305-B047-9B93-313B01B389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780821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AA3307-16FA-0D43-B5E9-A26EA43BE6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43AC6A-61B4-F048-A2B9-09098CAC44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520892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B266D-CBE1-0746-838C-03AF95328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A3ACA8-C3B6-4B47-92EF-B15AFDF449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A9FEA1-CAA4-A841-92CD-B720893A4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F712B-3E51-A14B-B3F1-F7B818B01DBC}" type="datetime4">
              <a:rPr lang="en-US" smtClean="0"/>
              <a:t>November 4,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2A8BAF-5500-6B4F-8EE3-6FAED997E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rshousha@princeton.edu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F63020-4720-6448-BF5A-5879EBEE1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2EE36-633B-7343-9990-E1E594C86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7766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922B5C8-6D5D-614B-9CEE-DD3615F50A87}"/>
              </a:ext>
            </a:extLst>
          </p:cNvPr>
          <p:cNvSpPr/>
          <p:nvPr userDrawn="1"/>
        </p:nvSpPr>
        <p:spPr>
          <a:xfrm>
            <a:off x="1524" y="6492240"/>
            <a:ext cx="12188952" cy="36576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endParaRPr lang="en-US" altLang="ko-KR" dirty="0">
              <a:solidFill>
                <a:srgbClr val="00B0F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5F9F497-A6E1-704B-AABD-6E03F3BA27D9}"/>
              </a:ext>
            </a:extLst>
          </p:cNvPr>
          <p:cNvSpPr/>
          <p:nvPr userDrawn="1"/>
        </p:nvSpPr>
        <p:spPr>
          <a:xfrm>
            <a:off x="0" y="1"/>
            <a:ext cx="12188952" cy="13255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1FE5985-0F21-F84A-A18E-2D9C2C033809}"/>
              </a:ext>
            </a:extLst>
          </p:cNvPr>
          <p:cNvCxnSpPr>
            <a:cxnSpLocks/>
          </p:cNvCxnSpPr>
          <p:nvPr userDrawn="1"/>
        </p:nvCxnSpPr>
        <p:spPr>
          <a:xfrm>
            <a:off x="0" y="1326334"/>
            <a:ext cx="121920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6A5B956A-B88E-0540-8BE4-7F3681BC5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048" y="-252413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A79642-AA2C-CC4F-8E4A-D75BDAA370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AF7EC6-1745-BE43-A3F4-4497BE6D90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716129-FED9-FD49-889B-F0C2D71974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1152" y="6491468"/>
            <a:ext cx="2743200" cy="365125"/>
          </a:xfrm>
        </p:spPr>
        <p:txBody>
          <a:bodyPr/>
          <a:lstStyle/>
          <a:p>
            <a:fld id="{E619D38B-F0BA-3343-8AE3-538B9D8EB0EE}" type="datetime4">
              <a:rPr lang="en-US" smtClean="0"/>
              <a:t>November 4,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B3A423-7D62-5549-A653-3C76FD805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7076" y="6473532"/>
            <a:ext cx="4114800" cy="365125"/>
          </a:xfrm>
        </p:spPr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r>
              <a:rPr lang="en-US" dirty="0" err="1"/>
              <a:t>rshousha@princeton.edu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7EB95E-5B30-8A43-9A03-88FFA4800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21261" y="6468470"/>
            <a:ext cx="2743200" cy="365125"/>
          </a:xfrm>
        </p:spPr>
        <p:txBody>
          <a:bodyPr/>
          <a:lstStyle/>
          <a:p>
            <a:fld id="{0A82EE36-633B-7343-9990-E1E594C864D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Google Shape;79;p15">
            <a:extLst>
              <a:ext uri="{FF2B5EF4-FFF2-40B4-BE49-F238E27FC236}">
                <a16:creationId xmlns:a16="http://schemas.microsoft.com/office/drawing/2014/main" id="{AD16624A-0548-DE48-9AFF-3E6146E2AD7D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043045" y="6516645"/>
            <a:ext cx="1105975" cy="316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72439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78A0A38-4322-3540-A0FB-41528221BA07}"/>
              </a:ext>
            </a:extLst>
          </p:cNvPr>
          <p:cNvSpPr/>
          <p:nvPr userDrawn="1"/>
        </p:nvSpPr>
        <p:spPr>
          <a:xfrm>
            <a:off x="0" y="1"/>
            <a:ext cx="12188952" cy="13255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143321-294A-A54B-8B73-0B0141C55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048" y="-276006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119217-F0BA-A242-968F-40E2D46C71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8009C8-83F8-6E46-8E51-215C3BD66D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CF1130-4C24-D349-8C37-363E688FE9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433BB3-9E62-FA4C-A7C2-4F30057C0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30FC26-47C3-C944-8705-6C1D2DF0D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A376C-0E80-BB4B-A13F-77E0F80F3528}" type="datetime4">
              <a:rPr lang="en-US" smtClean="0"/>
              <a:t>November 4, 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CBFCE9-5948-8B4D-8A85-E7F09EF10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rshousha@princeton.edu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BC617D-F118-B846-9618-4F353F2D4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2EE36-633B-7343-9990-E1E594C864D2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6E8D623-3E32-0A4B-9F42-EB3B1A902A20}"/>
              </a:ext>
            </a:extLst>
          </p:cNvPr>
          <p:cNvCxnSpPr>
            <a:cxnSpLocks/>
          </p:cNvCxnSpPr>
          <p:nvPr userDrawn="1"/>
        </p:nvCxnSpPr>
        <p:spPr>
          <a:xfrm>
            <a:off x="0" y="1326334"/>
            <a:ext cx="121920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92425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3FBC0-C542-324A-B059-ED3B45478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4AFE9C-F188-AE4A-9B20-15432BC1C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1D99B-E666-C441-BAE0-74B69DC3BAC3}" type="datetime4">
              <a:rPr lang="en-US" smtClean="0"/>
              <a:t>November 4, 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A8E1DF-EC20-384D-988D-3119680FC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rshousha@princeton.edu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4A8D20-D624-3A44-8D79-5410697D2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2EE36-633B-7343-9990-E1E594C86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3501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0F3B04-8320-BD4B-8A8F-4ACCBB60C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C4679-CCC2-604A-A1EA-E1EAF008484A}" type="datetime4">
              <a:rPr lang="en-US" smtClean="0"/>
              <a:t>November 4, 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3A0A50-B0E0-6A43-AA62-44D3969B1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rshousha@princeton.edu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BE2D27-49B0-644D-B8E4-13EA87B01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2EE36-633B-7343-9990-E1E594C86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261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1FCE9A8-EBD5-7049-9891-E17F74A95797}"/>
              </a:ext>
            </a:extLst>
          </p:cNvPr>
          <p:cNvSpPr/>
          <p:nvPr userDrawn="1"/>
        </p:nvSpPr>
        <p:spPr>
          <a:xfrm>
            <a:off x="0" y="1"/>
            <a:ext cx="12188952" cy="13255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BF08C3-E2E2-9E4D-B600-C86C1788F5E0}"/>
              </a:ext>
            </a:extLst>
          </p:cNvPr>
          <p:cNvSpPr/>
          <p:nvPr userDrawn="1"/>
        </p:nvSpPr>
        <p:spPr>
          <a:xfrm>
            <a:off x="1524" y="6492240"/>
            <a:ext cx="12188952" cy="36576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endParaRPr lang="en-US" altLang="ko-KR" dirty="0">
              <a:solidFill>
                <a:srgbClr val="00B0F0"/>
              </a:solidFill>
            </a:endParaRPr>
          </a:p>
        </p:txBody>
      </p:sp>
      <p:pic>
        <p:nvPicPr>
          <p:cNvPr id="8" name="Google Shape;79;p15">
            <a:extLst>
              <a:ext uri="{FF2B5EF4-FFF2-40B4-BE49-F238E27FC236}">
                <a16:creationId xmlns:a16="http://schemas.microsoft.com/office/drawing/2014/main" id="{231738DD-058F-EA45-8150-6581E032B50C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043045" y="6516645"/>
            <a:ext cx="1105975" cy="3169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287DF4B-327C-1C46-8939-403122F9C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32" y="-196300"/>
            <a:ext cx="10515600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6697C4-3E41-6E46-B88E-007E9D39CC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50B54E-CCB7-0440-B25D-0D275B8698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8730" y="6504760"/>
            <a:ext cx="2743200" cy="365125"/>
          </a:xfrm>
        </p:spPr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fld id="{EE1B434E-F902-094C-8EE3-29FE1EDA008B}" type="datetime4">
              <a:rPr lang="en-US" smtClean="0"/>
              <a:pPr/>
              <a:t>November 4, 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15EB23-37D7-2243-959C-775648DB6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68470"/>
            <a:ext cx="4114800" cy="365125"/>
          </a:xfrm>
        </p:spPr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r>
              <a:rPr lang="en-US" dirty="0" err="1"/>
              <a:t>rshousha@princeton.edu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B407F5-8E3B-2C41-878D-8862A2F84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0843" y="6516645"/>
            <a:ext cx="2743200" cy="365125"/>
          </a:xfrm>
        </p:spPr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fld id="{0A82EE36-633B-7343-9990-E1E594C864D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791D0E9-72BB-D644-BEAF-2225ED672759}"/>
              </a:ext>
            </a:extLst>
          </p:cNvPr>
          <p:cNvCxnSpPr>
            <a:cxnSpLocks/>
          </p:cNvCxnSpPr>
          <p:nvPr userDrawn="1"/>
        </p:nvCxnSpPr>
        <p:spPr>
          <a:xfrm>
            <a:off x="0" y="1326334"/>
            <a:ext cx="121920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45798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36BE2-9891-734D-9676-C5B05F12C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51AB41-5BA4-BF4E-AB05-FED74230CB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07FEC5-A824-F64B-94E7-26C483E602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04D331-FC03-BE40-9EB3-613AF956D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E5A47-3245-1040-9A03-2B39329E878C}" type="datetime4">
              <a:rPr lang="en-US" smtClean="0"/>
              <a:t>November 4,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67718D-6132-D54B-B7F2-544062B66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rshousha@princeton.edu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2894E4-228E-3843-A08D-17043B980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2EE36-633B-7343-9990-E1E594C86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7886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82151-836A-FD45-8006-89BE4A88A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1DFD61-8E7D-AB4F-AE13-E232AF8FC2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08CB26-83BE-A94A-88C3-F970AE433C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81DE55-D6C2-0145-955A-BD6FFD3F3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5FF79-9FE0-6543-95B2-FD20CE0E3059}" type="datetime4">
              <a:rPr lang="en-US" smtClean="0"/>
              <a:t>November 4,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D49BEA-7093-0B4D-BE97-9ADBBDE32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rshousha@princeton.edu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0AF0FA-67E1-0B4B-B525-9B5A6E49E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2EE36-633B-7343-9990-E1E594C86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3113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247FD-0259-064B-8BCC-3813F4B97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8FD57C-6843-324E-8062-2CEEB3CFF8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D4F88F-CF74-4C43-99E6-FBC23D858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CE5A1-2B02-1A45-A370-8C0F5046524F}" type="datetime4">
              <a:rPr lang="en-US" smtClean="0"/>
              <a:t>November 4,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3EB464-5A57-CB4E-8D06-202395522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rshousha@princeton.edu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6075EA-B6A6-B946-9F05-FEE58B3A9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2EE36-633B-7343-9990-E1E594C86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3529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C3C3DC1-703B-2743-A946-A2FDA4A1F3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62D16F-A467-FD4F-A5D5-B6B278A524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DEBBAF-F7A7-734D-9D56-E25217B10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2E42A-E2C4-A045-AEBF-8EAC91CBC623}" type="datetime4">
              <a:rPr lang="en-US" smtClean="0"/>
              <a:t>November 4,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C513F6-7B90-E441-8AA0-0E6EB9DB6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rshousha@princeton.edu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165314-ACE2-9949-B2FF-6EC06D04D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2EE36-633B-7343-9990-E1E594C86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2692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143B6-630D-964B-8D26-53255BCCC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011235-B564-344C-BFD4-14C9E7A42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A8E47-F668-3D4A-92A4-5155C58154CB}" type="datetime4">
              <a:rPr lang="en-US" smtClean="0"/>
              <a:t>November 4, 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C88103-937F-AE4F-8AEF-90C66274E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rshousha@princeton.edu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80F082-BFDB-9146-BEA6-3943334D8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2EE36-633B-7343-9990-E1E594C86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954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B266D-CBE1-0746-838C-03AF95328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A3ACA8-C3B6-4B47-92EF-B15AFDF449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A9FEA1-CAA4-A841-92CD-B720893A4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66B71-7FE6-5747-B726-DC7402140A12}" type="datetime4">
              <a:rPr lang="en-US" smtClean="0"/>
              <a:t>November 4,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2A8BAF-5500-6B4F-8EE3-6FAED997E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rshousha@princeton.edu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F63020-4720-6448-BF5A-5879EBEE1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2EE36-633B-7343-9990-E1E594C86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945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AA26C-2C98-9E4A-8EDF-CAAA9AE286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B41CEE-DEB3-414D-ABD3-32AB7E2882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71210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3C616-15CC-D44F-9C37-2A36E1952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69C3C8-D64F-5449-897D-67C9C9CD5E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9382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7CA3A-3709-7549-A13C-2FD0988F2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4AEEB4-D652-874D-B18B-8D54BF4B85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93725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1516C23-429E-E64F-A573-6766C5565650}"/>
              </a:ext>
            </a:extLst>
          </p:cNvPr>
          <p:cNvSpPr/>
          <p:nvPr userDrawn="1"/>
        </p:nvSpPr>
        <p:spPr>
          <a:xfrm>
            <a:off x="0" y="1"/>
            <a:ext cx="12188952" cy="13255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69F3282-2DFA-6643-AD04-9D7F79C9A20F}"/>
              </a:ext>
            </a:extLst>
          </p:cNvPr>
          <p:cNvCxnSpPr>
            <a:cxnSpLocks/>
          </p:cNvCxnSpPr>
          <p:nvPr userDrawn="1"/>
        </p:nvCxnSpPr>
        <p:spPr>
          <a:xfrm>
            <a:off x="0" y="1326334"/>
            <a:ext cx="121920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6E6BC2D-E2BA-5C4F-8EC3-E6F9A6A77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048" y="-248874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B79EA5-9CE4-EB4D-947A-36B19F41F8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464851-14D6-304F-AEA8-E8CD88D0C0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24807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36C8060-B653-3B4E-AE17-4FD61FC4A1C6}"/>
              </a:ext>
            </a:extLst>
          </p:cNvPr>
          <p:cNvSpPr/>
          <p:nvPr userDrawn="1"/>
        </p:nvSpPr>
        <p:spPr>
          <a:xfrm>
            <a:off x="0" y="1"/>
            <a:ext cx="12188952" cy="13255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08706F1-985A-2B4F-81C8-D073EB78C5CF}"/>
              </a:ext>
            </a:extLst>
          </p:cNvPr>
          <p:cNvCxnSpPr>
            <a:cxnSpLocks/>
          </p:cNvCxnSpPr>
          <p:nvPr userDrawn="1"/>
        </p:nvCxnSpPr>
        <p:spPr>
          <a:xfrm>
            <a:off x="0" y="1326334"/>
            <a:ext cx="121920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5AB2DD2B-D7B9-4548-B5ED-5AB2FAD4F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048" y="-276006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83FDB8-5674-C64D-8124-447E4BAF90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8AA22B-4DC1-9E40-AACF-770A950F0A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0545CE-ECE9-5D44-8D73-49EE7506B5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EEDF70-7EF3-B24F-85E6-CBC9EAD613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9277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20E2E65-0139-0949-AA42-D5C2FAD81A6F}"/>
              </a:ext>
            </a:extLst>
          </p:cNvPr>
          <p:cNvSpPr/>
          <p:nvPr userDrawn="1"/>
        </p:nvSpPr>
        <p:spPr>
          <a:xfrm>
            <a:off x="0" y="1"/>
            <a:ext cx="12188952" cy="13255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E15C8E3-21F0-3744-9534-736A84FFCB71}"/>
              </a:ext>
            </a:extLst>
          </p:cNvPr>
          <p:cNvCxnSpPr>
            <a:cxnSpLocks/>
          </p:cNvCxnSpPr>
          <p:nvPr userDrawn="1"/>
        </p:nvCxnSpPr>
        <p:spPr>
          <a:xfrm>
            <a:off x="0" y="1326334"/>
            <a:ext cx="121920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7F77997-465B-F548-9DCD-52903959D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048" y="-276006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195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5A15BC-18CF-3248-869C-B9D9D91CE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689C09-0427-DD45-80B3-A359494FB3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1B416E-E020-9246-843C-D1DACC8B2C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B2F95-D7D3-BB43-A3E7-67E33646F272}" type="datetime4">
              <a:rPr lang="en-US" smtClean="0"/>
              <a:t>November 4,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119DB2-46CA-9647-973F-6E257B8969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rshousha@princeton.edu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9CD9C6-8117-D14A-B3A8-0B3AA9E566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82EE36-633B-7343-9990-E1E594C86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95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  <p:sldLayoutId id="2147483652" r:id="rId16"/>
    <p:sldLayoutId id="2147483653" r:id="rId17"/>
    <p:sldLayoutId id="2147483654" r:id="rId18"/>
    <p:sldLayoutId id="2147483655" r:id="rId19"/>
    <p:sldLayoutId id="2147483656" r:id="rId20"/>
    <p:sldLayoutId id="2147483657" r:id="rId21"/>
    <p:sldLayoutId id="2147483658" r:id="rId22"/>
    <p:sldLayoutId id="2147483659" r:id="rId23"/>
    <p:sldLayoutId id="2147483660" r:id="rId2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0.png"/><Relationship Id="rId4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DF442-3338-1B47-871A-F8D8B28AA2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513" y="1543050"/>
            <a:ext cx="12112487" cy="1673676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Feedback Adaptive ELM Control towards (ITER) long pulse ELM suppression and its application to KSTAR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6A0E2A-3D5F-D24D-9641-FAE7E27130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436553"/>
            <a:ext cx="9578010" cy="640918"/>
          </a:xfrm>
        </p:spPr>
        <p:txBody>
          <a:bodyPr>
            <a:normAutofit fontScale="92500" lnSpcReduction="10000"/>
          </a:bodyPr>
          <a:lstStyle/>
          <a:p>
            <a:r>
              <a:rPr lang="en-US" b="1" u="sng" dirty="0"/>
              <a:t>R. </a:t>
            </a:r>
            <a:r>
              <a:rPr lang="en-US" b="1" u="sng" dirty="0" err="1"/>
              <a:t>Shousha</a:t>
            </a:r>
            <a:r>
              <a:rPr lang="en-GB" altLang="ko-KR" b="1" u="sng" baseline="30000" dirty="0">
                <a:solidFill>
                  <a:prstClr val="black"/>
                </a:solidFill>
                <a:cs typeface="Times New Roman" panose="02020603050405020304" pitchFamily="18" charset="0"/>
              </a:rPr>
              <a:t> 1</a:t>
            </a:r>
            <a:r>
              <a:rPr lang="en-US" b="1" dirty="0"/>
              <a:t>, S.K. Kim</a:t>
            </a:r>
            <a:r>
              <a:rPr lang="en-GB" altLang="ko-KR" b="1" baseline="30000" dirty="0">
                <a:solidFill>
                  <a:prstClr val="black"/>
                </a:solidFill>
                <a:cs typeface="Times New Roman" panose="02020603050405020304" pitchFamily="18" charset="0"/>
              </a:rPr>
              <a:t> 1</a:t>
            </a:r>
            <a:r>
              <a:rPr lang="en-US" b="1" dirty="0"/>
              <a:t>, S.H. Hahn</a:t>
            </a:r>
            <a:r>
              <a:rPr lang="en-GB" altLang="ko-KR" b="1" baseline="30000" dirty="0">
                <a:solidFill>
                  <a:prstClr val="black"/>
                </a:solidFill>
                <a:cs typeface="Times New Roman" panose="02020603050405020304" pitchFamily="18" charset="0"/>
              </a:rPr>
              <a:t> 3</a:t>
            </a:r>
            <a:r>
              <a:rPr lang="en-US" b="1" dirty="0"/>
              <a:t>, A.O. Nelson</a:t>
            </a:r>
            <a:r>
              <a:rPr lang="en-GB" altLang="ko-KR" b="1" baseline="30000" dirty="0">
                <a:solidFill>
                  <a:prstClr val="black"/>
                </a:solidFill>
                <a:cs typeface="Times New Roman" panose="02020603050405020304" pitchFamily="18" charset="0"/>
              </a:rPr>
              <a:t> 4</a:t>
            </a:r>
            <a:r>
              <a:rPr lang="en-US" b="1" dirty="0"/>
              <a:t>, S.M. Yang</a:t>
            </a:r>
            <a:r>
              <a:rPr lang="en-GB" altLang="ko-KR" b="1" baseline="30000" dirty="0">
                <a:solidFill>
                  <a:prstClr val="black"/>
                </a:solidFill>
                <a:cs typeface="Times New Roman" panose="02020603050405020304" pitchFamily="18" charset="0"/>
              </a:rPr>
              <a:t> 2</a:t>
            </a:r>
            <a:r>
              <a:rPr lang="en-US" b="1" dirty="0"/>
              <a:t>, J.-K. Park</a:t>
            </a:r>
            <a:r>
              <a:rPr lang="en-GB" altLang="ko-KR" b="1" baseline="30000" dirty="0">
                <a:solidFill>
                  <a:prstClr val="black"/>
                </a:solidFill>
                <a:cs typeface="Times New Roman" panose="02020603050405020304" pitchFamily="18" charset="0"/>
              </a:rPr>
              <a:t> 2</a:t>
            </a:r>
            <a:r>
              <a:rPr lang="en-US" b="1" dirty="0"/>
              <a:t>, J. Wai</a:t>
            </a:r>
            <a:r>
              <a:rPr lang="en-GB" altLang="ko-KR" b="1" baseline="30000" dirty="0">
                <a:solidFill>
                  <a:prstClr val="black"/>
                </a:solidFill>
                <a:cs typeface="Times New Roman" panose="02020603050405020304" pitchFamily="18" charset="0"/>
              </a:rPr>
              <a:t> 2</a:t>
            </a:r>
            <a:r>
              <a:rPr lang="en-US" b="1" dirty="0"/>
              <a:t>, Y. M. Jeon</a:t>
            </a:r>
            <a:r>
              <a:rPr lang="en-GB" altLang="ko-KR" b="1" baseline="30000" dirty="0">
                <a:solidFill>
                  <a:prstClr val="black"/>
                </a:solidFill>
                <a:cs typeface="Times New Roman" panose="02020603050405020304" pitchFamily="18" charset="0"/>
              </a:rPr>
              <a:t> 3</a:t>
            </a:r>
            <a:r>
              <a:rPr lang="en-US" b="1" dirty="0"/>
              <a:t>, Y. In</a:t>
            </a:r>
            <a:r>
              <a:rPr lang="en-GB" altLang="ko-KR" b="1" baseline="30000" dirty="0">
                <a:solidFill>
                  <a:prstClr val="black"/>
                </a:solidFill>
                <a:cs typeface="Times New Roman" panose="02020603050405020304" pitchFamily="18" charset="0"/>
              </a:rPr>
              <a:t> 3</a:t>
            </a:r>
            <a:r>
              <a:rPr lang="en-US" b="1" dirty="0"/>
              <a:t>, E. </a:t>
            </a:r>
            <a:r>
              <a:rPr lang="en-US" b="1" dirty="0" err="1"/>
              <a:t>Kolemen</a:t>
            </a:r>
            <a:r>
              <a:rPr lang="en-GB" altLang="ko-KR" b="1" baseline="30000" dirty="0">
                <a:solidFill>
                  <a:prstClr val="black"/>
                </a:solidFill>
                <a:cs typeface="Times New Roman" panose="02020603050405020304" pitchFamily="18" charset="0"/>
              </a:rPr>
              <a:t>1,2</a:t>
            </a:r>
            <a:r>
              <a:rPr lang="en-US" b="1" dirty="0"/>
              <a:t>,  the LPT team and KSTAR team</a:t>
            </a:r>
          </a:p>
          <a:p>
            <a:endParaRPr lang="en-US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3E964C-214C-E540-AE3C-72B28A6949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80281" y="4077471"/>
            <a:ext cx="3031435" cy="1309538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GB" altLang="ko-KR" sz="1600" baseline="30000" dirty="0">
                <a:solidFill>
                  <a:prstClr val="black"/>
                </a:solidFill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1</a:t>
            </a:r>
            <a:r>
              <a:rPr lang="en-US" altLang="ko-KR" sz="1600" i="1" dirty="0">
                <a:solidFill>
                  <a:prstClr val="black"/>
                </a:solidFill>
                <a:latin typeface="Times New Roman" pitchFamily="18" charset="0"/>
                <a:ea typeface="맑은 고딕" panose="020B0503020000020004" pitchFamily="50" charset="-127"/>
                <a:cs typeface="Times New Roman" pitchFamily="18" charset="0"/>
              </a:rPr>
              <a:t>Princeton University, USA</a:t>
            </a:r>
          </a:p>
          <a:p>
            <a:pPr marL="0" indent="0" algn="ctr">
              <a:buNone/>
            </a:pPr>
            <a:r>
              <a:rPr lang="en-GB" altLang="ko-KR" sz="1600" i="1" baseline="30000" dirty="0">
                <a:solidFill>
                  <a:prstClr val="black"/>
                </a:solidFill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2</a:t>
            </a:r>
            <a:r>
              <a:rPr lang="en-US" altLang="ko-KR" sz="1600" i="1" dirty="0">
                <a:solidFill>
                  <a:prstClr val="black"/>
                </a:solidFill>
                <a:latin typeface="Times New Roman" pitchFamily="18" charset="0"/>
                <a:ea typeface="맑은 고딕" panose="020B0503020000020004" pitchFamily="50" charset="-127"/>
                <a:cs typeface="Times New Roman" pitchFamily="18" charset="0"/>
              </a:rPr>
              <a:t>Princeton Plasma Physics Laboratory, USA</a:t>
            </a:r>
          </a:p>
          <a:p>
            <a:pPr marL="0" indent="0" algn="ctr">
              <a:buNone/>
            </a:pPr>
            <a:r>
              <a:rPr lang="en-GB" altLang="ko-KR" sz="1600" baseline="30000" dirty="0">
                <a:solidFill>
                  <a:prstClr val="black"/>
                </a:solidFill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3</a:t>
            </a:r>
            <a:r>
              <a:rPr lang="en-US" altLang="ko-KR" sz="16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Korea Institute of Fusion Energy , ROK</a:t>
            </a:r>
          </a:p>
          <a:p>
            <a:pPr marL="0" indent="0" algn="ctr">
              <a:buNone/>
            </a:pPr>
            <a:r>
              <a:rPr lang="en-GB" altLang="ko-KR" sz="1600" baseline="30000" dirty="0">
                <a:solidFill>
                  <a:prstClr val="black"/>
                </a:solidFill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4</a:t>
            </a:r>
            <a:r>
              <a:rPr lang="en-US" altLang="ko-KR" sz="16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Columbia University, USA</a:t>
            </a:r>
            <a:endParaRPr lang="en-US" altLang="ko-KR" sz="1600" i="1" dirty="0">
              <a:solidFill>
                <a:prstClr val="black"/>
              </a:solidFill>
              <a:latin typeface="Times New Roman" pitchFamily="18" charset="0"/>
              <a:ea typeface="맑은 고딕" panose="020B0503020000020004" pitchFamily="50" charset="-127"/>
              <a:cs typeface="Times New Roman" pitchFamily="18" charset="0"/>
            </a:endParaRPr>
          </a:p>
          <a:p>
            <a:pPr marL="0" indent="0" algn="ctr">
              <a:buNone/>
            </a:pPr>
            <a:endParaRPr lang="en-US" altLang="ko-KR" sz="1600" i="1" dirty="0">
              <a:solidFill>
                <a:prstClr val="black"/>
              </a:solidFill>
              <a:latin typeface="Times New Roman" pitchFamily="18" charset="0"/>
              <a:ea typeface="맑은 고딕" panose="020B0503020000020004" pitchFamily="50" charset="-127"/>
              <a:cs typeface="Times New Roman" pitchFamily="18" charset="0"/>
            </a:endParaRPr>
          </a:p>
          <a:p>
            <a:pPr marL="0" indent="0" algn="ctr">
              <a:buNone/>
            </a:pPr>
            <a:endParaRPr lang="en-US" altLang="ko-KR" sz="1600" i="1" dirty="0">
              <a:solidFill>
                <a:prstClr val="black"/>
              </a:solidFill>
              <a:latin typeface="Times New Roman" pitchFamily="18" charset="0"/>
              <a:ea typeface="맑은 고딕" panose="020B0503020000020004" pitchFamily="50" charset="-127"/>
              <a:cs typeface="Times New Roman" pitchFamily="18" charset="0"/>
            </a:endParaRPr>
          </a:p>
          <a:p>
            <a:pPr marL="0" indent="0" algn="ctr">
              <a:buNone/>
            </a:pPr>
            <a:endParaRPr lang="en-US" altLang="ko-KR" sz="1600" i="1" dirty="0">
              <a:solidFill>
                <a:prstClr val="black"/>
              </a:solidFill>
              <a:latin typeface="Times New Roman" pitchFamily="18" charset="0"/>
              <a:ea typeface="맑은 고딕" panose="020B0503020000020004" pitchFamily="50" charset="-127"/>
              <a:cs typeface="Times New Roman" pitchFamily="18" charset="0"/>
            </a:endParaRP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64FDD4-7403-D84C-9895-3B66445C5B7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98450" y="4467446"/>
            <a:ext cx="3339272" cy="178413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/>
              <a:t>Presented at the</a:t>
            </a:r>
            <a:br>
              <a:rPr lang="en-US" dirty="0"/>
            </a:br>
            <a:r>
              <a:rPr lang="en-US" b="1" dirty="0"/>
              <a:t>63</a:t>
            </a:r>
            <a:r>
              <a:rPr lang="en-US" b="1" baseline="30000" dirty="0"/>
              <a:t>rd</a:t>
            </a:r>
            <a:r>
              <a:rPr lang="en-US" b="1" dirty="0"/>
              <a:t> Annual Meeting of the APS Division of Plasma Physics</a:t>
            </a:r>
          </a:p>
          <a:p>
            <a:pPr marL="0" indent="0">
              <a:buNone/>
            </a:pPr>
            <a:r>
              <a:rPr lang="en-US" b="1" dirty="0"/>
              <a:t>Pittsburg, PA</a:t>
            </a:r>
          </a:p>
          <a:p>
            <a:endParaRPr lang="en-US" b="1" dirty="0"/>
          </a:p>
          <a:p>
            <a:pPr marL="0" indent="0">
              <a:buNone/>
            </a:pPr>
            <a:r>
              <a:rPr lang="en-US" b="1" dirty="0"/>
              <a:t>November 8-12, 2021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7E1273CB-3591-B143-9100-F53C2234A8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2539" y="5387009"/>
            <a:ext cx="4149461" cy="1070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0455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C133D-38DF-2743-BCEB-9F283F7A1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31" y="-32493"/>
            <a:ext cx="12111569" cy="1427059"/>
          </a:xfrm>
        </p:spPr>
        <p:txBody>
          <a:bodyPr>
            <a:noAutofit/>
          </a:bodyPr>
          <a:lstStyle/>
          <a:p>
            <a:r>
              <a:rPr lang="en-US" sz="3200" i="1" dirty="0"/>
              <a:t>Controller extended capability to apply </a:t>
            </a:r>
            <a:r>
              <a:rPr lang="en-US" sz="3200" i="1" u="sng" dirty="0"/>
              <a:t>rotating</a:t>
            </a:r>
            <a:r>
              <a:rPr lang="en-US" sz="3200" i="1" dirty="0"/>
              <a:t> RMP to toroidally distribute heat load (important for long pulse) successfully tested during 2021 KSTAR campaign long pulse discharge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C0F71-6B2E-8749-B5FD-7C98A0FF8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B434E-F902-094C-8EE3-29FE1EDA008B}" type="datetime4">
              <a:rPr lang="en-US" smtClean="0"/>
              <a:t>November 4, 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597EED-003C-2E43-AF46-33199D2BE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rshousha@princeton.edu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F3F42B-F7AA-D841-BE16-12EFC7C26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2EE36-633B-7343-9990-E1E594C864D2}" type="slidenum">
              <a:rPr lang="en-US" smtClean="0"/>
              <a:t>10</a:t>
            </a:fld>
            <a:endParaRPr lang="en-US"/>
          </a:p>
        </p:txBody>
      </p:sp>
      <p:pic>
        <p:nvPicPr>
          <p:cNvPr id="8" name="Picture 7" descr="Graphical user interface, chart, application&#10;&#10;Description automatically generated">
            <a:extLst>
              <a:ext uri="{FF2B5EF4-FFF2-40B4-BE49-F238E27FC236}">
                <a16:creationId xmlns:a16="http://schemas.microsoft.com/office/drawing/2014/main" id="{816FE13D-3768-5341-8A83-175575924C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2861" y="1500074"/>
            <a:ext cx="9220199" cy="49014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C1884C6-F624-FB44-B88C-6ADF50CFDA68}"/>
              </a:ext>
            </a:extLst>
          </p:cNvPr>
          <p:cNvSpPr txBox="1"/>
          <p:nvPr/>
        </p:nvSpPr>
        <p:spPr>
          <a:xfrm>
            <a:off x="168730" y="1600200"/>
            <a:ext cx="27432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Amplitude Feedback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FF </a:t>
            </a:r>
            <a:r>
              <a:rPr lang="en-US" b="1" dirty="0" err="1"/>
              <a:t>phasings</a:t>
            </a:r>
            <a:endParaRPr lang="en-US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FF rotation frequency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ELM suppression achieved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Broad D-alpha signal tricks controller into thinking ELM suppression is LOST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r>
              <a:rPr lang="en-US" b="1" dirty="0">
                <a:sym typeface="Wingdings" pitchFamily="2" charset="2"/>
              </a:rPr>
              <a:t></a:t>
            </a:r>
            <a:r>
              <a:rPr lang="en-US" b="1" dirty="0"/>
              <a:t>RMP amplitude is ramped up but not beyond threshold.</a:t>
            </a:r>
          </a:p>
        </p:txBody>
      </p:sp>
    </p:spTree>
    <p:extLst>
      <p:ext uri="{BB962C8B-B14F-4D97-AF65-F5344CB8AC3E}">
        <p14:creationId xmlns:p14="http://schemas.microsoft.com/office/powerpoint/2010/main" val="37675645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725B4-4CC4-C04D-A3AD-06D1FBFB1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2019084" cy="1129263"/>
          </a:xfrm>
        </p:spPr>
        <p:txBody>
          <a:bodyPr>
            <a:normAutofit/>
          </a:bodyPr>
          <a:lstStyle/>
          <a:p>
            <a:r>
              <a:rPr lang="en-US" sz="3000" dirty="0"/>
              <a:t>Conclusions: New controller capabilities tested successfully. Next step is to start thinking about more informed decision making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E31C4D-B114-B74B-BFF1-72D8BC43CA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730" y="1494692"/>
            <a:ext cx="11185070" cy="4682271"/>
          </a:xfrm>
        </p:spPr>
        <p:txBody>
          <a:bodyPr>
            <a:normAutofit/>
          </a:bodyPr>
          <a:lstStyle/>
          <a:p>
            <a:r>
              <a:rPr lang="en-US" dirty="0"/>
              <a:t>RT-ELM precursor detection + RMP pulses </a:t>
            </a:r>
            <a:r>
              <a:rPr lang="en-US" i="1" u="sng" dirty="0"/>
              <a:t>can </a:t>
            </a:r>
            <a:r>
              <a:rPr lang="en-US" dirty="0"/>
              <a:t>completely prevent imminent ELM, or at least significantly reduce ELM associated heat load </a:t>
            </a:r>
            <a:r>
              <a:rPr lang="en-US" dirty="0">
                <a:sym typeface="Wingdings" pitchFamily="2" charset="2"/>
              </a:rPr>
              <a:t> Heat load to ITER Wall should be sufficiently small!</a:t>
            </a:r>
          </a:p>
          <a:p>
            <a:pPr marL="0" indent="0">
              <a:buNone/>
            </a:pPr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Rotating RMP capability in Amplitude Feedback mode to distribute heat load to divertor successfully tested in KSTAR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Discharge length limited by flux consumption  Size of applied RMP influences pulse length  Minimization of applied RMP crucial for long pulse</a:t>
            </a:r>
          </a:p>
          <a:p>
            <a:endParaRPr lang="en-US" dirty="0">
              <a:sym typeface="Wingdings" pitchFamily="2" charset="2"/>
            </a:endParaRP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50A234-2BE5-954C-A123-7B15D5681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B434E-F902-094C-8EE3-29FE1EDA008B}" type="datetime4">
              <a:rPr lang="en-US" smtClean="0"/>
              <a:pPr/>
              <a:t>November 4, 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7D6642-0AA5-694F-845A-5CBE93956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rshousha@princeton.edu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C4A6C-110D-0949-82AF-3574378B9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2EE36-633B-7343-9990-E1E594C864D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4208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63176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C133D-38DF-2743-BCEB-9F283F7A1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31" y="-32493"/>
            <a:ext cx="12111569" cy="1427059"/>
          </a:xfrm>
        </p:spPr>
        <p:txBody>
          <a:bodyPr>
            <a:noAutofit/>
          </a:bodyPr>
          <a:lstStyle/>
          <a:p>
            <a:r>
              <a:rPr lang="en-US" sz="3200" i="1" dirty="0"/>
              <a:t>Minimizing the amplitudes of the applied RMP conserves flux consumption,  which allows for </a:t>
            </a:r>
            <a:r>
              <a:rPr lang="en-US" sz="3200" i="1" u="sng" dirty="0"/>
              <a:t>longer pulses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C0F71-6B2E-8749-B5FD-7C98A0FF8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B434E-F902-094C-8EE3-29FE1EDA008B}" type="datetime4">
              <a:rPr lang="en-US" smtClean="0"/>
              <a:t>November 4, 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597EED-003C-2E43-AF46-33199D2BE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rshousha@princeton.edu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F3F42B-F7AA-D841-BE16-12EFC7C26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2EE36-633B-7343-9990-E1E594C864D2}" type="slidenum">
              <a:rPr lang="en-US" smtClean="0"/>
              <a:t>13</a:t>
            </a:fld>
            <a:endParaRPr lang="en-US"/>
          </a:p>
        </p:txBody>
      </p:sp>
      <p:grpSp>
        <p:nvGrpSpPr>
          <p:cNvPr id="10" name="그룹 91">
            <a:extLst>
              <a:ext uri="{FF2B5EF4-FFF2-40B4-BE49-F238E27FC236}">
                <a16:creationId xmlns:a16="http://schemas.microsoft.com/office/drawing/2014/main" id="{72243EA6-8DF0-DD4B-94DB-6802367A2FF3}"/>
              </a:ext>
            </a:extLst>
          </p:cNvPr>
          <p:cNvGrpSpPr/>
          <p:nvPr/>
        </p:nvGrpSpPr>
        <p:grpSpPr>
          <a:xfrm>
            <a:off x="5425321" y="1824565"/>
            <a:ext cx="6597949" cy="3757826"/>
            <a:chOff x="5602744" y="2838392"/>
            <a:chExt cx="6597949" cy="3757826"/>
          </a:xfrm>
        </p:grpSpPr>
        <p:pic>
          <p:nvPicPr>
            <p:cNvPr id="11" name="그림 18">
              <a:extLst>
                <a:ext uri="{FF2B5EF4-FFF2-40B4-BE49-F238E27FC236}">
                  <a16:creationId xmlns:a16="http://schemas.microsoft.com/office/drawing/2014/main" id="{6CD0C1C9-0AD4-404D-88C9-D363321107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5990" t="26162" r="10000" b="20674"/>
            <a:stretch/>
          </p:blipFill>
          <p:spPr>
            <a:xfrm>
              <a:off x="6196294" y="3164529"/>
              <a:ext cx="5776633" cy="2701475"/>
            </a:xfrm>
            <a:prstGeom prst="rect">
              <a:avLst/>
            </a:prstGeom>
          </p:spPr>
        </p:pic>
        <p:cxnSp>
          <p:nvCxnSpPr>
            <p:cNvPr id="12" name="직선 연결선 6">
              <a:extLst>
                <a:ext uri="{FF2B5EF4-FFF2-40B4-BE49-F238E27FC236}">
                  <a16:creationId xmlns:a16="http://schemas.microsoft.com/office/drawing/2014/main" id="{1FB8C6D3-BFF4-1249-A1AA-32D8C08401E7}"/>
                </a:ext>
              </a:extLst>
            </p:cNvPr>
            <p:cNvCxnSpPr>
              <a:cxnSpLocks/>
            </p:cNvCxnSpPr>
            <p:nvPr/>
          </p:nvCxnSpPr>
          <p:spPr>
            <a:xfrm>
              <a:off x="7406645" y="4241160"/>
              <a:ext cx="1200780" cy="0"/>
            </a:xfrm>
            <a:prstGeom prst="line">
              <a:avLst/>
            </a:prstGeom>
            <a:ln w="19050">
              <a:solidFill>
                <a:srgbClr val="9933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4D7C996-45C1-3148-8866-ED9A8B7FE30E}"/>
                </a:ext>
              </a:extLst>
            </p:cNvPr>
            <p:cNvSpPr txBox="1"/>
            <p:nvPr/>
          </p:nvSpPr>
          <p:spPr>
            <a:xfrm>
              <a:off x="8432743" y="4330044"/>
              <a:ext cx="21249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rgbClr val="9933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Lower bound</a:t>
              </a:r>
              <a:endParaRPr lang="ko-KR" altLang="en-US" sz="1600" b="1" dirty="0">
                <a:solidFill>
                  <a:srgbClr val="9933FF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4" name="직선 연결선 16">
              <a:extLst>
                <a:ext uri="{FF2B5EF4-FFF2-40B4-BE49-F238E27FC236}">
                  <a16:creationId xmlns:a16="http://schemas.microsoft.com/office/drawing/2014/main" id="{52421DD2-CB38-B84C-ABD1-D4DD73037080}"/>
                </a:ext>
              </a:extLst>
            </p:cNvPr>
            <p:cNvCxnSpPr>
              <a:cxnSpLocks/>
            </p:cNvCxnSpPr>
            <p:nvPr/>
          </p:nvCxnSpPr>
          <p:spPr>
            <a:xfrm>
              <a:off x="8607425" y="4167587"/>
              <a:ext cx="1593850" cy="0"/>
            </a:xfrm>
            <a:prstGeom prst="line">
              <a:avLst/>
            </a:prstGeom>
            <a:ln w="19050">
              <a:solidFill>
                <a:srgbClr val="9933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연결선 21">
              <a:extLst>
                <a:ext uri="{FF2B5EF4-FFF2-40B4-BE49-F238E27FC236}">
                  <a16:creationId xmlns:a16="http://schemas.microsoft.com/office/drawing/2014/main" id="{1FF77659-5B50-B843-AB18-61AA971506FF}"/>
                </a:ext>
              </a:extLst>
            </p:cNvPr>
            <p:cNvCxnSpPr>
              <a:cxnSpLocks/>
            </p:cNvCxnSpPr>
            <p:nvPr/>
          </p:nvCxnSpPr>
          <p:spPr>
            <a:xfrm>
              <a:off x="10210800" y="4045213"/>
              <a:ext cx="120650" cy="0"/>
            </a:xfrm>
            <a:prstGeom prst="line">
              <a:avLst/>
            </a:prstGeom>
            <a:ln w="19050">
              <a:solidFill>
                <a:srgbClr val="9933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직선 연결선 23">
              <a:extLst>
                <a:ext uri="{FF2B5EF4-FFF2-40B4-BE49-F238E27FC236}">
                  <a16:creationId xmlns:a16="http://schemas.microsoft.com/office/drawing/2014/main" id="{9090EB80-39AC-9746-87A1-9A501153615E}"/>
                </a:ext>
              </a:extLst>
            </p:cNvPr>
            <p:cNvCxnSpPr>
              <a:cxnSpLocks/>
            </p:cNvCxnSpPr>
            <p:nvPr/>
          </p:nvCxnSpPr>
          <p:spPr>
            <a:xfrm>
              <a:off x="10289002" y="3997589"/>
              <a:ext cx="115473" cy="0"/>
            </a:xfrm>
            <a:prstGeom prst="line">
              <a:avLst/>
            </a:prstGeom>
            <a:ln w="19050">
              <a:solidFill>
                <a:srgbClr val="9933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26">
              <a:extLst>
                <a:ext uri="{FF2B5EF4-FFF2-40B4-BE49-F238E27FC236}">
                  <a16:creationId xmlns:a16="http://schemas.microsoft.com/office/drawing/2014/main" id="{9C1D5878-68F8-B141-94D1-95923F2FF107}"/>
                </a:ext>
              </a:extLst>
            </p:cNvPr>
            <p:cNvCxnSpPr>
              <a:cxnSpLocks/>
            </p:cNvCxnSpPr>
            <p:nvPr/>
          </p:nvCxnSpPr>
          <p:spPr>
            <a:xfrm>
              <a:off x="10385839" y="3949964"/>
              <a:ext cx="234536" cy="0"/>
            </a:xfrm>
            <a:prstGeom prst="line">
              <a:avLst/>
            </a:prstGeom>
            <a:ln w="19050">
              <a:solidFill>
                <a:srgbClr val="9933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27">
              <a:extLst>
                <a:ext uri="{FF2B5EF4-FFF2-40B4-BE49-F238E27FC236}">
                  <a16:creationId xmlns:a16="http://schemas.microsoft.com/office/drawing/2014/main" id="{2E74F522-6CE8-4C45-A93F-43D39F1AD724}"/>
                </a:ext>
              </a:extLst>
            </p:cNvPr>
            <p:cNvCxnSpPr>
              <a:cxnSpLocks/>
            </p:cNvCxnSpPr>
            <p:nvPr/>
          </p:nvCxnSpPr>
          <p:spPr>
            <a:xfrm>
              <a:off x="10616285" y="3650423"/>
              <a:ext cx="1315365" cy="0"/>
            </a:xfrm>
            <a:prstGeom prst="line">
              <a:avLst/>
            </a:prstGeom>
            <a:ln w="19050">
              <a:solidFill>
                <a:srgbClr val="9933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707C4CE-A7C2-C247-BD90-795D53D55E47}"/>
                </a:ext>
              </a:extLst>
            </p:cNvPr>
            <p:cNvSpPr txBox="1"/>
            <p:nvPr/>
          </p:nvSpPr>
          <p:spPr>
            <a:xfrm>
              <a:off x="6196293" y="2838392"/>
              <a:ext cx="577663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맑은 고딕" panose="020B0503020000020004" pitchFamily="50" charset="-127"/>
                  <a:cs typeface="Times New Roman" panose="02020603050405020304" pitchFamily="18" charset="0"/>
                </a:rPr>
                <a:t>KSTAR #28454</a:t>
              </a:r>
              <a:endPara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endParaRPr>
            </a:p>
          </p:txBody>
        </p:sp>
        <p:sp>
          <p:nvSpPr>
            <p:cNvPr id="20" name="직사각형 20">
              <a:extLst>
                <a:ext uri="{FF2B5EF4-FFF2-40B4-BE49-F238E27FC236}">
                  <a16:creationId xmlns:a16="http://schemas.microsoft.com/office/drawing/2014/main" id="{815B00FA-36FC-FF47-A5B7-F98C9284B37B}"/>
                </a:ext>
              </a:extLst>
            </p:cNvPr>
            <p:cNvSpPr/>
            <p:nvPr/>
          </p:nvSpPr>
          <p:spPr>
            <a:xfrm>
              <a:off x="6197957" y="3159305"/>
              <a:ext cx="5779698" cy="271004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2094110F-5EF6-E34D-8827-827D70D9A32D}"/>
                    </a:ext>
                  </a:extLst>
                </p:cNvPr>
                <p:cNvSpPr txBox="1"/>
                <p:nvPr/>
              </p:nvSpPr>
              <p:spPr>
                <a:xfrm>
                  <a:off x="6487912" y="5094509"/>
                  <a:ext cx="921908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altLang="ko-KR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ko-KR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𝑫</m:t>
                            </m:r>
                          </m:e>
                          <m:sub>
                            <m:r>
                              <a:rPr kumimoji="0" lang="en-US" altLang="ko-KR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𝜶</m:t>
                            </m:r>
                          </m:sub>
                        </m:sSub>
                      </m:oMath>
                    </m:oMathPara>
                  </a14:m>
                  <a:endParaRPr kumimoji="0" lang="ko-KR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50" charset="-127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85F8E2B7-AFA3-4359-9EA7-D21E13FEC0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87912" y="5094509"/>
                  <a:ext cx="921908" cy="4001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C695639B-D07E-3342-BE15-7F37DDFC00B0}"/>
                    </a:ext>
                  </a:extLst>
                </p:cNvPr>
                <p:cNvSpPr txBox="1"/>
                <p:nvPr/>
              </p:nvSpPr>
              <p:spPr>
                <a:xfrm>
                  <a:off x="11213047" y="3191897"/>
                  <a:ext cx="921908" cy="4059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altLang="ko-KR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ED7D3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ko-KR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ED7D3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𝑰</m:t>
                            </m:r>
                          </m:e>
                          <m:sub>
                            <m:r>
                              <a:rPr kumimoji="0" lang="en-US" altLang="ko-KR" sz="20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ED7D3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𝐑𝐌𝐏</m:t>
                            </m:r>
                          </m:sub>
                        </m:sSub>
                      </m:oMath>
                    </m:oMathPara>
                  </a14:m>
                  <a:endParaRPr kumimoji="0" lang="ko-KR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D7D31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50" charset="-127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7B771E26-39E5-402C-9FEC-493E7E1EFDA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13047" y="3191897"/>
                  <a:ext cx="921908" cy="40594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D0CC6530-BF57-214A-968D-7CB9DEAED74B}"/>
                    </a:ext>
                  </a:extLst>
                </p:cNvPr>
                <p:cNvSpPr txBox="1"/>
                <p:nvPr/>
              </p:nvSpPr>
              <p:spPr>
                <a:xfrm>
                  <a:off x="6223886" y="3835767"/>
                  <a:ext cx="356638" cy="427618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altLang="ko-KR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ko-KR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𝜷</m:t>
                            </m:r>
                          </m:e>
                          <m:sub>
                            <m:r>
                              <a:rPr kumimoji="0" lang="en-US" altLang="ko-KR" sz="20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𝐩</m:t>
                            </m:r>
                          </m:sub>
                        </m:sSub>
                      </m:oMath>
                    </m:oMathPara>
                  </a14:m>
                  <a:endParaRPr kumimoji="0" lang="ko-KR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50" charset="-127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0AC6B3CE-867F-43A0-AC69-1FE525D6B2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23886" y="3835767"/>
                  <a:ext cx="356638" cy="427618"/>
                </a:xfrm>
                <a:prstGeom prst="rect">
                  <a:avLst/>
                </a:prstGeom>
                <a:blipFill>
                  <a:blip r:embed="rId6"/>
                  <a:stretch>
                    <a:fillRect l="-8621" r="-27586" b="-8571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4" name="직선 연결선 28">
              <a:extLst>
                <a:ext uri="{FF2B5EF4-FFF2-40B4-BE49-F238E27FC236}">
                  <a16:creationId xmlns:a16="http://schemas.microsoft.com/office/drawing/2014/main" id="{2714A6C0-60BA-3444-B09A-F7E509F6E896}"/>
                </a:ext>
              </a:extLst>
            </p:cNvPr>
            <p:cNvCxnSpPr/>
            <p:nvPr/>
          </p:nvCxnSpPr>
          <p:spPr>
            <a:xfrm flipH="1">
              <a:off x="6081208" y="3160099"/>
              <a:ext cx="108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직선 연결선 29">
              <a:extLst>
                <a:ext uri="{FF2B5EF4-FFF2-40B4-BE49-F238E27FC236}">
                  <a16:creationId xmlns:a16="http://schemas.microsoft.com/office/drawing/2014/main" id="{04D78490-016E-874B-BCC6-B1C3B2050843}"/>
                </a:ext>
              </a:extLst>
            </p:cNvPr>
            <p:cNvCxnSpPr/>
            <p:nvPr/>
          </p:nvCxnSpPr>
          <p:spPr>
            <a:xfrm flipH="1">
              <a:off x="6081208" y="4509050"/>
              <a:ext cx="108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직선 연결선 34">
              <a:extLst>
                <a:ext uri="{FF2B5EF4-FFF2-40B4-BE49-F238E27FC236}">
                  <a16:creationId xmlns:a16="http://schemas.microsoft.com/office/drawing/2014/main" id="{B1B18EB6-3B47-104F-A839-593EDDEF92EA}"/>
                </a:ext>
              </a:extLst>
            </p:cNvPr>
            <p:cNvCxnSpPr/>
            <p:nvPr/>
          </p:nvCxnSpPr>
          <p:spPr>
            <a:xfrm flipH="1">
              <a:off x="6081208" y="5871434"/>
              <a:ext cx="108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직선 연결선 36">
              <a:extLst>
                <a:ext uri="{FF2B5EF4-FFF2-40B4-BE49-F238E27FC236}">
                  <a16:creationId xmlns:a16="http://schemas.microsoft.com/office/drawing/2014/main" id="{2D9BD371-E5D5-5A45-B6D3-29D8BF4BD6FF}"/>
                </a:ext>
              </a:extLst>
            </p:cNvPr>
            <p:cNvCxnSpPr/>
            <p:nvPr/>
          </p:nvCxnSpPr>
          <p:spPr>
            <a:xfrm flipH="1">
              <a:off x="6428916" y="5858400"/>
              <a:ext cx="0" cy="108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직선 연결선 37">
              <a:extLst>
                <a:ext uri="{FF2B5EF4-FFF2-40B4-BE49-F238E27FC236}">
                  <a16:creationId xmlns:a16="http://schemas.microsoft.com/office/drawing/2014/main" id="{F26212ED-4B40-C14D-95B9-05022DFB5C3E}"/>
                </a:ext>
              </a:extLst>
            </p:cNvPr>
            <p:cNvCxnSpPr/>
            <p:nvPr/>
          </p:nvCxnSpPr>
          <p:spPr>
            <a:xfrm flipH="1">
              <a:off x="7538331" y="5858400"/>
              <a:ext cx="0" cy="108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직선 연결선 38">
              <a:extLst>
                <a:ext uri="{FF2B5EF4-FFF2-40B4-BE49-F238E27FC236}">
                  <a16:creationId xmlns:a16="http://schemas.microsoft.com/office/drawing/2014/main" id="{3BAA5F1F-479D-3041-9CBA-E01AD35F0DD9}"/>
                </a:ext>
              </a:extLst>
            </p:cNvPr>
            <p:cNvCxnSpPr/>
            <p:nvPr/>
          </p:nvCxnSpPr>
          <p:spPr>
            <a:xfrm flipH="1">
              <a:off x="8647746" y="5858400"/>
              <a:ext cx="0" cy="108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직선 연결선 39">
              <a:extLst>
                <a:ext uri="{FF2B5EF4-FFF2-40B4-BE49-F238E27FC236}">
                  <a16:creationId xmlns:a16="http://schemas.microsoft.com/office/drawing/2014/main" id="{30668D99-AC1C-C941-8198-29C3BCA29548}"/>
                </a:ext>
              </a:extLst>
            </p:cNvPr>
            <p:cNvCxnSpPr/>
            <p:nvPr/>
          </p:nvCxnSpPr>
          <p:spPr>
            <a:xfrm flipH="1">
              <a:off x="9757161" y="5858400"/>
              <a:ext cx="0" cy="108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직선 연결선 40">
              <a:extLst>
                <a:ext uri="{FF2B5EF4-FFF2-40B4-BE49-F238E27FC236}">
                  <a16:creationId xmlns:a16="http://schemas.microsoft.com/office/drawing/2014/main" id="{8FA56906-2CFD-A049-BC17-44C02425C313}"/>
                </a:ext>
              </a:extLst>
            </p:cNvPr>
            <p:cNvCxnSpPr/>
            <p:nvPr/>
          </p:nvCxnSpPr>
          <p:spPr>
            <a:xfrm flipH="1">
              <a:off x="10866576" y="5858400"/>
              <a:ext cx="0" cy="108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직선 연결선 41">
              <a:extLst>
                <a:ext uri="{FF2B5EF4-FFF2-40B4-BE49-F238E27FC236}">
                  <a16:creationId xmlns:a16="http://schemas.microsoft.com/office/drawing/2014/main" id="{75399A30-2D97-DC41-A700-C9AE99F684E6}"/>
                </a:ext>
              </a:extLst>
            </p:cNvPr>
            <p:cNvCxnSpPr/>
            <p:nvPr/>
          </p:nvCxnSpPr>
          <p:spPr>
            <a:xfrm flipH="1">
              <a:off x="11975991" y="5858400"/>
              <a:ext cx="0" cy="108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453EEDF-9D00-1741-825D-48F13ABEB1C9}"/>
                </a:ext>
              </a:extLst>
            </p:cNvPr>
            <p:cNvSpPr txBox="1"/>
            <p:nvPr/>
          </p:nvSpPr>
          <p:spPr>
            <a:xfrm>
              <a:off x="6241549" y="5947599"/>
              <a:ext cx="3906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맑은 고딕" panose="020B0503020000020004" pitchFamily="50" charset="-127"/>
                  <a:cs typeface="Times New Roman" panose="02020603050405020304" pitchFamily="18" charset="0"/>
                </a:rPr>
                <a:t>5</a:t>
              </a:r>
              <a:endPara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A79A1A7-C20D-F343-A44C-86428B16B070}"/>
                </a:ext>
              </a:extLst>
            </p:cNvPr>
            <p:cNvSpPr txBox="1"/>
            <p:nvPr/>
          </p:nvSpPr>
          <p:spPr>
            <a:xfrm>
              <a:off x="7298632" y="5957043"/>
              <a:ext cx="4923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맑은 고딕" panose="020B0503020000020004" pitchFamily="50" charset="-127"/>
                  <a:cs typeface="Times New Roman" panose="02020603050405020304" pitchFamily="18" charset="0"/>
                </a:rPr>
                <a:t>10</a:t>
              </a:r>
              <a:endPara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D6FF2DF-4647-9640-AD86-9F7888ED7493}"/>
                </a:ext>
              </a:extLst>
            </p:cNvPr>
            <p:cNvSpPr txBox="1"/>
            <p:nvPr/>
          </p:nvSpPr>
          <p:spPr>
            <a:xfrm>
              <a:off x="8404380" y="5950788"/>
              <a:ext cx="4923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맑은 고딕" panose="020B0503020000020004" pitchFamily="50" charset="-127"/>
                  <a:cs typeface="Times New Roman" panose="02020603050405020304" pitchFamily="18" charset="0"/>
                </a:rPr>
                <a:t>15</a:t>
              </a:r>
              <a:endPara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7C79015-7D78-9C4E-9B23-B91CEBA55C02}"/>
                </a:ext>
              </a:extLst>
            </p:cNvPr>
            <p:cNvSpPr txBox="1"/>
            <p:nvPr/>
          </p:nvSpPr>
          <p:spPr>
            <a:xfrm>
              <a:off x="9517461" y="5923499"/>
              <a:ext cx="4923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맑은 고딕" panose="020B0503020000020004" pitchFamily="50" charset="-127"/>
                  <a:cs typeface="Times New Roman" panose="02020603050405020304" pitchFamily="18" charset="0"/>
                </a:rPr>
                <a:t>20</a:t>
              </a:r>
              <a:endPara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2352323-12A5-234C-925C-667BD693A2CB}"/>
                </a:ext>
              </a:extLst>
            </p:cNvPr>
            <p:cNvSpPr txBox="1"/>
            <p:nvPr/>
          </p:nvSpPr>
          <p:spPr>
            <a:xfrm>
              <a:off x="10653509" y="5926066"/>
              <a:ext cx="4555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맑은 고딕" panose="020B0503020000020004" pitchFamily="50" charset="-127"/>
                  <a:cs typeface="Times New Roman" panose="02020603050405020304" pitchFamily="18" charset="0"/>
                </a:rPr>
                <a:t>25</a:t>
              </a:r>
              <a:endPara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9C46AAD-4AC0-1B4A-B898-BD4ABBBFD194}"/>
                </a:ext>
              </a:extLst>
            </p:cNvPr>
            <p:cNvSpPr txBox="1"/>
            <p:nvPr/>
          </p:nvSpPr>
          <p:spPr>
            <a:xfrm>
              <a:off x="11745163" y="5930605"/>
              <a:ext cx="4555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맑은 고딕" panose="020B0503020000020004" pitchFamily="50" charset="-127"/>
                  <a:cs typeface="Times New Roman" panose="02020603050405020304" pitchFamily="18" charset="0"/>
                </a:rPr>
                <a:t>30</a:t>
              </a:r>
              <a:endPara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453148B-394F-D24E-9E91-27A020E3AA6D}"/>
                </a:ext>
              </a:extLst>
            </p:cNvPr>
            <p:cNvSpPr txBox="1"/>
            <p:nvPr/>
          </p:nvSpPr>
          <p:spPr>
            <a:xfrm>
              <a:off x="5727578" y="5682612"/>
              <a:ext cx="3906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맑은 고딕" panose="020B0503020000020004" pitchFamily="50" charset="-127"/>
                  <a:cs typeface="Times New Roman" panose="02020603050405020304" pitchFamily="18" charset="0"/>
                </a:rPr>
                <a:t>0</a:t>
              </a:r>
              <a:endPara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6E3A34C-810B-AB4C-B027-0D41C50D06FD}"/>
                </a:ext>
              </a:extLst>
            </p:cNvPr>
            <p:cNvSpPr txBox="1"/>
            <p:nvPr/>
          </p:nvSpPr>
          <p:spPr>
            <a:xfrm>
              <a:off x="5625702" y="4330044"/>
              <a:ext cx="4924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맑은 고딕" panose="020B0503020000020004" pitchFamily="50" charset="-127"/>
                  <a:cs typeface="Times New Roman" panose="02020603050405020304" pitchFamily="18" charset="0"/>
                </a:rPr>
                <a:t>1.0</a:t>
              </a:r>
              <a:endPara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89195D0-63F0-4E42-BBCB-AC7E23D30536}"/>
                </a:ext>
              </a:extLst>
            </p:cNvPr>
            <p:cNvSpPr txBox="1"/>
            <p:nvPr/>
          </p:nvSpPr>
          <p:spPr>
            <a:xfrm>
              <a:off x="5602744" y="2977477"/>
              <a:ext cx="4784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맑은 고딕" panose="020B0503020000020004" pitchFamily="50" charset="-127"/>
                  <a:cs typeface="Times New Roman" panose="02020603050405020304" pitchFamily="18" charset="0"/>
                </a:rPr>
                <a:t>2.0</a:t>
              </a:r>
              <a:endPara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endParaRPr>
            </a:p>
          </p:txBody>
        </p:sp>
        <p:cxnSp>
          <p:nvCxnSpPr>
            <p:cNvPr id="42" name="직선 화살표 연결선 51">
              <a:extLst>
                <a:ext uri="{FF2B5EF4-FFF2-40B4-BE49-F238E27FC236}">
                  <a16:creationId xmlns:a16="http://schemas.microsoft.com/office/drawing/2014/main" id="{5B2B48A2-C9A7-2F4C-90BA-6C35B6BB96DE}"/>
                </a:ext>
              </a:extLst>
            </p:cNvPr>
            <p:cNvCxnSpPr>
              <a:cxnSpLocks/>
            </p:cNvCxnSpPr>
            <p:nvPr/>
          </p:nvCxnSpPr>
          <p:spPr>
            <a:xfrm>
              <a:off x="6807667" y="3415666"/>
              <a:ext cx="0" cy="205918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직사각형 52">
              <a:extLst>
                <a:ext uri="{FF2B5EF4-FFF2-40B4-BE49-F238E27FC236}">
                  <a16:creationId xmlns:a16="http://schemas.microsoft.com/office/drawing/2014/main" id="{6F3A6A88-8B73-D84C-9EEC-61F977DD26A5}"/>
                </a:ext>
              </a:extLst>
            </p:cNvPr>
            <p:cNvSpPr/>
            <p:nvPr/>
          </p:nvSpPr>
          <p:spPr>
            <a:xfrm>
              <a:off x="6563617" y="3214752"/>
              <a:ext cx="492490" cy="215444"/>
            </a:xfrm>
            <a:prstGeom prst="rect">
              <a:avLst/>
            </a:prstGeom>
          </p:spPr>
          <p:txBody>
            <a:bodyPr wrap="square" tIns="0" bIns="0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rPr>
                <a:t>35 s</a:t>
              </a:r>
              <a:endParaRPr kumimoji="0" lang="ko-KR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cxnSp>
          <p:nvCxnSpPr>
            <p:cNvPr id="44" name="직선 화살표 연결선 53">
              <a:extLst>
                <a:ext uri="{FF2B5EF4-FFF2-40B4-BE49-F238E27FC236}">
                  <a16:creationId xmlns:a16="http://schemas.microsoft.com/office/drawing/2014/main" id="{EBE1B1FC-5D97-6F47-BC39-0D99477EDE12}"/>
                </a:ext>
              </a:extLst>
            </p:cNvPr>
            <p:cNvCxnSpPr>
              <a:cxnSpLocks/>
            </p:cNvCxnSpPr>
            <p:nvPr/>
          </p:nvCxnSpPr>
          <p:spPr>
            <a:xfrm>
              <a:off x="6372825" y="4597956"/>
              <a:ext cx="0" cy="1172529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직사각형 54">
              <a:extLst>
                <a:ext uri="{FF2B5EF4-FFF2-40B4-BE49-F238E27FC236}">
                  <a16:creationId xmlns:a16="http://schemas.microsoft.com/office/drawing/2014/main" id="{25178F2D-1E3C-3A4B-BE43-EC2903670E5D}"/>
                </a:ext>
              </a:extLst>
            </p:cNvPr>
            <p:cNvSpPr/>
            <p:nvPr/>
          </p:nvSpPr>
          <p:spPr>
            <a:xfrm>
              <a:off x="6139677" y="4350104"/>
              <a:ext cx="49249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sz="1400" b="1" kern="0" dirty="0">
                  <a:solidFill>
                    <a:srgbClr val="FF0000"/>
                  </a:solidFill>
                  <a:latin typeface="Calibri" panose="020F0502020204030204"/>
                  <a:ea typeface="맑은 고딕" panose="020B0503020000020004" pitchFamily="50" charset="-127"/>
                </a:rPr>
                <a:t>60</a:t>
              </a:r>
              <a:r>
                <a:rPr kumimoji="0" lang="en-US" altLang="ko-KR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rPr>
                <a:t> s</a:t>
              </a:r>
              <a:endParaRPr kumimoji="0" lang="ko-KR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cxnSp>
          <p:nvCxnSpPr>
            <p:cNvPr id="46" name="직선 화살표 연결선 55">
              <a:extLst>
                <a:ext uri="{FF2B5EF4-FFF2-40B4-BE49-F238E27FC236}">
                  <a16:creationId xmlns:a16="http://schemas.microsoft.com/office/drawing/2014/main" id="{9A90A97E-D4A9-3843-88BE-A5DBC9CD2ECD}"/>
                </a:ext>
              </a:extLst>
            </p:cNvPr>
            <p:cNvCxnSpPr>
              <a:cxnSpLocks/>
            </p:cNvCxnSpPr>
            <p:nvPr/>
          </p:nvCxnSpPr>
          <p:spPr>
            <a:xfrm>
              <a:off x="7918412" y="3423176"/>
              <a:ext cx="0" cy="744411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직사각형 56">
              <a:extLst>
                <a:ext uri="{FF2B5EF4-FFF2-40B4-BE49-F238E27FC236}">
                  <a16:creationId xmlns:a16="http://schemas.microsoft.com/office/drawing/2014/main" id="{155F7CD3-D5D0-4543-9C12-D243FBE98291}"/>
                </a:ext>
              </a:extLst>
            </p:cNvPr>
            <p:cNvSpPr/>
            <p:nvPr/>
          </p:nvSpPr>
          <p:spPr>
            <a:xfrm>
              <a:off x="7675342" y="3214752"/>
              <a:ext cx="492490" cy="215444"/>
            </a:xfrm>
            <a:prstGeom prst="rect">
              <a:avLst/>
            </a:prstGeom>
          </p:spPr>
          <p:txBody>
            <a:bodyPr wrap="square" tIns="0" bIns="0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sz="1400" b="1" kern="0" dirty="0">
                  <a:solidFill>
                    <a:srgbClr val="FF0000"/>
                  </a:solidFill>
                  <a:latin typeface="Calibri" panose="020F0502020204030204"/>
                  <a:ea typeface="맑은 고딕" panose="020B0503020000020004" pitchFamily="50" charset="-127"/>
                </a:rPr>
                <a:t>52</a:t>
              </a:r>
              <a:r>
                <a:rPr kumimoji="0" lang="en-US" altLang="ko-KR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rPr>
                <a:t> s</a:t>
              </a:r>
              <a:endParaRPr kumimoji="0" lang="ko-KR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cxnSp>
          <p:nvCxnSpPr>
            <p:cNvPr id="48" name="직선 화살표 연결선 57">
              <a:extLst>
                <a:ext uri="{FF2B5EF4-FFF2-40B4-BE49-F238E27FC236}">
                  <a16:creationId xmlns:a16="http://schemas.microsoft.com/office/drawing/2014/main" id="{A1406A1A-9719-D340-A4B7-9A63C6B95731}"/>
                </a:ext>
              </a:extLst>
            </p:cNvPr>
            <p:cNvCxnSpPr>
              <a:cxnSpLocks/>
            </p:cNvCxnSpPr>
            <p:nvPr/>
          </p:nvCxnSpPr>
          <p:spPr>
            <a:xfrm>
              <a:off x="11181511" y="3403600"/>
              <a:ext cx="0" cy="17147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직사각형 58">
              <a:extLst>
                <a:ext uri="{FF2B5EF4-FFF2-40B4-BE49-F238E27FC236}">
                  <a16:creationId xmlns:a16="http://schemas.microsoft.com/office/drawing/2014/main" id="{A0F4E1ED-A0C4-A444-80E9-CFCBAAF1641A}"/>
                </a:ext>
              </a:extLst>
            </p:cNvPr>
            <p:cNvSpPr/>
            <p:nvPr/>
          </p:nvSpPr>
          <p:spPr>
            <a:xfrm>
              <a:off x="10940636" y="3214752"/>
              <a:ext cx="492490" cy="215444"/>
            </a:xfrm>
            <a:prstGeom prst="rect">
              <a:avLst/>
            </a:prstGeom>
          </p:spPr>
          <p:txBody>
            <a:bodyPr wrap="square" tIns="0" bIns="0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sz="1400" b="1" kern="0" dirty="0">
                  <a:solidFill>
                    <a:srgbClr val="FF0000"/>
                  </a:solidFill>
                  <a:latin typeface="Calibri" panose="020F0502020204030204"/>
                  <a:ea typeface="맑은 고딕" panose="020B0503020000020004" pitchFamily="50" charset="-127"/>
                </a:rPr>
                <a:t>40</a:t>
              </a:r>
              <a:r>
                <a:rPr kumimoji="0" lang="en-US" altLang="ko-KR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rPr>
                <a:t> s</a:t>
              </a:r>
              <a:endParaRPr kumimoji="0" lang="ko-KR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cxnSp>
          <p:nvCxnSpPr>
            <p:cNvPr id="50" name="직선 화살표 연결선 61">
              <a:extLst>
                <a:ext uri="{FF2B5EF4-FFF2-40B4-BE49-F238E27FC236}">
                  <a16:creationId xmlns:a16="http://schemas.microsoft.com/office/drawing/2014/main" id="{746C7866-C670-B647-84C7-6D993D8EBBE1}"/>
                </a:ext>
              </a:extLst>
            </p:cNvPr>
            <p:cNvCxnSpPr>
              <a:cxnSpLocks/>
            </p:cNvCxnSpPr>
            <p:nvPr/>
          </p:nvCxnSpPr>
          <p:spPr>
            <a:xfrm>
              <a:off x="9403879" y="3430196"/>
              <a:ext cx="0" cy="643329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직사각형 62">
              <a:extLst>
                <a:ext uri="{FF2B5EF4-FFF2-40B4-BE49-F238E27FC236}">
                  <a16:creationId xmlns:a16="http://schemas.microsoft.com/office/drawing/2014/main" id="{B813DE98-F454-394F-9608-D8591FAEF296}"/>
                </a:ext>
              </a:extLst>
            </p:cNvPr>
            <p:cNvSpPr/>
            <p:nvPr/>
          </p:nvSpPr>
          <p:spPr>
            <a:xfrm>
              <a:off x="9159924" y="3214752"/>
              <a:ext cx="492490" cy="215444"/>
            </a:xfrm>
            <a:prstGeom prst="rect">
              <a:avLst/>
            </a:prstGeom>
          </p:spPr>
          <p:txBody>
            <a:bodyPr wrap="square" tIns="0" bIns="0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rPr>
                <a:t>4</a:t>
              </a:r>
              <a:r>
                <a:rPr lang="en-US" altLang="ko-KR" sz="1400" b="1" kern="0" dirty="0">
                  <a:solidFill>
                    <a:srgbClr val="FF0000"/>
                  </a:solidFill>
                  <a:latin typeface="Calibri" panose="020F0502020204030204"/>
                  <a:ea typeface="맑은 고딕" panose="020B0503020000020004" pitchFamily="50" charset="-127"/>
                </a:rPr>
                <a:t>8</a:t>
              </a:r>
              <a:r>
                <a:rPr kumimoji="0" lang="en-US" altLang="ko-KR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rPr>
                <a:t> s</a:t>
              </a:r>
              <a:endParaRPr kumimoji="0" lang="ko-KR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cxnSp>
          <p:nvCxnSpPr>
            <p:cNvPr id="52" name="직선 화살표 연결선 75">
              <a:extLst>
                <a:ext uri="{FF2B5EF4-FFF2-40B4-BE49-F238E27FC236}">
                  <a16:creationId xmlns:a16="http://schemas.microsoft.com/office/drawing/2014/main" id="{BA2158AB-E0DF-4D4F-A359-191CF29E639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03879" y="4241160"/>
              <a:ext cx="0" cy="174625"/>
            </a:xfrm>
            <a:prstGeom prst="straightConnector1">
              <a:avLst/>
            </a:prstGeom>
            <a:ln>
              <a:solidFill>
                <a:srgbClr val="9933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직선 화살표 연결선 77">
              <a:extLst>
                <a:ext uri="{FF2B5EF4-FFF2-40B4-BE49-F238E27FC236}">
                  <a16:creationId xmlns:a16="http://schemas.microsoft.com/office/drawing/2014/main" id="{6B9002D9-6A97-9E4B-A6EF-AD92FA1898F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07035" y="4284971"/>
              <a:ext cx="0" cy="130814"/>
            </a:xfrm>
            <a:prstGeom prst="straightConnector1">
              <a:avLst/>
            </a:prstGeom>
            <a:ln>
              <a:solidFill>
                <a:srgbClr val="9933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직선 연결선 86">
              <a:extLst>
                <a:ext uri="{FF2B5EF4-FFF2-40B4-BE49-F238E27FC236}">
                  <a16:creationId xmlns:a16="http://schemas.microsoft.com/office/drawing/2014/main" id="{A2FD787B-11E1-F149-92C5-C2C20EE13DEA}"/>
                </a:ext>
              </a:extLst>
            </p:cNvPr>
            <p:cNvCxnSpPr>
              <a:cxnSpLocks/>
            </p:cNvCxnSpPr>
            <p:nvPr/>
          </p:nvCxnSpPr>
          <p:spPr>
            <a:xfrm>
              <a:off x="9909175" y="3650423"/>
              <a:ext cx="661218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C295CA75-DEFC-D043-AA09-E640E5ACDFA3}"/>
                </a:ext>
              </a:extLst>
            </p:cNvPr>
            <p:cNvSpPr txBox="1"/>
            <p:nvPr/>
          </p:nvSpPr>
          <p:spPr>
            <a:xfrm>
              <a:off x="6189208" y="6226886"/>
              <a:ext cx="581546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맑은 고딕" panose="020B0503020000020004" pitchFamily="50" charset="-127"/>
                  <a:cs typeface="Times New Roman" panose="02020603050405020304" pitchFamily="18" charset="0"/>
                </a:rPr>
                <a:t>Time [s]</a:t>
              </a:r>
              <a:endPara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C3364D90-1AEB-774E-9E0C-2109B9DE99E0}"/>
              </a:ext>
            </a:extLst>
          </p:cNvPr>
          <p:cNvSpPr txBox="1"/>
          <p:nvPr/>
        </p:nvSpPr>
        <p:spPr>
          <a:xfrm>
            <a:off x="160134" y="1478283"/>
            <a:ext cx="5051828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Threshold level of RMP needs to be met to </a:t>
            </a:r>
            <a:r>
              <a:rPr lang="en-US" sz="2400" b="1" u="sng" dirty="0"/>
              <a:t>enter </a:t>
            </a:r>
            <a:r>
              <a:rPr lang="en-US" sz="2400" b="1" dirty="0"/>
              <a:t> ELM suppression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>
              <a:sym typeface="Wingdings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u="sng" dirty="0">
                <a:sym typeface="Wingdings" pitchFamily="2" charset="2"/>
              </a:rPr>
              <a:t>Exceeding the threshold sufficiently </a:t>
            </a:r>
            <a:r>
              <a:rPr lang="en-US" sz="2400" b="1" dirty="0">
                <a:sym typeface="Wingdings" pitchFamily="2" charset="2"/>
              </a:rPr>
              <a:t>leads to:</a:t>
            </a:r>
          </a:p>
          <a:p>
            <a:pPr marL="742950" lvl="1" indent="-285750">
              <a:buFont typeface="Wingdings" pitchFamily="2" charset="2"/>
              <a:buChar char="à"/>
            </a:pPr>
            <a:r>
              <a:rPr lang="en-US" sz="2400" b="1" dirty="0">
                <a:solidFill>
                  <a:srgbClr val="00B050"/>
                </a:solidFill>
                <a:sym typeface="Wingdings" pitchFamily="2" charset="2"/>
              </a:rPr>
              <a:t> more robust ELM suppression</a:t>
            </a:r>
          </a:p>
          <a:p>
            <a:pPr marL="742950" lvl="1" indent="-285750">
              <a:buFont typeface="Wingdings" pitchFamily="2" charset="2"/>
              <a:buChar char="à"/>
            </a:pPr>
            <a:r>
              <a:rPr lang="en-US" sz="2400" b="1" dirty="0">
                <a:solidFill>
                  <a:srgbClr val="FF0000"/>
                </a:solidFill>
                <a:sym typeface="Wingdings" pitchFamily="2" charset="2"/>
              </a:rPr>
              <a:t> more flux consumption (finite flux swing)</a:t>
            </a:r>
          </a:p>
          <a:p>
            <a:pPr lvl="1"/>
            <a:endParaRPr lang="en-US" sz="2400" b="1" dirty="0">
              <a:solidFill>
                <a:srgbClr val="FF0000"/>
              </a:solidFill>
              <a:sym typeface="Wingdings" pitchFamily="2" charset="2"/>
            </a:endParaRPr>
          </a:p>
          <a:p>
            <a:r>
              <a:rPr lang="en-US" sz="2400" b="1" dirty="0">
                <a:sym typeface="Wingdings" pitchFamily="2" charset="2"/>
              </a:rPr>
              <a:t>Therefore:</a:t>
            </a:r>
          </a:p>
          <a:p>
            <a:r>
              <a:rPr lang="en-US" sz="2400" b="1" dirty="0">
                <a:solidFill>
                  <a:srgbClr val="00B050"/>
                </a:solidFill>
                <a:sym typeface="Wingdings" pitchFamily="2" charset="2"/>
              </a:rPr>
              <a:t> need to minimize applied RMP as much as possible to extend pulse length</a:t>
            </a:r>
          </a:p>
          <a:p>
            <a:pPr marL="285750" indent="-285750">
              <a:buFont typeface="Wingdings" pitchFamily="2" charset="2"/>
              <a:buChar char="à"/>
            </a:pPr>
            <a:endParaRPr lang="en-US" b="1" dirty="0">
              <a:solidFill>
                <a:srgbClr val="00B050"/>
              </a:solidFill>
              <a:sym typeface="Wingdings" pitchFamily="2" charset="2"/>
            </a:endParaRPr>
          </a:p>
          <a:p>
            <a:pPr marL="285750" indent="-285750">
              <a:buFont typeface="Wingdings" pitchFamily="2" charset="2"/>
              <a:buChar char="à"/>
            </a:pPr>
            <a:endParaRPr lang="en-US" b="1" dirty="0">
              <a:solidFill>
                <a:srgbClr val="00B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956105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EC127-9815-C44D-86E5-4FDDF1556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6965"/>
            <a:ext cx="12375770" cy="1325563"/>
          </a:xfrm>
        </p:spPr>
        <p:txBody>
          <a:bodyPr>
            <a:noAutofit/>
          </a:bodyPr>
          <a:lstStyle/>
          <a:p>
            <a:r>
              <a:rPr lang="en-US" sz="3200" b="1" i="1" dirty="0"/>
              <a:t>The Real-time ELM detector consists of a set of lowpass and </a:t>
            </a:r>
            <a:r>
              <a:rPr lang="en-US" sz="3200" b="1" i="1" dirty="0" err="1"/>
              <a:t>highpass</a:t>
            </a:r>
            <a:r>
              <a:rPr lang="en-US" sz="3200" b="1" i="1" dirty="0"/>
              <a:t> filters and thresholds applied to the D-alpha signal–This enables taking into account ELM </a:t>
            </a:r>
            <a:r>
              <a:rPr lang="en-US" sz="3200" b="1" i="1" u="sng" dirty="0"/>
              <a:t>size</a:t>
            </a:r>
            <a:endParaRPr lang="en-US" sz="3200" b="1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2308E2-7D1C-8F40-9C85-3B23AB641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9D38B-F0BA-3343-8AE3-538B9D8EB0EE}" type="datetime4">
              <a:rPr lang="en-US" smtClean="0"/>
              <a:t>November 4,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9F1670-AED2-0A4D-90B3-0CB9F4DBE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rshousha@princeton.edu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7E874B-3A51-A14F-B2CD-C13FC705B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2EE36-633B-7343-9990-E1E594C864D2}" type="slidenum">
              <a:rPr lang="en-US" smtClean="0"/>
              <a:t>14</a:t>
            </a:fld>
            <a:endParaRPr lang="en-US" dirty="0"/>
          </a:p>
        </p:txBody>
      </p:sp>
      <p:pic>
        <p:nvPicPr>
          <p:cNvPr id="16" name="Content Placeholder 15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E03C8D1C-D85C-2D4A-B7E2-9D2E0040F1A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71078" y="1682368"/>
            <a:ext cx="6445838" cy="4470500"/>
          </a:xfrm>
        </p:spPr>
      </p:pic>
      <p:pic>
        <p:nvPicPr>
          <p:cNvPr id="20" name="Picture 19" descr="Chart&#10;&#10;Description automatically generated with medium confidence">
            <a:extLst>
              <a:ext uri="{FF2B5EF4-FFF2-40B4-BE49-F238E27FC236}">
                <a16:creationId xmlns:a16="http://schemas.microsoft.com/office/drawing/2014/main" id="{2433EBCE-E1B1-E145-8A83-F12188D69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8535" y="1805354"/>
            <a:ext cx="6341105" cy="324729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136D1F9B-DC93-6D4C-AB38-69C3F2998751}"/>
              </a:ext>
            </a:extLst>
          </p:cNvPr>
          <p:cNvSpPr txBox="1"/>
          <p:nvPr/>
        </p:nvSpPr>
        <p:spPr>
          <a:xfrm>
            <a:off x="6757263" y="6014368"/>
            <a:ext cx="13496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B0F0"/>
                </a:solidFill>
              </a:rPr>
              <a:t>[D. Eldon NF 2017]</a:t>
            </a:r>
          </a:p>
        </p:txBody>
      </p:sp>
    </p:spTree>
    <p:extLst>
      <p:ext uri="{BB962C8B-B14F-4D97-AF65-F5344CB8AC3E}">
        <p14:creationId xmlns:p14="http://schemas.microsoft.com/office/powerpoint/2010/main" val="38402423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C133D-38DF-2743-BCEB-9F283F7A1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31" y="-139148"/>
            <a:ext cx="12111569" cy="1427059"/>
          </a:xfrm>
        </p:spPr>
        <p:txBody>
          <a:bodyPr>
            <a:noAutofit/>
          </a:bodyPr>
          <a:lstStyle/>
          <a:p>
            <a:r>
              <a:rPr lang="en-US" sz="3200" i="1" dirty="0"/>
              <a:t>Phenomena observed in feedforward RMP ELM suppression discharges are leveraged for design of Feedback Adaptive RMP Control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C0F71-6B2E-8749-B5FD-7C98A0FF8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B434E-F902-094C-8EE3-29FE1EDA008B}" type="datetime4">
              <a:rPr lang="en-US" smtClean="0"/>
              <a:t>November 4, 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597EED-003C-2E43-AF46-33199D2BE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rshousha@princeton.edu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F3F42B-F7AA-D841-BE16-12EFC7C26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2EE36-633B-7343-9990-E1E594C864D2}" type="slidenum">
              <a:rPr lang="en-US" smtClean="0"/>
              <a:t>15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A3733F9-D23C-AC40-84B5-35856E70A3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730" y="1464658"/>
            <a:ext cx="4977805" cy="4712305"/>
          </a:xfrm>
        </p:spPr>
        <p:txBody>
          <a:bodyPr>
            <a:normAutofit/>
          </a:bodyPr>
          <a:lstStyle/>
          <a:p>
            <a:r>
              <a:rPr lang="en-US" sz="1600" b="1" dirty="0"/>
              <a:t>Increasing RMP amplitude reduces plasma performance</a:t>
            </a:r>
          </a:p>
        </p:txBody>
      </p:sp>
      <p:pic>
        <p:nvPicPr>
          <p:cNvPr id="15" name="Picture 14" descr="Chart, histogram&#10;&#10;Description automatically generated">
            <a:extLst>
              <a:ext uri="{FF2B5EF4-FFF2-40B4-BE49-F238E27FC236}">
                <a16:creationId xmlns:a16="http://schemas.microsoft.com/office/drawing/2014/main" id="{E18BBF41-965E-6845-87B1-209BD64E5E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2356338"/>
            <a:ext cx="4826082" cy="4037462"/>
          </a:xfrm>
          <a:prstGeom prst="rect">
            <a:avLst/>
          </a:prstGeom>
        </p:spPr>
      </p:pic>
      <p:pic>
        <p:nvPicPr>
          <p:cNvPr id="17" name="Picture 16" descr="Chart&#10;&#10;Description automatically generated">
            <a:extLst>
              <a:ext uri="{FF2B5EF4-FFF2-40B4-BE49-F238E27FC236}">
                <a16:creationId xmlns:a16="http://schemas.microsoft.com/office/drawing/2014/main" id="{A6A36017-35C9-EC4D-8AE3-FB4E2E567A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6416" y="2356338"/>
            <a:ext cx="4915337" cy="4112132"/>
          </a:xfrm>
          <a:prstGeom prst="rect">
            <a:avLst/>
          </a:prstGeom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151D0DC-0631-034B-8FD4-843DF190F5D5}"/>
              </a:ext>
            </a:extLst>
          </p:cNvPr>
          <p:cNvCxnSpPr>
            <a:cxnSpLocks/>
          </p:cNvCxnSpPr>
          <p:nvPr/>
        </p:nvCxnSpPr>
        <p:spPr>
          <a:xfrm>
            <a:off x="2171517" y="2832475"/>
            <a:ext cx="1480825" cy="3429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4" name="Content Placeholder 6">
            <a:extLst>
              <a:ext uri="{FF2B5EF4-FFF2-40B4-BE49-F238E27FC236}">
                <a16:creationId xmlns:a16="http://schemas.microsoft.com/office/drawing/2014/main" id="{23067416-62CA-8C43-9AA7-395378A68D67}"/>
              </a:ext>
            </a:extLst>
          </p:cNvPr>
          <p:cNvSpPr txBox="1">
            <a:spLocks/>
          </p:cNvSpPr>
          <p:nvPr/>
        </p:nvSpPr>
        <p:spPr>
          <a:xfrm>
            <a:off x="4634687" y="1488745"/>
            <a:ext cx="4977805" cy="47123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/>
              <a:t>Once ELM suppression achieved, </a:t>
            </a:r>
            <a:r>
              <a:rPr lang="en-US" sz="1600" b="1" u="sng" dirty="0"/>
              <a:t>less</a:t>
            </a:r>
            <a:r>
              <a:rPr lang="en-US" sz="1600" b="1" dirty="0"/>
              <a:t> amplitude required to sustain ELM suppression </a:t>
            </a:r>
            <a:r>
              <a:rPr lang="en-US" sz="1600" b="1" dirty="0">
                <a:sym typeface="Wingdings" pitchFamily="2" charset="2"/>
              </a:rPr>
              <a:t> RMP minimization for plasma performance optimization</a:t>
            </a:r>
            <a:endParaRPr lang="en-US" sz="1600" b="1" dirty="0"/>
          </a:p>
        </p:txBody>
      </p:sp>
      <p:sp>
        <p:nvSpPr>
          <p:cNvPr id="25" name="Content Placeholder 6">
            <a:extLst>
              <a:ext uri="{FF2B5EF4-FFF2-40B4-BE49-F238E27FC236}">
                <a16:creationId xmlns:a16="http://schemas.microsoft.com/office/drawing/2014/main" id="{97414907-BAD3-134F-8E40-5D71FBA76AE9}"/>
              </a:ext>
            </a:extLst>
          </p:cNvPr>
          <p:cNvSpPr txBox="1">
            <a:spLocks/>
          </p:cNvSpPr>
          <p:nvPr/>
        </p:nvSpPr>
        <p:spPr>
          <a:xfrm>
            <a:off x="9196755" y="1464658"/>
            <a:ext cx="3068515" cy="47123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/>
              <a:t>Different possible paths through phase space (</a:t>
            </a:r>
            <a:r>
              <a:rPr lang="en-US" sz="1600" b="1" dirty="0">
                <a:solidFill>
                  <a:schemeClr val="accent6"/>
                </a:solidFill>
              </a:rPr>
              <a:t>non-</a:t>
            </a:r>
            <a:r>
              <a:rPr lang="en-US" sz="1600" b="1" dirty="0" err="1">
                <a:solidFill>
                  <a:schemeClr val="accent6"/>
                </a:solidFill>
              </a:rPr>
              <a:t>resonant</a:t>
            </a:r>
            <a:r>
              <a:rPr lang="en-US" sz="1600" b="1" dirty="0" err="1"/>
              <a:t>,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</a:rPr>
              <a:t>suppressed</a:t>
            </a:r>
            <a:r>
              <a:rPr lang="en-US" sz="1600" b="1" dirty="0" err="1"/>
              <a:t>,</a:t>
            </a:r>
            <a:r>
              <a:rPr lang="en-US" sz="1600" b="1" dirty="0" err="1">
                <a:solidFill>
                  <a:srgbClr val="C00000"/>
                </a:solidFill>
              </a:rPr>
              <a:t>Locking</a:t>
            </a:r>
            <a:r>
              <a:rPr lang="en-US" sz="1600" b="1" dirty="0"/>
              <a:t>)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A00CB2B-F8D3-9C44-8E9D-B210D5123E7D}"/>
              </a:ext>
            </a:extLst>
          </p:cNvPr>
          <p:cNvCxnSpPr>
            <a:cxnSpLocks/>
          </p:cNvCxnSpPr>
          <p:nvPr/>
        </p:nvCxnSpPr>
        <p:spPr>
          <a:xfrm>
            <a:off x="6834952" y="2823683"/>
            <a:ext cx="737132" cy="49101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34EA896-2726-4F48-873F-C835A321C3D7}"/>
              </a:ext>
            </a:extLst>
          </p:cNvPr>
          <p:cNvCxnSpPr>
            <a:cxnSpLocks/>
          </p:cNvCxnSpPr>
          <p:nvPr/>
        </p:nvCxnSpPr>
        <p:spPr>
          <a:xfrm flipV="1">
            <a:off x="8173104" y="2765856"/>
            <a:ext cx="546506" cy="47613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7" name="Picture 36" descr="Chart&#10;&#10;Description automatically generated">
            <a:extLst>
              <a:ext uri="{FF2B5EF4-FFF2-40B4-BE49-F238E27FC236}">
                <a16:creationId xmlns:a16="http://schemas.microsoft.com/office/drawing/2014/main" id="{E6259D20-1650-0F45-8F48-CAA0A8BE7B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60769" y="2470638"/>
            <a:ext cx="2454138" cy="2404809"/>
          </a:xfrm>
          <a:prstGeom prst="rect">
            <a:avLst/>
          </a:prstGeom>
        </p:spPr>
      </p:pic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B0CACA2-EA69-7F4E-925A-D434376AE22E}"/>
              </a:ext>
            </a:extLst>
          </p:cNvPr>
          <p:cNvCxnSpPr>
            <a:cxnSpLocks/>
          </p:cNvCxnSpPr>
          <p:nvPr/>
        </p:nvCxnSpPr>
        <p:spPr>
          <a:xfrm flipV="1">
            <a:off x="10731012" y="3003924"/>
            <a:ext cx="0" cy="86840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E6F024A5-3349-2147-BA40-78AB9D9B20D0}"/>
              </a:ext>
            </a:extLst>
          </p:cNvPr>
          <p:cNvCxnSpPr>
            <a:cxnSpLocks/>
          </p:cNvCxnSpPr>
          <p:nvPr/>
        </p:nvCxnSpPr>
        <p:spPr>
          <a:xfrm flipH="1" flipV="1">
            <a:off x="10594837" y="3520944"/>
            <a:ext cx="165718" cy="323954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14654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C133D-38DF-2743-BCEB-9F283F7A1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31" y="-32493"/>
            <a:ext cx="12111569" cy="1427059"/>
          </a:xfrm>
        </p:spPr>
        <p:txBody>
          <a:bodyPr>
            <a:noAutofit/>
          </a:bodyPr>
          <a:lstStyle/>
          <a:p>
            <a:r>
              <a:rPr lang="en-US" sz="3200" i="1" dirty="0"/>
              <a:t>By changing the phasing in feedback, the suppression window can be expanded– Locking can be prevented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C0F71-6B2E-8749-B5FD-7C98A0FF8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B434E-F902-094C-8EE3-29FE1EDA008B}" type="datetime4">
              <a:rPr lang="en-US" smtClean="0"/>
              <a:t>November 4, 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597EED-003C-2E43-AF46-33199D2BE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rshousha@princeton.edu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F3F42B-F7AA-D841-BE16-12EFC7C26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2EE36-633B-7343-9990-E1E594C864D2}" type="slidenum">
              <a:rPr lang="en-US" smtClean="0"/>
              <a:t>16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625043-0FDE-1741-B67C-009A7A81C20D}"/>
              </a:ext>
            </a:extLst>
          </p:cNvPr>
          <p:cNvSpPr txBox="1"/>
          <p:nvPr/>
        </p:nvSpPr>
        <p:spPr>
          <a:xfrm>
            <a:off x="246185" y="1617785"/>
            <a:ext cx="4114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At t = 5 [s] Phasing Feedback Control activated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Phasing ”ramped up” until suppression detected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Phasing “ramped down” during ELM suppressed phase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Total RMP: Feedforward amplitudes, Feedback phases (trig functions)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/>
          </a:p>
          <a:p>
            <a:r>
              <a:rPr lang="en-US" sz="2000" b="1" dirty="0">
                <a:sym typeface="Wingdings" pitchFamily="2" charset="2"/>
              </a:rPr>
              <a:t> Suppression window expanded</a:t>
            </a:r>
            <a:endParaRPr lang="en-US" sz="2000" b="1" dirty="0"/>
          </a:p>
        </p:txBody>
      </p:sp>
      <p:pic>
        <p:nvPicPr>
          <p:cNvPr id="15" name="Picture 14" descr="Chart&#10;&#10;Description automatically generated">
            <a:extLst>
              <a:ext uri="{FF2B5EF4-FFF2-40B4-BE49-F238E27FC236}">
                <a16:creationId xmlns:a16="http://schemas.microsoft.com/office/drawing/2014/main" id="{2A358C2B-0B3B-6345-BE88-5C435E59CB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3786" y="1465836"/>
            <a:ext cx="7672105" cy="4967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8925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C133D-38DF-2743-BCEB-9F283F7A1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31" y="-32493"/>
            <a:ext cx="12111569" cy="1427059"/>
          </a:xfrm>
        </p:spPr>
        <p:txBody>
          <a:bodyPr>
            <a:noAutofit/>
          </a:bodyPr>
          <a:lstStyle/>
          <a:p>
            <a:r>
              <a:rPr lang="en-US" sz="3200" i="1" dirty="0"/>
              <a:t>The suppression window is likely expanded due to drop in pedestal density in the phasing control discharge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C0F71-6B2E-8749-B5FD-7C98A0FF8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B434E-F902-094C-8EE3-29FE1EDA008B}" type="datetime4">
              <a:rPr lang="en-US" smtClean="0"/>
              <a:t>November 4, 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597EED-003C-2E43-AF46-33199D2BE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rshousha@princeton.edu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F3F42B-F7AA-D841-BE16-12EFC7C26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2EE36-633B-7343-9990-E1E594C864D2}" type="slidenum">
              <a:rPr lang="en-US" smtClean="0"/>
              <a:t>17</a:t>
            </a:fld>
            <a:endParaRPr lang="en-US"/>
          </a:p>
        </p:txBody>
      </p:sp>
      <p:pic>
        <p:nvPicPr>
          <p:cNvPr id="8" name="Picture 7" descr="Chart, diagram, pie chart&#10;&#10;Description automatically generated">
            <a:extLst>
              <a:ext uri="{FF2B5EF4-FFF2-40B4-BE49-F238E27FC236}">
                <a16:creationId xmlns:a16="http://schemas.microsoft.com/office/drawing/2014/main" id="{8A69EA2C-F603-F443-A201-0392A239F7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7756" y="1346920"/>
            <a:ext cx="5052228" cy="2919794"/>
          </a:xfrm>
          <a:prstGeom prst="rect">
            <a:avLst/>
          </a:prstGeom>
        </p:spPr>
      </p:pic>
      <p:pic>
        <p:nvPicPr>
          <p:cNvPr id="10" name="Picture 9" descr="Chart, line chart, histogram&#10;&#10;Description automatically generated">
            <a:extLst>
              <a:ext uri="{FF2B5EF4-FFF2-40B4-BE49-F238E27FC236}">
                <a16:creationId xmlns:a16="http://schemas.microsoft.com/office/drawing/2014/main" id="{1C10538A-7B4C-114B-B16C-2BE07E0417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31" y="1346920"/>
            <a:ext cx="6867325" cy="34476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E6E4667-80DF-794D-8E4F-78ABD9045E3F}"/>
                  </a:ext>
                </a:extLst>
              </p:cNvPr>
              <p:cNvSpPr txBox="1"/>
              <p:nvPr/>
            </p:nvSpPr>
            <p:spPr>
              <a:xfrm>
                <a:off x="562707" y="5029200"/>
                <a:ext cx="1026941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dirty="0"/>
                  <a:t>Feedback Phasing Control enables </a:t>
                </a:r>
                <a:r>
                  <a:rPr lang="en-US" b="1" dirty="0">
                    <a:solidFill>
                      <a:srgbClr val="FF36E8"/>
                    </a:solidFill>
                  </a:rPr>
                  <a:t>trajectory B </a:t>
                </a:r>
                <a:r>
                  <a:rPr lang="en-US" b="1" dirty="0"/>
                  <a:t>in accessing ELM suppression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dirty="0">
                    <a:solidFill>
                      <a:srgbClr val="0434C2"/>
                    </a:solidFill>
                  </a:rPr>
                  <a:t>Trajectory A </a:t>
                </a:r>
                <a:r>
                  <a:rPr lang="en-US" b="1" dirty="0"/>
                  <a:t>results in locking, while </a:t>
                </a:r>
                <a:r>
                  <a:rPr lang="en-US" b="1" dirty="0">
                    <a:solidFill>
                      <a:srgbClr val="FF36E8"/>
                    </a:solidFill>
                  </a:rPr>
                  <a:t>B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/>
                  <a:t>results in suppression (other conditions are same)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dirty="0">
                    <a:solidFill>
                      <a:srgbClr val="FF36E8"/>
                    </a:solidFill>
                  </a:rPr>
                  <a:t>Trajectory B </a:t>
                </a:r>
                <a:r>
                  <a:rPr lang="en-US" b="1" dirty="0"/>
                  <a:t>results in larger pedestal density drop before locking</a:t>
                </a:r>
              </a:p>
              <a:p>
                <a:r>
                  <a:rPr lang="en-US" b="1" dirty="0">
                    <a:sym typeface="Wingdings" pitchFamily="2" charset="2"/>
                  </a:rPr>
                  <a:t> Suppression window likely </a:t>
                </a:r>
                <a:r>
                  <a:rPr lang="en-US" b="1" u="sng" dirty="0">
                    <a:sym typeface="Wingdings" pitchFamily="2" charset="2"/>
                  </a:rPr>
                  <a:t>expanded</a:t>
                </a:r>
                <a:r>
                  <a:rPr lang="en-US" b="1" dirty="0">
                    <a:sym typeface="Wingdings" pitchFamily="2" charset="2"/>
                  </a:rPr>
                  <a:t> due to larger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𝜹</m:t>
                    </m:r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𝑩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𝒓</m:t>
                        </m:r>
                      </m:sub>
                    </m:sSub>
                  </m:oMath>
                </a14:m>
                <a:r>
                  <a:rPr lang="en-US" b="1" dirty="0"/>
                  <a:t> response due to smaller pedestal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E6E4667-80DF-794D-8E4F-78ABD9045E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707" y="5029200"/>
                <a:ext cx="10269415" cy="1200329"/>
              </a:xfrm>
              <a:prstGeom prst="rect">
                <a:avLst/>
              </a:prstGeom>
              <a:blipFill>
                <a:blip r:embed="rId5"/>
                <a:stretch>
                  <a:fillRect l="-494" t="-2105" b="-7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F22149E8-5FFF-2548-868A-05082A7E67F4}"/>
              </a:ext>
            </a:extLst>
          </p:cNvPr>
          <p:cNvSpPr/>
          <p:nvPr/>
        </p:nvSpPr>
        <p:spPr>
          <a:xfrm>
            <a:off x="2114190" y="2157052"/>
            <a:ext cx="9332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(ask SK)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467645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EC127-9815-C44D-86E5-4FDDF1556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6965"/>
            <a:ext cx="12375770" cy="1325563"/>
          </a:xfrm>
        </p:spPr>
        <p:txBody>
          <a:bodyPr>
            <a:noAutofit/>
          </a:bodyPr>
          <a:lstStyle/>
          <a:p>
            <a:r>
              <a:rPr lang="en-US" sz="3200" b="1" i="1" dirty="0"/>
              <a:t>The controller is designed with two objectives: To be capable of achieving and sustaining ELM suppression, and to be flexible enough for physics exploration</a:t>
            </a:r>
            <a:endParaRPr lang="en-US" sz="3200" b="1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2308E2-7D1C-8F40-9C85-3B23AB641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9D38B-F0BA-3343-8AE3-538B9D8EB0EE}" type="datetime4">
              <a:rPr lang="en-US" smtClean="0"/>
              <a:t>November 4,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9F1670-AED2-0A4D-90B3-0CB9F4DBE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rshousha@princeton.edu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7E874B-3A51-A14F-B2CD-C13FC705B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2EE36-633B-7343-9990-E1E594C864D2}" type="slidenum">
              <a:rPr lang="en-US" smtClean="0"/>
              <a:t>18</a:t>
            </a:fld>
            <a:endParaRPr lang="en-US" dirty="0"/>
          </a:p>
        </p:txBody>
      </p:sp>
      <p:pic>
        <p:nvPicPr>
          <p:cNvPr id="8" name="Content Placeholder 7" descr="Diagram&#10;&#10;Description automatically generated">
            <a:extLst>
              <a:ext uri="{FF2B5EF4-FFF2-40B4-BE49-F238E27FC236}">
                <a16:creationId xmlns:a16="http://schemas.microsoft.com/office/drawing/2014/main" id="{A76E5FF9-0FE5-3142-B6FC-F0BC7CA9B61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340194" y="2045521"/>
            <a:ext cx="4080507" cy="435133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E335643-718B-AE43-A6AC-DEA67871C3A3}"/>
              </a:ext>
            </a:extLst>
          </p:cNvPr>
          <p:cNvSpPr/>
          <p:nvPr/>
        </p:nvSpPr>
        <p:spPr>
          <a:xfrm>
            <a:off x="1857472" y="1405387"/>
            <a:ext cx="1767759" cy="56346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Adaptive RMP ELM Controller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E13255-5A9E-AF4D-A98D-7E15D7D0A317}"/>
              </a:ext>
            </a:extLst>
          </p:cNvPr>
          <p:cNvSpPr/>
          <p:nvPr/>
        </p:nvSpPr>
        <p:spPr>
          <a:xfrm>
            <a:off x="8224555" y="1405387"/>
            <a:ext cx="1767759" cy="56346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ELM detector</a:t>
            </a:r>
          </a:p>
        </p:txBody>
      </p:sp>
    </p:spTree>
    <p:extLst>
      <p:ext uri="{BB962C8B-B14F-4D97-AF65-F5344CB8AC3E}">
        <p14:creationId xmlns:p14="http://schemas.microsoft.com/office/powerpoint/2010/main" val="38796173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C133D-38DF-2743-BCEB-9F283F7A1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31" y="-32493"/>
            <a:ext cx="12111569" cy="1427059"/>
          </a:xfrm>
        </p:spPr>
        <p:txBody>
          <a:bodyPr>
            <a:noAutofit/>
          </a:bodyPr>
          <a:lstStyle/>
          <a:p>
            <a:r>
              <a:rPr lang="en-US" sz="3200" i="1" dirty="0"/>
              <a:t>The D-alpha signal is used by the ELM detector to monitor ELM activity and inform the controller. The controller adjusts requested coil currents in feedback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C0F71-6B2E-8749-B5FD-7C98A0FF8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B434E-F902-094C-8EE3-29FE1EDA008B}" type="datetime4">
              <a:rPr lang="en-US" smtClean="0"/>
              <a:t>November 4, 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597EED-003C-2E43-AF46-33199D2BE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rshousha@princeton.edu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F3F42B-F7AA-D841-BE16-12EFC7C26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2EE36-633B-7343-9990-E1E594C864D2}" type="slidenum">
              <a:rPr lang="en-US" smtClean="0"/>
              <a:t>19</a:t>
            </a:fld>
            <a:endParaRPr lang="en-US"/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F39B15A3-E1E9-6948-B6BF-8718DEC77B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730" y="1965858"/>
            <a:ext cx="11767473" cy="316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197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993BCD48-1B8F-184D-8F5A-DEAFC9E52683}"/>
              </a:ext>
            </a:extLst>
          </p:cNvPr>
          <p:cNvSpPr/>
          <p:nvPr/>
        </p:nvSpPr>
        <p:spPr>
          <a:xfrm>
            <a:off x="5857401" y="1700739"/>
            <a:ext cx="5975621" cy="3288635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4706983-D146-FB41-81C5-CDB5121A34B4}"/>
              </a:ext>
            </a:extLst>
          </p:cNvPr>
          <p:cNvSpPr/>
          <p:nvPr/>
        </p:nvSpPr>
        <p:spPr>
          <a:xfrm>
            <a:off x="80432" y="1669575"/>
            <a:ext cx="5598570" cy="3319800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Chart, line chart&#10;&#10;Description automatically generated">
            <a:extLst>
              <a:ext uri="{FF2B5EF4-FFF2-40B4-BE49-F238E27FC236}">
                <a16:creationId xmlns:a16="http://schemas.microsoft.com/office/drawing/2014/main" id="{7C93C4B3-6DCC-C346-ADA8-CE922CD0C6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240" y="2678447"/>
            <a:ext cx="5056782" cy="211131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37C133D-38DF-2743-BCEB-9F283F7A1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31" y="0"/>
            <a:ext cx="11970928" cy="1287911"/>
          </a:xfrm>
        </p:spPr>
        <p:txBody>
          <a:bodyPr>
            <a:normAutofit/>
          </a:bodyPr>
          <a:lstStyle/>
          <a:p>
            <a:r>
              <a:rPr lang="en-US" sz="2600" i="1" dirty="0"/>
              <a:t>Highlights: Feedback Adaptive ELM Controller RT ELM precursor detection and pulse control action to prevent imminent ELM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C0F71-6B2E-8749-B5FD-7C98A0FF8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B434E-F902-094C-8EE3-29FE1EDA008B}" type="datetime4">
              <a:rPr lang="en-US" smtClean="0"/>
              <a:t>November 4, 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597EED-003C-2E43-AF46-33199D2BE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rshousha@princeton.edu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F3F42B-F7AA-D841-BE16-12EFC7C26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2EE36-633B-7343-9990-E1E594C864D2}" type="slidenum">
              <a:rPr lang="en-US" smtClean="0"/>
              <a:t>2</a:t>
            </a:fld>
            <a:endParaRPr lang="en-US"/>
          </a:p>
        </p:txBody>
      </p:sp>
      <p:pic>
        <p:nvPicPr>
          <p:cNvPr id="14" name="Picture 13" descr="Graphical user interface, chart, application&#10;&#10;Description automatically generated">
            <a:extLst>
              <a:ext uri="{FF2B5EF4-FFF2-40B4-BE49-F238E27FC236}">
                <a16:creationId xmlns:a16="http://schemas.microsoft.com/office/drawing/2014/main" id="{8CED14E6-7A27-EB47-973C-5109B93E14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8221" y="2557377"/>
            <a:ext cx="5836780" cy="230417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14BDC15-26E1-1746-A83E-37BA63335204}"/>
              </a:ext>
            </a:extLst>
          </p:cNvPr>
          <p:cNvSpPr txBox="1"/>
          <p:nvPr/>
        </p:nvSpPr>
        <p:spPr>
          <a:xfrm>
            <a:off x="237562" y="1720214"/>
            <a:ext cx="591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Imminent ELM crash prevented by short RMP pulse following RT-ELM precursor detection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C316F88-390D-EC4C-A1B5-E65BE09F04C3}"/>
              </a:ext>
            </a:extLst>
          </p:cNvPr>
          <p:cNvSpPr/>
          <p:nvPr/>
        </p:nvSpPr>
        <p:spPr>
          <a:xfrm>
            <a:off x="5858438" y="166957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Rotating RMP enabled in Amplitude feedback to distribute divertor heat load</a:t>
            </a:r>
          </a:p>
        </p:txBody>
      </p:sp>
    </p:spTree>
    <p:extLst>
      <p:ext uri="{BB962C8B-B14F-4D97-AF65-F5344CB8AC3E}">
        <p14:creationId xmlns:p14="http://schemas.microsoft.com/office/powerpoint/2010/main" val="2471521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C133D-38DF-2743-BCEB-9F283F7A1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31" y="-139148"/>
            <a:ext cx="12363360" cy="1427059"/>
          </a:xfrm>
        </p:spPr>
        <p:txBody>
          <a:bodyPr>
            <a:normAutofit fontScale="90000"/>
          </a:bodyPr>
          <a:lstStyle/>
          <a:p>
            <a:r>
              <a:rPr lang="en-US" i="1" dirty="0"/>
              <a:t>ELM Control through feedback application of RMP might prove vital to ITER-scale devices, but there are challenges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C0F71-6B2E-8749-B5FD-7C98A0FF8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B434E-F902-094C-8EE3-29FE1EDA008B}" type="datetime4">
              <a:rPr lang="en-US" smtClean="0"/>
              <a:t>November 4, 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597EED-003C-2E43-AF46-33199D2BE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rshousha@princeton.edu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F3F42B-F7AA-D841-BE16-12EFC7C26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2EE36-633B-7343-9990-E1E594C864D2}" type="slidenum">
              <a:rPr lang="en-US" smtClean="0"/>
              <a:t>3</a:t>
            </a:fld>
            <a:endParaRPr lang="en-US"/>
          </a:p>
        </p:txBody>
      </p:sp>
      <p:pic>
        <p:nvPicPr>
          <p:cNvPr id="12" name="Content Placeholder 11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B6F5F964-5CDE-A24F-9927-760860F2A2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456185" y="1457844"/>
            <a:ext cx="4662147" cy="4351338"/>
          </a:xfr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1F86D5C-89B0-7941-97EE-C7A068DE1233}"/>
              </a:ext>
            </a:extLst>
          </p:cNvPr>
          <p:cNvSpPr txBox="1"/>
          <p:nvPr/>
        </p:nvSpPr>
        <p:spPr>
          <a:xfrm>
            <a:off x="0" y="1370205"/>
            <a:ext cx="745618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ELM suppression through resonant 3D magnetic perturbations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B050"/>
              </a:solidFill>
            </a:endParaRPr>
          </a:p>
          <a:p>
            <a:endParaRPr lang="en-US" sz="2400" dirty="0">
              <a:solidFill>
                <a:srgbClr val="00B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B050"/>
              </a:solidFill>
            </a:endParaRPr>
          </a:p>
          <a:p>
            <a:r>
              <a:rPr lang="en-US" sz="2400" b="1" dirty="0"/>
              <a:t>But there are challenges:</a:t>
            </a:r>
          </a:p>
          <a:p>
            <a:endParaRPr lang="en-US" sz="2400" b="1" dirty="0">
              <a:solidFill>
                <a:srgbClr val="00B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Plasma performance (pedestal properties) degraded by RMP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Sustained ELM suppression under (narrow) ELM suppression window evolution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Heat load to divertor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CB91884-F38F-294C-9EDC-97B9BDC88028}"/>
              </a:ext>
            </a:extLst>
          </p:cNvPr>
          <p:cNvSpPr txBox="1"/>
          <p:nvPr/>
        </p:nvSpPr>
        <p:spPr>
          <a:xfrm>
            <a:off x="10515599" y="5797572"/>
            <a:ext cx="13946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B0F0"/>
                </a:solidFill>
              </a:rPr>
              <a:t>[J.-K. Park NP 2018]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4F98906-A579-0644-BE30-A9E672B12058}"/>
              </a:ext>
            </a:extLst>
          </p:cNvPr>
          <p:cNvSpPr/>
          <p:nvPr/>
        </p:nvSpPr>
        <p:spPr>
          <a:xfrm>
            <a:off x="1845874" y="1947292"/>
            <a:ext cx="14299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00B0F0"/>
                </a:solidFill>
              </a:rPr>
              <a:t>[T. Evans JNM 2004]</a:t>
            </a:r>
          </a:p>
        </p:txBody>
      </p:sp>
    </p:spTree>
    <p:extLst>
      <p:ext uri="{BB962C8B-B14F-4D97-AF65-F5344CB8AC3E}">
        <p14:creationId xmlns:p14="http://schemas.microsoft.com/office/powerpoint/2010/main" val="1221401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C133D-38DF-2743-BCEB-9F283F7A1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31" y="-139148"/>
            <a:ext cx="12111569" cy="1427059"/>
          </a:xfrm>
        </p:spPr>
        <p:txBody>
          <a:bodyPr>
            <a:noAutofit/>
          </a:bodyPr>
          <a:lstStyle/>
          <a:p>
            <a:r>
              <a:rPr lang="en-US" sz="3200" i="1" dirty="0"/>
              <a:t>Phenomena observed in feedforward RMP ELM suppression discharges are leveraged for design of Feedback Adaptive RMP Control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C0F71-6B2E-8749-B5FD-7C98A0FF8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B434E-F902-094C-8EE3-29FE1EDA008B}" type="datetime4">
              <a:rPr lang="en-US" smtClean="0"/>
              <a:t>November 4, 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597EED-003C-2E43-AF46-33199D2BE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rshousha@princeton.edu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F3F42B-F7AA-D841-BE16-12EFC7C26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2EE36-633B-7343-9990-E1E594C864D2}" type="slidenum">
              <a:rPr lang="en-US" smtClean="0"/>
              <a:t>4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A3733F9-D23C-AC40-84B5-35856E70A3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730" y="1464658"/>
            <a:ext cx="4977805" cy="4712305"/>
          </a:xfrm>
        </p:spPr>
        <p:txBody>
          <a:bodyPr>
            <a:normAutofit/>
          </a:bodyPr>
          <a:lstStyle/>
          <a:p>
            <a:r>
              <a:rPr lang="en-US" sz="1600" b="1" dirty="0"/>
              <a:t>Increasing RMP amplitude reduces plasma performance</a:t>
            </a:r>
          </a:p>
        </p:txBody>
      </p:sp>
      <p:pic>
        <p:nvPicPr>
          <p:cNvPr id="15" name="Picture 14" descr="Chart, histogram&#10;&#10;Description automatically generated">
            <a:extLst>
              <a:ext uri="{FF2B5EF4-FFF2-40B4-BE49-F238E27FC236}">
                <a16:creationId xmlns:a16="http://schemas.microsoft.com/office/drawing/2014/main" id="{E18BBF41-965E-6845-87B1-209BD64E5E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2356338"/>
            <a:ext cx="4826082" cy="4037462"/>
          </a:xfrm>
          <a:prstGeom prst="rect">
            <a:avLst/>
          </a:prstGeom>
        </p:spPr>
      </p:pic>
      <p:pic>
        <p:nvPicPr>
          <p:cNvPr id="17" name="Picture 16" descr="Chart&#10;&#10;Description automatically generated">
            <a:extLst>
              <a:ext uri="{FF2B5EF4-FFF2-40B4-BE49-F238E27FC236}">
                <a16:creationId xmlns:a16="http://schemas.microsoft.com/office/drawing/2014/main" id="{A6A36017-35C9-EC4D-8AE3-FB4E2E567A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5129" y="2356338"/>
            <a:ext cx="4915337" cy="4112132"/>
          </a:xfrm>
          <a:prstGeom prst="rect">
            <a:avLst/>
          </a:prstGeom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151D0DC-0631-034B-8FD4-843DF190F5D5}"/>
              </a:ext>
            </a:extLst>
          </p:cNvPr>
          <p:cNvCxnSpPr>
            <a:cxnSpLocks/>
          </p:cNvCxnSpPr>
          <p:nvPr/>
        </p:nvCxnSpPr>
        <p:spPr>
          <a:xfrm>
            <a:off x="2171517" y="2832475"/>
            <a:ext cx="1480825" cy="3429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4" name="Content Placeholder 6">
            <a:extLst>
              <a:ext uri="{FF2B5EF4-FFF2-40B4-BE49-F238E27FC236}">
                <a16:creationId xmlns:a16="http://schemas.microsoft.com/office/drawing/2014/main" id="{23067416-62CA-8C43-9AA7-395378A68D67}"/>
              </a:ext>
            </a:extLst>
          </p:cNvPr>
          <p:cNvSpPr txBox="1">
            <a:spLocks/>
          </p:cNvSpPr>
          <p:nvPr/>
        </p:nvSpPr>
        <p:spPr>
          <a:xfrm>
            <a:off x="5794351" y="1464658"/>
            <a:ext cx="4977805" cy="47123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/>
              <a:t>Once ELM suppression achieved, </a:t>
            </a:r>
            <a:r>
              <a:rPr lang="en-US" sz="1600" b="1" u="sng" dirty="0"/>
              <a:t>less</a:t>
            </a:r>
            <a:r>
              <a:rPr lang="en-US" sz="1600" b="1" dirty="0"/>
              <a:t> amplitude required to sustain ELM suppression </a:t>
            </a:r>
            <a:r>
              <a:rPr lang="en-US" sz="1600" b="1" dirty="0">
                <a:sym typeface="Wingdings" pitchFamily="2" charset="2"/>
              </a:rPr>
              <a:t> RMP minimization for plasma performance optimization</a:t>
            </a:r>
            <a:endParaRPr lang="en-US" sz="1600" b="1" dirty="0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A00CB2B-F8D3-9C44-8E9D-B210D5123E7D}"/>
              </a:ext>
            </a:extLst>
          </p:cNvPr>
          <p:cNvCxnSpPr>
            <a:cxnSpLocks/>
          </p:cNvCxnSpPr>
          <p:nvPr/>
        </p:nvCxnSpPr>
        <p:spPr>
          <a:xfrm>
            <a:off x="7803665" y="2823683"/>
            <a:ext cx="737132" cy="49101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34EA896-2726-4F48-873F-C835A321C3D7}"/>
              </a:ext>
            </a:extLst>
          </p:cNvPr>
          <p:cNvCxnSpPr>
            <a:cxnSpLocks/>
          </p:cNvCxnSpPr>
          <p:nvPr/>
        </p:nvCxnSpPr>
        <p:spPr>
          <a:xfrm flipV="1">
            <a:off x="9141817" y="2765856"/>
            <a:ext cx="546506" cy="47613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7135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C133D-38DF-2743-BCEB-9F283F7A1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31" y="-32493"/>
            <a:ext cx="12111569" cy="1427059"/>
          </a:xfrm>
        </p:spPr>
        <p:txBody>
          <a:bodyPr>
            <a:noAutofit/>
          </a:bodyPr>
          <a:lstStyle/>
          <a:p>
            <a:r>
              <a:rPr lang="en-US" sz="3200" i="1" dirty="0"/>
              <a:t>The D-alpha signal is used by the ELM detector to monitor ELM activity and inform the controller. The controller adjusts requested coil currents in feedback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C0F71-6B2E-8749-B5FD-7C98A0FF8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B434E-F902-094C-8EE3-29FE1EDA008B}" type="datetime4">
              <a:rPr lang="en-US" smtClean="0"/>
              <a:t>November 4, 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597EED-003C-2E43-AF46-33199D2BE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rshousha@princeton.edu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F3F42B-F7AA-D841-BE16-12EFC7C26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2EE36-633B-7343-9990-E1E594C864D2}" type="slidenum">
              <a:rPr lang="en-US" smtClean="0"/>
              <a:t>5</a:t>
            </a:fld>
            <a:endParaRPr lang="en-US"/>
          </a:p>
        </p:txBody>
      </p:sp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7F9B0B3A-32AA-9742-AC10-154131D676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0923" y="1425825"/>
            <a:ext cx="9047285" cy="49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90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C133D-38DF-2743-BCEB-9F283F7A1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31" y="-32493"/>
            <a:ext cx="12111569" cy="1427059"/>
          </a:xfrm>
        </p:spPr>
        <p:txBody>
          <a:bodyPr>
            <a:noAutofit/>
          </a:bodyPr>
          <a:lstStyle/>
          <a:p>
            <a:r>
              <a:rPr lang="en-US" sz="3200" i="1" dirty="0"/>
              <a:t>The feedback calculation for each feedback mode is essentially the same and can be modeled as a single state machine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C0F71-6B2E-8749-B5FD-7C98A0FF8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B434E-F902-094C-8EE3-29FE1EDA008B}" type="datetime4">
              <a:rPr lang="en-US" smtClean="0"/>
              <a:t>November 4, 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597EED-003C-2E43-AF46-33199D2BE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rshousha@princeton.edu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F3F42B-F7AA-D841-BE16-12EFC7C26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2EE36-633B-7343-9990-E1E594C864D2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027EC828-293F-684C-9C85-56D707B1E0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2894" y="1518119"/>
            <a:ext cx="6906212" cy="4874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860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C133D-38DF-2743-BCEB-9F283F7A1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31" y="-32493"/>
            <a:ext cx="12111569" cy="1427059"/>
          </a:xfrm>
        </p:spPr>
        <p:txBody>
          <a:bodyPr>
            <a:noAutofit/>
          </a:bodyPr>
          <a:lstStyle/>
          <a:p>
            <a:r>
              <a:rPr lang="en-US" sz="3200" i="1" dirty="0"/>
              <a:t>During the 2020 KSTAR campaign the controller was able to optimize the applied RMP using the adaptive lower bound, and had reasonable success sustaining complete ELM suppression in a longer pulse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C0F71-6B2E-8749-B5FD-7C98A0FF8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B434E-F902-094C-8EE3-29FE1EDA008B}" type="datetime4">
              <a:rPr lang="en-US" smtClean="0"/>
              <a:t>November 4, 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597EED-003C-2E43-AF46-33199D2BE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rshousha@princeton.edu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F3F42B-F7AA-D841-BE16-12EFC7C26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2EE36-633B-7343-9990-E1E594C864D2}" type="slidenum">
              <a:rPr lang="en-US" smtClean="0"/>
              <a:t>7</a:t>
            </a:fld>
            <a:endParaRPr lang="en-US"/>
          </a:p>
        </p:txBody>
      </p:sp>
      <p:pic>
        <p:nvPicPr>
          <p:cNvPr id="7" name="Picture 6" descr="Chart, line chart&#10;&#10;Description automatically generated">
            <a:extLst>
              <a:ext uri="{FF2B5EF4-FFF2-40B4-BE49-F238E27FC236}">
                <a16:creationId xmlns:a16="http://schemas.microsoft.com/office/drawing/2014/main" id="{E57F5002-F296-F049-A3AE-3372375A2B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194" y="1567057"/>
            <a:ext cx="5835522" cy="4765211"/>
          </a:xfrm>
          <a:prstGeom prst="rect">
            <a:avLst/>
          </a:prstGeom>
        </p:spPr>
      </p:pic>
      <p:pic>
        <p:nvPicPr>
          <p:cNvPr id="10" name="Picture 9" descr="Chart, line chart&#10;&#10;Description automatically generated">
            <a:extLst>
              <a:ext uri="{FF2B5EF4-FFF2-40B4-BE49-F238E27FC236}">
                <a16:creationId xmlns:a16="http://schemas.microsoft.com/office/drawing/2014/main" id="{AA16B38F-2A1A-C942-A220-24F44E6378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3082" y="1567057"/>
            <a:ext cx="5835522" cy="476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9029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084D2E82-5C1A-E34D-B369-3EE03CC1971E}"/>
              </a:ext>
            </a:extLst>
          </p:cNvPr>
          <p:cNvSpPr/>
          <p:nvPr/>
        </p:nvSpPr>
        <p:spPr>
          <a:xfrm>
            <a:off x="6249028" y="4670745"/>
            <a:ext cx="5343630" cy="1734965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Chart&#10;&#10;Description automatically generated">
            <a:extLst>
              <a:ext uri="{FF2B5EF4-FFF2-40B4-BE49-F238E27FC236}">
                <a16:creationId xmlns:a16="http://schemas.microsoft.com/office/drawing/2014/main" id="{473C111B-86B2-2D40-B606-7E4E0FBB3F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267" y="4245622"/>
            <a:ext cx="4974024" cy="22591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37C133D-38DF-2743-BCEB-9F283F7A1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31" y="-32493"/>
            <a:ext cx="12111569" cy="1427059"/>
          </a:xfrm>
        </p:spPr>
        <p:txBody>
          <a:bodyPr>
            <a:noAutofit/>
          </a:bodyPr>
          <a:lstStyle/>
          <a:p>
            <a:r>
              <a:rPr lang="en-US" sz="3200" i="1" dirty="0"/>
              <a:t>It is inherent to the current method that ELM suppression will be lost at least once during optimization—The next step is to try to solve this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C0F71-6B2E-8749-B5FD-7C98A0FF8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B434E-F902-094C-8EE3-29FE1EDA008B}" type="datetime4">
              <a:rPr lang="en-US" smtClean="0"/>
              <a:t>November 4, 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597EED-003C-2E43-AF46-33199D2BE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rshousha@princeton.edu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F3F42B-F7AA-D841-BE16-12EFC7C26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2EE36-633B-7343-9990-E1E594C864D2}" type="slidenum">
              <a:rPr lang="en-US" smtClean="0"/>
              <a:t>8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05888C-F52E-7640-8C16-B4404E59BD2B}"/>
              </a:ext>
            </a:extLst>
          </p:cNvPr>
          <p:cNvSpPr txBox="1"/>
          <p:nvPr/>
        </p:nvSpPr>
        <p:spPr>
          <a:xfrm>
            <a:off x="80431" y="1340984"/>
            <a:ext cx="592471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FF0000"/>
                </a:solidFill>
              </a:rPr>
              <a:t>No RT-capable, accurate ELM predictor available yet</a:t>
            </a:r>
          </a:p>
          <a:p>
            <a:r>
              <a:rPr lang="en-US" sz="1600" b="1" dirty="0"/>
              <a:t>However,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6"/>
                </a:solidFill>
              </a:rPr>
              <a:t>ELM crash precursors on several diagnostics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6"/>
                </a:solidFill>
              </a:rPr>
              <a:t>If detected, controller action to avoid imminent ELM</a:t>
            </a:r>
          </a:p>
          <a:p>
            <a:r>
              <a:rPr lang="en-US" sz="1600" b="1" dirty="0"/>
              <a:t>Precursor Detection: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Interacting Multiple Model Kalman Filter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/>
              <a:t>Additional RT diagnostics can be added for robustness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b="1" dirty="0"/>
          </a:p>
          <a:p>
            <a:r>
              <a:rPr lang="en-US" sz="1600" b="1" dirty="0"/>
              <a:t>Controller Action: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1" dirty="0"/>
              <a:t>RMP pulses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b="1" dirty="0"/>
              <a:t>Shape of pulses can be modified (height , width, offset)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6F145AF-D1E2-414E-88C3-CCF0E3DC9F48}"/>
              </a:ext>
            </a:extLst>
          </p:cNvPr>
          <p:cNvCxnSpPr>
            <a:cxnSpLocks/>
          </p:cNvCxnSpPr>
          <p:nvPr/>
        </p:nvCxnSpPr>
        <p:spPr>
          <a:xfrm>
            <a:off x="2885608" y="5659132"/>
            <a:ext cx="623336" cy="0"/>
          </a:xfrm>
          <a:prstGeom prst="straightConnector1">
            <a:avLst/>
          </a:prstGeom>
          <a:ln w="38100"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67442FA3-E3FA-4A43-92CA-6E9B0F8928CC}"/>
              </a:ext>
            </a:extLst>
          </p:cNvPr>
          <p:cNvSpPr txBox="1"/>
          <p:nvPr/>
        </p:nvSpPr>
        <p:spPr>
          <a:xfrm>
            <a:off x="2717000" y="5219359"/>
            <a:ext cx="1003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20 [</a:t>
            </a:r>
            <a:r>
              <a:rPr lang="en-US" dirty="0" err="1">
                <a:solidFill>
                  <a:schemeClr val="accent2"/>
                </a:solidFill>
              </a:rPr>
              <a:t>ms</a:t>
            </a:r>
            <a:r>
              <a:rPr lang="en-US" dirty="0">
                <a:solidFill>
                  <a:schemeClr val="accent2"/>
                </a:solidFill>
              </a:rPr>
              <a:t>]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7D92187-899E-E348-93D2-9A10098A961E}"/>
              </a:ext>
            </a:extLst>
          </p:cNvPr>
          <p:cNvCxnSpPr/>
          <p:nvPr/>
        </p:nvCxnSpPr>
        <p:spPr>
          <a:xfrm>
            <a:off x="7931891" y="6310248"/>
            <a:ext cx="80111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1C046AD-F408-0541-BB2C-FA6CAD1B6C56}"/>
              </a:ext>
            </a:extLst>
          </p:cNvPr>
          <p:cNvCxnSpPr>
            <a:cxnSpLocks/>
          </p:cNvCxnSpPr>
          <p:nvPr/>
        </p:nvCxnSpPr>
        <p:spPr>
          <a:xfrm flipV="1">
            <a:off x="8733002" y="5088351"/>
            <a:ext cx="0" cy="122189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A27B718-E39C-CE4D-9E64-D53FC1FA3CDE}"/>
              </a:ext>
            </a:extLst>
          </p:cNvPr>
          <p:cNvCxnSpPr/>
          <p:nvPr/>
        </p:nvCxnSpPr>
        <p:spPr>
          <a:xfrm>
            <a:off x="8733002" y="5088351"/>
            <a:ext cx="331774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97AD1AC-B9B1-8E4E-B58F-D9207831DD9F}"/>
              </a:ext>
            </a:extLst>
          </p:cNvPr>
          <p:cNvCxnSpPr/>
          <p:nvPr/>
        </p:nvCxnSpPr>
        <p:spPr>
          <a:xfrm>
            <a:off x="9064776" y="5088351"/>
            <a:ext cx="0" cy="804491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7D94C4A-D332-8349-AAAE-5624BA2C653F}"/>
              </a:ext>
            </a:extLst>
          </p:cNvPr>
          <p:cNvCxnSpPr/>
          <p:nvPr/>
        </p:nvCxnSpPr>
        <p:spPr>
          <a:xfrm>
            <a:off x="9064776" y="5892842"/>
            <a:ext cx="80111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14226E4E-1975-8748-8E14-6B812FD9364A}"/>
              </a:ext>
            </a:extLst>
          </p:cNvPr>
          <p:cNvSpPr txBox="1"/>
          <p:nvPr/>
        </p:nvSpPr>
        <p:spPr>
          <a:xfrm>
            <a:off x="8525922" y="4607985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width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52D11F6-E17A-7040-A8E0-893DCE6381C4}"/>
              </a:ext>
            </a:extLst>
          </p:cNvPr>
          <p:cNvCxnSpPr>
            <a:cxnSpLocks/>
          </p:cNvCxnSpPr>
          <p:nvPr/>
        </p:nvCxnSpPr>
        <p:spPr>
          <a:xfrm>
            <a:off x="8703138" y="4977317"/>
            <a:ext cx="361638" cy="0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D8F891E7-8A7E-D342-A0AF-1161F16C1696}"/>
              </a:ext>
            </a:extLst>
          </p:cNvPr>
          <p:cNvCxnSpPr>
            <a:cxnSpLocks/>
          </p:cNvCxnSpPr>
          <p:nvPr/>
        </p:nvCxnSpPr>
        <p:spPr>
          <a:xfrm flipV="1">
            <a:off x="8593418" y="5135396"/>
            <a:ext cx="0" cy="1100698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E06C841E-7266-5743-A4EF-E57900A36C3D}"/>
              </a:ext>
            </a:extLst>
          </p:cNvPr>
          <p:cNvSpPr txBox="1"/>
          <p:nvPr/>
        </p:nvSpPr>
        <p:spPr>
          <a:xfrm>
            <a:off x="7813977" y="5397214"/>
            <a:ext cx="780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height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35BCE702-BF29-0D4F-A6EE-4FE948C56608}"/>
              </a:ext>
            </a:extLst>
          </p:cNvPr>
          <p:cNvCxnSpPr>
            <a:cxnSpLocks/>
          </p:cNvCxnSpPr>
          <p:nvPr/>
        </p:nvCxnSpPr>
        <p:spPr>
          <a:xfrm flipV="1">
            <a:off x="9977480" y="5892842"/>
            <a:ext cx="0" cy="484855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2DE0C72B-8043-BA41-9D54-C6EF488EC1E2}"/>
              </a:ext>
            </a:extLst>
          </p:cNvPr>
          <p:cNvSpPr txBox="1"/>
          <p:nvPr/>
        </p:nvSpPr>
        <p:spPr>
          <a:xfrm>
            <a:off x="9977480" y="5907180"/>
            <a:ext cx="723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offset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BAC75C1-632A-DB40-A844-4BEFC397D22F}"/>
              </a:ext>
            </a:extLst>
          </p:cNvPr>
          <p:cNvSpPr txBox="1"/>
          <p:nvPr/>
        </p:nvSpPr>
        <p:spPr>
          <a:xfrm>
            <a:off x="6287341" y="4656985"/>
            <a:ext cx="1314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Pulse shape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6A53826-B4C5-4445-855F-DF845CAECA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570" y="1354523"/>
            <a:ext cx="4903177" cy="3246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6687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hart, line chart&#10;&#10;Description automatically generated">
            <a:extLst>
              <a:ext uri="{FF2B5EF4-FFF2-40B4-BE49-F238E27FC236}">
                <a16:creationId xmlns:a16="http://schemas.microsoft.com/office/drawing/2014/main" id="{50C668D3-B5C8-DA4C-B1F1-80F1DF8C7D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5814" y="3956051"/>
            <a:ext cx="6017456" cy="2512419"/>
          </a:xfrm>
          <a:prstGeom prst="rect">
            <a:avLst/>
          </a:prstGeom>
        </p:spPr>
      </p:pic>
      <p:pic>
        <p:nvPicPr>
          <p:cNvPr id="24" name="Picture 23" descr="Diagram&#10;&#10;Description automatically generated">
            <a:extLst>
              <a:ext uri="{FF2B5EF4-FFF2-40B4-BE49-F238E27FC236}">
                <a16:creationId xmlns:a16="http://schemas.microsoft.com/office/drawing/2014/main" id="{996B5E56-5DB4-614B-AA36-C0979BF620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3062" y="4165263"/>
            <a:ext cx="3905375" cy="23473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37C133D-38DF-2743-BCEB-9F283F7A1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31" y="-32493"/>
            <a:ext cx="12111569" cy="1427059"/>
          </a:xfrm>
        </p:spPr>
        <p:txBody>
          <a:bodyPr>
            <a:noAutofit/>
          </a:bodyPr>
          <a:lstStyle/>
          <a:p>
            <a:r>
              <a:rPr lang="en-US" sz="3200" i="1" dirty="0"/>
              <a:t>The RT-precursor detector performs well and the finite pulses are triggered successfully. ELM crashes </a:t>
            </a:r>
            <a:r>
              <a:rPr lang="en-US" sz="3200" i="1" u="sng" dirty="0"/>
              <a:t>can</a:t>
            </a:r>
            <a:r>
              <a:rPr lang="en-US" sz="3200" i="1" dirty="0"/>
              <a:t>  be completely </a:t>
            </a:r>
            <a:r>
              <a:rPr lang="en-US" sz="3200" i="1" u="sng" dirty="0"/>
              <a:t>prevented</a:t>
            </a:r>
            <a:r>
              <a:rPr lang="en-US" sz="3200" i="1" dirty="0"/>
              <a:t> by this scheme or associated heat load significantly reduced</a:t>
            </a:r>
            <a:endParaRPr lang="en-US" sz="3200" i="1" u="sng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C0F71-6B2E-8749-B5FD-7C98A0FF8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B434E-F902-094C-8EE3-29FE1EDA008B}" type="datetime4">
              <a:rPr lang="en-US" smtClean="0"/>
              <a:t>November 4, 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597EED-003C-2E43-AF46-33199D2BE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rshousha@princeton.edu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F3F42B-F7AA-D841-BE16-12EFC7C26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2EE36-633B-7343-9990-E1E594C864D2}" type="slidenum">
              <a:rPr lang="en-US" smtClean="0"/>
              <a:t>9</a:t>
            </a:fld>
            <a:endParaRPr lang="en-US"/>
          </a:p>
        </p:txBody>
      </p:sp>
      <p:pic>
        <p:nvPicPr>
          <p:cNvPr id="7" name="Picture 6" descr="Chart, line chart&#10;&#10;Description automatically generated">
            <a:extLst>
              <a:ext uri="{FF2B5EF4-FFF2-40B4-BE49-F238E27FC236}">
                <a16:creationId xmlns:a16="http://schemas.microsoft.com/office/drawing/2014/main" id="{635AC5F8-576E-3342-8089-2D8C424AE5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1039" y="1476853"/>
            <a:ext cx="6239608" cy="25583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8F854E8-4591-7C47-9DAD-BB79F513FB30}"/>
              </a:ext>
            </a:extLst>
          </p:cNvPr>
          <p:cNvSpPr txBox="1"/>
          <p:nvPr/>
        </p:nvSpPr>
        <p:spPr>
          <a:xfrm>
            <a:off x="80432" y="4156731"/>
            <a:ext cx="201213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”fast” ELMs in this discharge: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Little time to detect and react, but still observed complete prevention and significant mitigation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986A941-8E38-B44D-895C-3B5BB310E08F}"/>
              </a:ext>
            </a:extLst>
          </p:cNvPr>
          <p:cNvCxnSpPr/>
          <p:nvPr/>
        </p:nvCxnSpPr>
        <p:spPr>
          <a:xfrm>
            <a:off x="8646621" y="2680318"/>
            <a:ext cx="325316" cy="0"/>
          </a:xfrm>
          <a:prstGeom prst="straightConnector1">
            <a:avLst/>
          </a:prstGeom>
          <a:ln w="28575"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842923A-DEDB-AC4C-A7FA-AF430DA762E1}"/>
              </a:ext>
            </a:extLst>
          </p:cNvPr>
          <p:cNvSpPr txBox="1"/>
          <p:nvPr/>
        </p:nvSpPr>
        <p:spPr>
          <a:xfrm>
            <a:off x="8080591" y="2310986"/>
            <a:ext cx="944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2.6 [</a:t>
            </a:r>
            <a:r>
              <a:rPr lang="en-US" dirty="0" err="1">
                <a:solidFill>
                  <a:schemeClr val="accent2"/>
                </a:solidFill>
              </a:rPr>
              <a:t>ms</a:t>
            </a:r>
            <a:r>
              <a:rPr lang="en-US" dirty="0">
                <a:solidFill>
                  <a:schemeClr val="accent2"/>
                </a:solidFill>
              </a:rPr>
              <a:t>]</a:t>
            </a:r>
          </a:p>
        </p:txBody>
      </p:sp>
      <p:pic>
        <p:nvPicPr>
          <p:cNvPr id="13" name="Picture 12" descr="Chart&#10;&#10;Description automatically generated">
            <a:extLst>
              <a:ext uri="{FF2B5EF4-FFF2-40B4-BE49-F238E27FC236}">
                <a16:creationId xmlns:a16="http://schemas.microsoft.com/office/drawing/2014/main" id="{42535225-7C12-A841-9920-DD6F0CEB85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193" y="1476853"/>
            <a:ext cx="5572176" cy="2732509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D66F7F4-A736-A542-8839-DE5C0B459FF0}"/>
              </a:ext>
            </a:extLst>
          </p:cNvPr>
          <p:cNvCxnSpPr>
            <a:cxnSpLocks/>
          </p:cNvCxnSpPr>
          <p:nvPr/>
        </p:nvCxnSpPr>
        <p:spPr>
          <a:xfrm flipV="1">
            <a:off x="1336430" y="2495652"/>
            <a:ext cx="4464609" cy="26038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31D130F-115B-D948-8151-A46BD4216B7C}"/>
              </a:ext>
            </a:extLst>
          </p:cNvPr>
          <p:cNvCxnSpPr>
            <a:cxnSpLocks/>
          </p:cNvCxnSpPr>
          <p:nvPr/>
        </p:nvCxnSpPr>
        <p:spPr>
          <a:xfrm>
            <a:off x="4536830" y="3134453"/>
            <a:ext cx="1451607" cy="155468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60137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230C8CC6-D29B-134B-921C-39BD5515E15E}" vid="{DB907890-1CF4-894F-96CC-E185E0BDC88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12111</TotalTime>
  <Words>1180</Words>
  <Application>Microsoft Office PowerPoint</Application>
  <PresentationFormat>Widescreen</PresentationFormat>
  <Paragraphs>196</Paragraphs>
  <Slides>19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Times New Roman</vt:lpstr>
      <vt:lpstr>Wingdings</vt:lpstr>
      <vt:lpstr>Office Theme</vt:lpstr>
      <vt:lpstr>Feedback Adaptive ELM Control towards (ITER) long pulse ELM suppression and its application to KSTAR</vt:lpstr>
      <vt:lpstr>Highlights: Feedback Adaptive ELM Controller RT ELM precursor detection and pulse control action to prevent imminent ELM</vt:lpstr>
      <vt:lpstr>ELM Control through feedback application of RMP might prove vital to ITER-scale devices, but there are challenges</vt:lpstr>
      <vt:lpstr>Phenomena observed in feedforward RMP ELM suppression discharges are leveraged for design of Feedback Adaptive RMP Control</vt:lpstr>
      <vt:lpstr>The D-alpha signal is used by the ELM detector to monitor ELM activity and inform the controller. The controller adjusts requested coil currents in feedback</vt:lpstr>
      <vt:lpstr>The feedback calculation for each feedback mode is essentially the same and can be modeled as a single state machine</vt:lpstr>
      <vt:lpstr>During the 2020 KSTAR campaign the controller was able to optimize the applied RMP using the adaptive lower bound, and had reasonable success sustaining complete ELM suppression in a longer pulse</vt:lpstr>
      <vt:lpstr>It is inherent to the current method that ELM suppression will be lost at least once during optimization—The next step is to try to solve this</vt:lpstr>
      <vt:lpstr>The RT-precursor detector performs well and the finite pulses are triggered successfully. ELM crashes can  be completely prevented by this scheme or associated heat load significantly reduced</vt:lpstr>
      <vt:lpstr>Controller extended capability to apply rotating RMP to toroidally distribute heat load (important for long pulse) successfully tested during 2021 KSTAR campaign long pulse discharge</vt:lpstr>
      <vt:lpstr>Conclusions: New controller capabilities tested successfully. Next step is to start thinking about more informed decision making process</vt:lpstr>
      <vt:lpstr>PowerPoint Presentation</vt:lpstr>
      <vt:lpstr>Minimizing the amplitudes of the applied RMP conserves flux consumption,  which allows for longer pulses</vt:lpstr>
      <vt:lpstr>The Real-time ELM detector consists of a set of lowpass and highpass filters and thresholds applied to the D-alpha signal–This enables taking into account ELM size</vt:lpstr>
      <vt:lpstr>Phenomena observed in feedforward RMP ELM suppression discharges are leveraged for design of Feedback Adaptive RMP Control</vt:lpstr>
      <vt:lpstr>By changing the phasing in feedback, the suppression window can be expanded– Locking can be prevented</vt:lpstr>
      <vt:lpstr>The suppression window is likely expanded due to drop in pedestal density in the phasing control discharge</vt:lpstr>
      <vt:lpstr>The controller is designed with two objectives: To be capable of achieving and sustaining ELM suppression, and to be flexible enough for physics exploration</vt:lpstr>
      <vt:lpstr>The D-alpha signal is used by the ELM detector to monitor ELM activity and inform the controller. The controller adjusts requested coil currents in feedback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Improved Real-time Equilibrium Reconstruction with Kinetic Constraints on DIII-D</dc:title>
  <dc:creator>Ricardo Shousha</dc:creator>
  <cp:lastModifiedBy>Ricardo Shousha</cp:lastModifiedBy>
  <cp:revision>95</cp:revision>
  <dcterms:created xsi:type="dcterms:W3CDTF">2021-10-20T17:35:47Z</dcterms:created>
  <dcterms:modified xsi:type="dcterms:W3CDTF">2021-11-04T19:47:44Z</dcterms:modified>
</cp:coreProperties>
</file>