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fceba9e602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fceba9e602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fb7de8b252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fb7de8b252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Used the DNN predictions as approximations of the uncertainty of the ML predictions aka the std. Dev. </a:t>
            </a:r>
            <a:endParaRPr/>
          </a:p>
          <a:p>
            <a:pPr indent="-298450" lvl="0" marL="457200" rtl="0" algn="l">
              <a:spcBef>
                <a:spcPts val="0"/>
              </a:spcBef>
              <a:spcAft>
                <a:spcPts val="0"/>
              </a:spcAft>
              <a:buSzPts val="1100"/>
              <a:buChar char="-"/>
            </a:pPr>
            <a:r>
              <a:rPr lang="en"/>
              <a:t>We can use this std. Dev to normalize the errors in the predictions the ML model was giving, and compare the distribution of these errs to a standard normal distribution. We want the err distribution to be as close to std Normal as possible, bc that means that there are no patterns in the mistakes our model is making that we could’ve accounted for, and our model isn’t consistently over or under predicting, which means our ML model is trustworthy/accurate</a:t>
            </a:r>
            <a:endParaRPr/>
          </a:p>
          <a:p>
            <a:pPr indent="-298450" lvl="0" marL="457200" rtl="0" algn="l">
              <a:spcBef>
                <a:spcPts val="0"/>
              </a:spcBef>
              <a:spcAft>
                <a:spcPts val="0"/>
              </a:spcAft>
              <a:buSzPts val="1100"/>
              <a:buChar char="-"/>
            </a:pPr>
            <a:r>
              <a:rPr lang="en"/>
              <a:t>Calibration curve red line is what we want and ours is pretty close</a:t>
            </a:r>
            <a:endParaRPr/>
          </a:p>
          <a:p>
            <a:pPr indent="-298450" lvl="0" marL="457200" rtl="0" algn="l">
              <a:spcBef>
                <a:spcPts val="0"/>
              </a:spcBef>
              <a:spcAft>
                <a:spcPts val="0"/>
              </a:spcAft>
              <a:buSzPts val="1100"/>
              <a:buChar char="-"/>
            </a:pPr>
            <a:r>
              <a:rPr lang="en"/>
              <a:t>And as a dif way to visualize we have the errs in a histogram, where the y axis is how frequently the err is a certain amount</a:t>
            </a:r>
            <a:endParaRPr/>
          </a:p>
          <a:p>
            <a:pPr indent="-298450" lvl="0" marL="457200" rtl="0" algn="l">
              <a:spcBef>
                <a:spcPts val="0"/>
              </a:spcBef>
              <a:spcAft>
                <a:spcPts val="0"/>
              </a:spcAft>
              <a:buSzPts val="1100"/>
              <a:buChar char="-"/>
            </a:pPr>
            <a:r>
              <a:rPr lang="en"/>
              <a:t>Red is again a normal gaussian distribution and we see that ours are v close to that</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Red line is what we’re targeting in the distribution</a:t>
            </a:r>
            <a:endParaRPr/>
          </a:p>
          <a:p>
            <a:pPr indent="-298450" lvl="0" marL="457200" rtl="0" algn="l">
              <a:spcBef>
                <a:spcPts val="0"/>
              </a:spcBef>
              <a:spcAft>
                <a:spcPts val="0"/>
              </a:spcAft>
              <a:buSzPts val="1100"/>
              <a:buChar char="-"/>
            </a:pPr>
            <a:r>
              <a:rPr lang="en"/>
              <a:t>Model predicts correct distribution of uncertainties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f85bdb0fe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f85bdb0fe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f85bdb0fe0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f85bdb0fe0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f85bdb0fe0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f85bdb0fe0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f85bdb0fe0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f85bdb0fe0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fceba9e602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fceba9e602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f85bdb0fe0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f85bdb0fe0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fb7de8b252_0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fb7de8b252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fb7de8b252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fb7de8b252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fb7de8b252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fb7de8b252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fb7de8b252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fb7de8b252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fceba9e60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fceba9e60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fb7de8b25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fb7de8b25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Overall goal: how much can we trust the model?</a:t>
            </a:r>
            <a:endParaRPr/>
          </a:p>
          <a:p>
            <a:pPr indent="-298450" lvl="0" marL="457200" rtl="0" algn="l">
              <a:spcBef>
                <a:spcPts val="0"/>
              </a:spcBef>
              <a:spcAft>
                <a:spcPts val="0"/>
              </a:spcAft>
              <a:buSzPts val="1100"/>
              <a:buChar char="-"/>
            </a:pPr>
            <a:r>
              <a:rPr lang="en"/>
              <a:t>Insert good vs bad plot</a:t>
            </a:r>
            <a:endParaRPr/>
          </a:p>
          <a:p>
            <a:pPr indent="-298450" lvl="0" marL="457200" rtl="0" algn="l">
              <a:spcBef>
                <a:spcPts val="0"/>
              </a:spcBef>
              <a:spcAft>
                <a:spcPts val="0"/>
              </a:spcAft>
              <a:buSzPts val="1100"/>
              <a:buChar char="-"/>
            </a:pPr>
            <a:r>
              <a:rPr lang="en"/>
              <a:t>Then background</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fb7de8b252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fb7de8b252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png"/><Relationship Id="rId4" Type="http://schemas.openxmlformats.org/officeDocument/2006/relationships/image" Target="../media/image18.png"/><Relationship Id="rId5"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2.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27.png"/><Relationship Id="rId4" Type="http://schemas.openxmlformats.org/officeDocument/2006/relationships/image" Target="../media/image23.png"/><Relationship Id="rId5"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4.png"/><Relationship Id="rId4" Type="http://schemas.openxmlformats.org/officeDocument/2006/relationships/image" Target="../media/image30.png"/><Relationship Id="rId5"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30.png"/><Relationship Id="rId4" Type="http://schemas.openxmlformats.org/officeDocument/2006/relationships/image" Target="../media/image35.png"/><Relationship Id="rId5" Type="http://schemas.openxmlformats.org/officeDocument/2006/relationships/image" Target="../media/image34.png"/><Relationship Id="rId6" Type="http://schemas.openxmlformats.org/officeDocument/2006/relationships/image" Target="../media/image32.png"/><Relationship Id="rId7" Type="http://schemas.openxmlformats.org/officeDocument/2006/relationships/image" Target="../media/image3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3.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6.png"/><Relationship Id="rId10" Type="http://schemas.openxmlformats.org/officeDocument/2006/relationships/image" Target="../media/image9.png"/><Relationship Id="rId9" Type="http://schemas.openxmlformats.org/officeDocument/2006/relationships/image" Target="../media/image1.png"/><Relationship Id="rId5" Type="http://schemas.openxmlformats.org/officeDocument/2006/relationships/image" Target="../media/image15.png"/><Relationship Id="rId6" Type="http://schemas.openxmlformats.org/officeDocument/2006/relationships/image" Target="../media/image3.png"/><Relationship Id="rId7" Type="http://schemas.openxmlformats.org/officeDocument/2006/relationships/image" Target="../media/image12.png"/><Relationship Id="rId8"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2.png"/><Relationship Id="rId5" Type="http://schemas.openxmlformats.org/officeDocument/2006/relationships/image" Target="../media/image19.png"/><Relationship Id="rId6"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9.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744575"/>
            <a:ext cx="8520600" cy="1206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3000"/>
              <a:t>Practical Techniques for Machine Learning Control of Fusion Plasmas</a:t>
            </a:r>
            <a:endParaRPr sz="3000"/>
          </a:p>
        </p:txBody>
      </p:sp>
      <p:sp>
        <p:nvSpPr>
          <p:cNvPr id="55" name="Google Shape;55;p13"/>
          <p:cNvSpPr txBox="1"/>
          <p:nvPr>
            <p:ph idx="1" type="subTitle"/>
          </p:nvPr>
        </p:nvSpPr>
        <p:spPr>
          <a:xfrm>
            <a:off x="311700" y="2100875"/>
            <a:ext cx="8520600" cy="1845000"/>
          </a:xfrm>
          <a:prstGeom prst="rect">
            <a:avLst/>
          </a:prstGeom>
        </p:spPr>
        <p:txBody>
          <a:bodyPr anchorCtr="0" anchor="t" bIns="91425" lIns="91425" spcFirstLastPara="1" rIns="91425" wrap="square" tIns="91425">
            <a:normAutofit fontScale="47500" lnSpcReduction="20000"/>
          </a:bodyPr>
          <a:lstStyle/>
          <a:p>
            <a:pPr indent="0" lvl="0" marL="0" rtl="0" algn="ctr">
              <a:spcBef>
                <a:spcPts val="0"/>
              </a:spcBef>
              <a:spcAft>
                <a:spcPts val="0"/>
              </a:spcAft>
              <a:buNone/>
            </a:pPr>
            <a:r>
              <a:rPr b="1" lang="en"/>
              <a:t>Rory Conlin (PU/PPPL)</a:t>
            </a:r>
            <a:endParaRPr/>
          </a:p>
          <a:p>
            <a:pPr indent="0" lvl="0" marL="0" rtl="0" algn="ctr">
              <a:spcBef>
                <a:spcPts val="0"/>
              </a:spcBef>
              <a:spcAft>
                <a:spcPts val="0"/>
              </a:spcAft>
              <a:buNone/>
            </a:pPr>
            <a:r>
              <a:rPr lang="en"/>
              <a:t>Joseph Abbate </a:t>
            </a:r>
            <a:r>
              <a:rPr lang="en"/>
              <a:t>(PU/PPPL)</a:t>
            </a:r>
            <a:endParaRPr/>
          </a:p>
          <a:p>
            <a:pPr indent="0" lvl="0" marL="0" rtl="0" algn="ctr">
              <a:spcBef>
                <a:spcPts val="0"/>
              </a:spcBef>
              <a:spcAft>
                <a:spcPts val="0"/>
              </a:spcAft>
              <a:buNone/>
            </a:pPr>
            <a:r>
              <a:rPr lang="en"/>
              <a:t>Laura Fang (PU)</a:t>
            </a:r>
            <a:endParaRPr/>
          </a:p>
          <a:p>
            <a:pPr indent="0" lvl="0" marL="0" rtl="0" algn="ctr">
              <a:spcBef>
                <a:spcPts val="0"/>
              </a:spcBef>
              <a:spcAft>
                <a:spcPts val="0"/>
              </a:spcAft>
              <a:buNone/>
            </a:pPr>
            <a:r>
              <a:rPr lang="en"/>
              <a:t>Azmaine Iqtidar</a:t>
            </a:r>
            <a:r>
              <a:rPr lang="en"/>
              <a:t> (PU)</a:t>
            </a:r>
            <a:endParaRPr/>
          </a:p>
          <a:p>
            <a:pPr indent="0" lvl="0" marL="0" rtl="0" algn="ctr">
              <a:spcBef>
                <a:spcPts val="0"/>
              </a:spcBef>
              <a:spcAft>
                <a:spcPts val="0"/>
              </a:spcAft>
              <a:buNone/>
            </a:pPr>
            <a:r>
              <a:rPr lang="en"/>
              <a:t>Yunona Iwasaki</a:t>
            </a:r>
            <a:r>
              <a:rPr lang="en"/>
              <a:t> (PU)</a:t>
            </a:r>
            <a:endParaRPr/>
          </a:p>
          <a:p>
            <a:pPr indent="0" lvl="0" marL="0" rtl="0" algn="ctr">
              <a:spcBef>
                <a:spcPts val="0"/>
              </a:spcBef>
              <a:spcAft>
                <a:spcPts val="0"/>
              </a:spcAft>
              <a:buNone/>
            </a:pPr>
            <a:r>
              <a:rPr lang="en"/>
              <a:t>Aaron Wu</a:t>
            </a:r>
            <a:r>
              <a:rPr lang="en"/>
              <a:t> (PU)</a:t>
            </a:r>
            <a:endParaRPr/>
          </a:p>
          <a:p>
            <a:pPr indent="0" lvl="0" marL="0" rtl="0" algn="ctr">
              <a:spcBef>
                <a:spcPts val="0"/>
              </a:spcBef>
              <a:spcAft>
                <a:spcPts val="0"/>
              </a:spcAft>
              <a:buNone/>
            </a:pPr>
            <a:r>
              <a:rPr lang="en"/>
              <a:t>Egemen Kolemen </a:t>
            </a:r>
            <a:r>
              <a:rPr lang="en"/>
              <a:t>(PU/PPPL)</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APS DPP 2021</a:t>
            </a:r>
            <a:endParaRPr/>
          </a:p>
          <a:p>
            <a:pPr indent="0" lvl="0" marL="0" rtl="0" algn="ctr">
              <a:spcBef>
                <a:spcPts val="0"/>
              </a:spcBef>
              <a:spcAft>
                <a:spcPts val="0"/>
              </a:spcAft>
              <a:buNone/>
            </a:pPr>
            <a:r>
              <a:rPr lang="en"/>
              <a:t>Mini-conference on Machine Learning in Plasma Sciences</a:t>
            </a:r>
            <a:endParaRPr/>
          </a:p>
        </p:txBody>
      </p:sp>
      <p:pic>
        <p:nvPicPr>
          <p:cNvPr id="56" name="Google Shape;56;p13"/>
          <p:cNvPicPr preferRelativeResize="0"/>
          <p:nvPr/>
        </p:nvPicPr>
        <p:blipFill>
          <a:blip r:embed="rId3">
            <a:alphaModFix/>
          </a:blip>
          <a:stretch>
            <a:fillRect/>
          </a:stretch>
        </p:blipFill>
        <p:spPr>
          <a:xfrm>
            <a:off x="4032487" y="4361075"/>
            <a:ext cx="1628427" cy="570150"/>
          </a:xfrm>
          <a:prstGeom prst="rect">
            <a:avLst/>
          </a:prstGeom>
          <a:noFill/>
          <a:ln>
            <a:noFill/>
          </a:ln>
        </p:spPr>
      </p:pic>
      <p:pic>
        <p:nvPicPr>
          <p:cNvPr id="57" name="Google Shape;57;p13"/>
          <p:cNvPicPr preferRelativeResize="0"/>
          <p:nvPr/>
        </p:nvPicPr>
        <p:blipFill>
          <a:blip r:embed="rId4">
            <a:alphaModFix/>
          </a:blip>
          <a:stretch>
            <a:fillRect/>
          </a:stretch>
        </p:blipFill>
        <p:spPr>
          <a:xfrm>
            <a:off x="6918153" y="4184549"/>
            <a:ext cx="1397610" cy="792600"/>
          </a:xfrm>
          <a:prstGeom prst="rect">
            <a:avLst/>
          </a:prstGeom>
          <a:noFill/>
          <a:ln>
            <a:noFill/>
          </a:ln>
        </p:spPr>
      </p:pic>
      <p:pic>
        <p:nvPicPr>
          <p:cNvPr id="58" name="Google Shape;58;p13"/>
          <p:cNvPicPr preferRelativeResize="0"/>
          <p:nvPr/>
        </p:nvPicPr>
        <p:blipFill>
          <a:blip r:embed="rId5">
            <a:alphaModFix/>
          </a:blip>
          <a:stretch>
            <a:fillRect/>
          </a:stretch>
        </p:blipFill>
        <p:spPr>
          <a:xfrm>
            <a:off x="135550" y="4299152"/>
            <a:ext cx="2572325" cy="689100"/>
          </a:xfrm>
          <a:prstGeom prst="rect">
            <a:avLst/>
          </a:prstGeom>
          <a:noFill/>
          <a:ln>
            <a:noFill/>
          </a:ln>
        </p:spPr>
      </p:pic>
      <p:sp>
        <p:nvSpPr>
          <p:cNvPr id="59" name="Google Shape;59;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id="208" name="Google Shape;208;p22"/>
          <p:cNvPicPr preferRelativeResize="0"/>
          <p:nvPr/>
        </p:nvPicPr>
        <p:blipFill>
          <a:blip r:embed="rId3">
            <a:alphaModFix/>
          </a:blip>
          <a:stretch>
            <a:fillRect/>
          </a:stretch>
        </p:blipFill>
        <p:spPr>
          <a:xfrm>
            <a:off x="244175" y="1439900"/>
            <a:ext cx="3667050" cy="3546375"/>
          </a:xfrm>
          <a:prstGeom prst="rect">
            <a:avLst/>
          </a:prstGeom>
          <a:noFill/>
          <a:ln>
            <a:noFill/>
          </a:ln>
        </p:spPr>
      </p:pic>
      <p:pic>
        <p:nvPicPr>
          <p:cNvPr id="209" name="Google Shape;209;p22"/>
          <p:cNvPicPr preferRelativeResize="0"/>
          <p:nvPr/>
        </p:nvPicPr>
        <p:blipFill>
          <a:blip r:embed="rId4">
            <a:alphaModFix/>
          </a:blip>
          <a:stretch>
            <a:fillRect/>
          </a:stretch>
        </p:blipFill>
        <p:spPr>
          <a:xfrm>
            <a:off x="4986075" y="1374350"/>
            <a:ext cx="3190275" cy="3288875"/>
          </a:xfrm>
          <a:prstGeom prst="rect">
            <a:avLst/>
          </a:prstGeom>
          <a:noFill/>
          <a:ln>
            <a:noFill/>
          </a:ln>
        </p:spPr>
      </p:pic>
      <p:sp>
        <p:nvSpPr>
          <p:cNvPr id="210" name="Google Shape;210;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Confidence intervals overlap true values</a:t>
            </a:r>
            <a:endParaRPr/>
          </a:p>
        </p:txBody>
      </p:sp>
      <p:sp>
        <p:nvSpPr>
          <p:cNvPr id="211" name="Google Shape;211;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12" name="Google Shape;212;p22"/>
          <p:cNvSpPr txBox="1"/>
          <p:nvPr/>
        </p:nvSpPr>
        <p:spPr>
          <a:xfrm>
            <a:off x="6152875" y="1017725"/>
            <a:ext cx="1173600" cy="400200"/>
          </a:xfrm>
          <a:prstGeom prst="rect">
            <a:avLst/>
          </a:prstGeom>
          <a:solidFill>
            <a:srgbClr val="F9CB9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Scalar value</a:t>
            </a:r>
            <a:endParaRPr/>
          </a:p>
        </p:txBody>
      </p:sp>
      <p:sp>
        <p:nvSpPr>
          <p:cNvPr id="213" name="Google Shape;213;p22"/>
          <p:cNvSpPr txBox="1"/>
          <p:nvPr/>
        </p:nvSpPr>
        <p:spPr>
          <a:xfrm>
            <a:off x="1490900" y="1039700"/>
            <a:ext cx="1173600" cy="400200"/>
          </a:xfrm>
          <a:prstGeom prst="rect">
            <a:avLst/>
          </a:prstGeom>
          <a:solidFill>
            <a:srgbClr val="F9CB9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Profile</a:t>
            </a:r>
            <a:r>
              <a:rPr lang="en"/>
              <a:t> value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3"/>
          <p:cNvSpPr/>
          <p:nvPr/>
        </p:nvSpPr>
        <p:spPr>
          <a:xfrm>
            <a:off x="4209250" y="1591600"/>
            <a:ext cx="4454100" cy="34455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3"/>
          <p:cNvSpPr/>
          <p:nvPr/>
        </p:nvSpPr>
        <p:spPr>
          <a:xfrm>
            <a:off x="28975" y="975575"/>
            <a:ext cx="4027800" cy="31827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Uncertainty</a:t>
            </a:r>
            <a:r>
              <a:rPr lang="en"/>
              <a:t> estimates are well calibrated</a:t>
            </a:r>
            <a:endParaRPr/>
          </a:p>
        </p:txBody>
      </p:sp>
      <p:sp>
        <p:nvSpPr>
          <p:cNvPr id="221" name="Google Shape;221;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pSp>
        <p:nvGrpSpPr>
          <p:cNvPr id="222" name="Google Shape;222;p23"/>
          <p:cNvGrpSpPr/>
          <p:nvPr/>
        </p:nvGrpSpPr>
        <p:grpSpPr>
          <a:xfrm>
            <a:off x="4330700" y="3128475"/>
            <a:ext cx="4332699" cy="1908550"/>
            <a:chOff x="4330700" y="3128475"/>
            <a:chExt cx="4332699" cy="1908550"/>
          </a:xfrm>
        </p:grpSpPr>
        <p:grpSp>
          <p:nvGrpSpPr>
            <p:cNvPr id="223" name="Google Shape;223;p23"/>
            <p:cNvGrpSpPr/>
            <p:nvPr/>
          </p:nvGrpSpPr>
          <p:grpSpPr>
            <a:xfrm>
              <a:off x="4684700" y="3128475"/>
              <a:ext cx="3978699" cy="1617037"/>
              <a:chOff x="521600" y="1307750"/>
              <a:chExt cx="3978699" cy="1617037"/>
            </a:xfrm>
          </p:grpSpPr>
          <p:pic>
            <p:nvPicPr>
              <p:cNvPr id="224" name="Google Shape;224;p23"/>
              <p:cNvPicPr preferRelativeResize="0"/>
              <p:nvPr/>
            </p:nvPicPr>
            <p:blipFill rotWithShape="1">
              <a:blip r:embed="rId3">
                <a:alphaModFix/>
              </a:blip>
              <a:srcRect b="78983" l="2559" r="48965" t="2627"/>
              <a:stretch/>
            </p:blipFill>
            <p:spPr>
              <a:xfrm>
                <a:off x="521600" y="1307750"/>
                <a:ext cx="3978699" cy="1429200"/>
              </a:xfrm>
              <a:prstGeom prst="rect">
                <a:avLst/>
              </a:prstGeom>
              <a:noFill/>
              <a:ln>
                <a:noFill/>
              </a:ln>
            </p:spPr>
          </p:pic>
          <p:pic>
            <p:nvPicPr>
              <p:cNvPr id="225" name="Google Shape;225;p23"/>
              <p:cNvPicPr preferRelativeResize="0"/>
              <p:nvPr/>
            </p:nvPicPr>
            <p:blipFill rotWithShape="1">
              <a:blip r:embed="rId3">
                <a:alphaModFix/>
              </a:blip>
              <a:srcRect b="1290" l="4042" r="49914" t="96378"/>
              <a:stretch/>
            </p:blipFill>
            <p:spPr>
              <a:xfrm>
                <a:off x="658637" y="2736957"/>
                <a:ext cx="3747893" cy="187830"/>
              </a:xfrm>
              <a:prstGeom prst="rect">
                <a:avLst/>
              </a:prstGeom>
              <a:noFill/>
              <a:ln>
                <a:noFill/>
              </a:ln>
            </p:spPr>
          </p:pic>
        </p:grpSp>
        <p:sp>
          <p:nvSpPr>
            <p:cNvPr id="226" name="Google Shape;226;p23"/>
            <p:cNvSpPr txBox="1"/>
            <p:nvPr/>
          </p:nvSpPr>
          <p:spPr>
            <a:xfrm rot="-5400000">
              <a:off x="3846350" y="3641500"/>
              <a:ext cx="13227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CDF of true errors</a:t>
              </a:r>
              <a:endParaRPr sz="1100"/>
            </a:p>
          </p:txBody>
        </p:sp>
        <p:sp>
          <p:nvSpPr>
            <p:cNvPr id="227" name="Google Shape;227;p23"/>
            <p:cNvSpPr txBox="1"/>
            <p:nvPr/>
          </p:nvSpPr>
          <p:spPr>
            <a:xfrm>
              <a:off x="5663650" y="4683025"/>
              <a:ext cx="2020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CDF of predicted uncertainty</a:t>
              </a:r>
              <a:endParaRPr sz="1100"/>
            </a:p>
          </p:txBody>
        </p:sp>
      </p:grpSp>
      <p:sp>
        <p:nvSpPr>
          <p:cNvPr id="228" name="Google Shape;228;p23"/>
          <p:cNvSpPr txBox="1"/>
          <p:nvPr/>
        </p:nvSpPr>
        <p:spPr>
          <a:xfrm>
            <a:off x="4781275" y="1815925"/>
            <a:ext cx="37236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Predicted CDF matches well with true CDF</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Predicted uncertainty neither over- or under-estimated </a:t>
            </a:r>
            <a:endParaRPr/>
          </a:p>
        </p:txBody>
      </p:sp>
      <p:sp>
        <p:nvSpPr>
          <p:cNvPr id="229" name="Google Shape;229;p23"/>
          <p:cNvSpPr txBox="1"/>
          <p:nvPr/>
        </p:nvSpPr>
        <p:spPr>
          <a:xfrm>
            <a:off x="300163" y="3335100"/>
            <a:ext cx="3723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Predicted uncertainties lead to well normalized errors</a:t>
            </a:r>
            <a:endParaRPr/>
          </a:p>
        </p:txBody>
      </p:sp>
      <p:grpSp>
        <p:nvGrpSpPr>
          <p:cNvPr id="230" name="Google Shape;230;p23"/>
          <p:cNvGrpSpPr/>
          <p:nvPr/>
        </p:nvGrpSpPr>
        <p:grpSpPr>
          <a:xfrm>
            <a:off x="52525" y="1152500"/>
            <a:ext cx="3815975" cy="1985425"/>
            <a:chOff x="52513" y="1152500"/>
            <a:chExt cx="4053941" cy="1985425"/>
          </a:xfrm>
        </p:grpSpPr>
        <p:grpSp>
          <p:nvGrpSpPr>
            <p:cNvPr id="231" name="Google Shape;231;p23"/>
            <p:cNvGrpSpPr/>
            <p:nvPr/>
          </p:nvGrpSpPr>
          <p:grpSpPr>
            <a:xfrm>
              <a:off x="52513" y="1152500"/>
              <a:ext cx="4053941" cy="1511175"/>
              <a:chOff x="52500" y="1171825"/>
              <a:chExt cx="4053941" cy="1511175"/>
            </a:xfrm>
          </p:grpSpPr>
          <p:grpSp>
            <p:nvGrpSpPr>
              <p:cNvPr id="232" name="Google Shape;232;p23"/>
              <p:cNvGrpSpPr/>
              <p:nvPr/>
            </p:nvGrpSpPr>
            <p:grpSpPr>
              <a:xfrm>
                <a:off x="391207" y="1171825"/>
                <a:ext cx="3715234" cy="1511175"/>
                <a:chOff x="4761982" y="3234075"/>
                <a:chExt cx="3715234" cy="1511175"/>
              </a:xfrm>
            </p:grpSpPr>
            <p:pic>
              <p:nvPicPr>
                <p:cNvPr id="233" name="Google Shape;233;p23"/>
                <p:cNvPicPr preferRelativeResize="0"/>
                <p:nvPr/>
              </p:nvPicPr>
              <p:blipFill rotWithShape="1">
                <a:blip r:embed="rId4">
                  <a:alphaModFix/>
                </a:blip>
                <a:srcRect b="78730" l="3256" r="50481" t="2879"/>
                <a:stretch/>
              </p:blipFill>
              <p:spPr>
                <a:xfrm>
                  <a:off x="4761982" y="3234075"/>
                  <a:ext cx="3715234" cy="1415525"/>
                </a:xfrm>
                <a:prstGeom prst="rect">
                  <a:avLst/>
                </a:prstGeom>
                <a:noFill/>
                <a:ln>
                  <a:noFill/>
                </a:ln>
              </p:spPr>
            </p:pic>
            <p:pic>
              <p:nvPicPr>
                <p:cNvPr id="234" name="Google Shape;234;p23"/>
                <p:cNvPicPr preferRelativeResize="0"/>
                <p:nvPr/>
              </p:nvPicPr>
              <p:blipFill rotWithShape="1">
                <a:blip r:embed="rId4">
                  <a:alphaModFix/>
                </a:blip>
                <a:srcRect b="3015" l="9674" r="54170" t="98948"/>
                <a:stretch/>
              </p:blipFill>
              <p:spPr>
                <a:xfrm flipH="1" rot="10800000">
                  <a:off x="5245694" y="4581751"/>
                  <a:ext cx="2953465" cy="163499"/>
                </a:xfrm>
                <a:prstGeom prst="rect">
                  <a:avLst/>
                </a:prstGeom>
                <a:noFill/>
                <a:ln>
                  <a:noFill/>
                </a:ln>
              </p:spPr>
            </p:pic>
          </p:grpSp>
          <p:sp>
            <p:nvSpPr>
              <p:cNvPr id="235" name="Google Shape;235;p23"/>
              <p:cNvSpPr txBox="1"/>
              <p:nvPr/>
            </p:nvSpPr>
            <p:spPr>
              <a:xfrm rot="-5400000">
                <a:off x="-389400" y="1649400"/>
                <a:ext cx="1243500" cy="35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Probability Density</a:t>
                </a:r>
                <a:endParaRPr sz="1000"/>
              </a:p>
            </p:txBody>
          </p:sp>
        </p:grpSp>
        <p:pic>
          <p:nvPicPr>
            <p:cNvPr id="236" name="Google Shape;236;p23"/>
            <p:cNvPicPr preferRelativeResize="0"/>
            <p:nvPr/>
          </p:nvPicPr>
          <p:blipFill>
            <a:blip r:embed="rId5">
              <a:alphaModFix/>
            </a:blip>
            <a:stretch>
              <a:fillRect/>
            </a:stretch>
          </p:blipFill>
          <p:spPr>
            <a:xfrm>
              <a:off x="1572300" y="2663675"/>
              <a:ext cx="1508975" cy="474250"/>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Prediction &amp; Control requires accurate state estimate</a:t>
            </a:r>
            <a:endParaRPr/>
          </a:p>
        </p:txBody>
      </p:sp>
      <p:sp>
        <p:nvSpPr>
          <p:cNvPr id="242" name="Google Shape;242;p24"/>
          <p:cNvSpPr txBox="1"/>
          <p:nvPr>
            <p:ph idx="2" type="body"/>
          </p:nvPr>
        </p:nvSpPr>
        <p:spPr>
          <a:xfrm>
            <a:off x="196000" y="1246025"/>
            <a:ext cx="3029100" cy="358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Beyond single diagnostic “snapshot” analysis</a:t>
            </a:r>
            <a:endParaRPr>
              <a:solidFill>
                <a:schemeClr val="dk1"/>
              </a:solidFill>
            </a:endParaRPr>
          </a:p>
          <a:p>
            <a:pPr indent="-317500" lvl="0" marL="457200" rtl="0" algn="l">
              <a:spcBef>
                <a:spcPts val="1200"/>
              </a:spcBef>
              <a:spcAft>
                <a:spcPts val="0"/>
              </a:spcAft>
              <a:buClr>
                <a:schemeClr val="dk1"/>
              </a:buClr>
              <a:buSzPts val="1400"/>
              <a:buChar char="●"/>
            </a:pPr>
            <a:r>
              <a:rPr lang="en">
                <a:solidFill>
                  <a:schemeClr val="dk1"/>
                </a:solidFill>
              </a:rPr>
              <a:t>Physics based models can be too slow </a:t>
            </a:r>
            <a:r>
              <a:rPr lang="en">
                <a:solidFill>
                  <a:schemeClr val="dk1"/>
                </a:solidFill>
              </a:rPr>
              <a:t>/ inaccurate</a:t>
            </a:r>
            <a:endParaRPr>
              <a:solidFill>
                <a:schemeClr val="dk1"/>
              </a:solidFill>
            </a:endParaRPr>
          </a:p>
          <a:p>
            <a:pPr indent="-304800" lvl="1" marL="914400" rtl="0" algn="l">
              <a:spcBef>
                <a:spcPts val="0"/>
              </a:spcBef>
              <a:spcAft>
                <a:spcPts val="0"/>
              </a:spcAft>
              <a:buClr>
                <a:schemeClr val="dk1"/>
              </a:buClr>
              <a:buSzPts val="1200"/>
              <a:buChar char="○"/>
            </a:pPr>
            <a:r>
              <a:rPr lang="en">
                <a:solidFill>
                  <a:schemeClr val="dk1"/>
                </a:solidFill>
              </a:rPr>
              <a:t>Can use ML dynamics model to infer state between sensor measurements</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Bayesian inference too expensive for real time</a:t>
            </a:r>
            <a:endParaRPr>
              <a:solidFill>
                <a:schemeClr val="dk1"/>
              </a:solidFill>
            </a:endParaRPr>
          </a:p>
          <a:p>
            <a:pPr indent="-304800" lvl="1" marL="914400" rtl="0" algn="l">
              <a:spcBef>
                <a:spcPts val="0"/>
              </a:spcBef>
              <a:spcAft>
                <a:spcPts val="0"/>
              </a:spcAft>
              <a:buClr>
                <a:schemeClr val="dk1"/>
              </a:buClr>
              <a:buSzPts val="1200"/>
              <a:buChar char="○"/>
            </a:pPr>
            <a:r>
              <a:rPr lang="en">
                <a:solidFill>
                  <a:schemeClr val="dk1"/>
                </a:solidFill>
              </a:rPr>
              <a:t>use ML to approximate Bayesian inference for combining multiple diagnostics</a:t>
            </a:r>
            <a:endParaRPr>
              <a:solidFill>
                <a:schemeClr val="dk1"/>
              </a:solidFill>
            </a:endParaRPr>
          </a:p>
        </p:txBody>
      </p:sp>
      <p:sp>
        <p:nvSpPr>
          <p:cNvPr id="243" name="Google Shape;243;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44" name="Google Shape;244;p24"/>
          <p:cNvPicPr preferRelativeResize="0"/>
          <p:nvPr/>
        </p:nvPicPr>
        <p:blipFill>
          <a:blip r:embed="rId3">
            <a:alphaModFix/>
          </a:blip>
          <a:stretch>
            <a:fillRect/>
          </a:stretch>
        </p:blipFill>
        <p:spPr>
          <a:xfrm>
            <a:off x="3578902" y="1675875"/>
            <a:ext cx="3028975" cy="2115350"/>
          </a:xfrm>
          <a:prstGeom prst="rect">
            <a:avLst/>
          </a:prstGeom>
          <a:noFill/>
          <a:ln>
            <a:noFill/>
          </a:ln>
        </p:spPr>
      </p:pic>
      <p:sp>
        <p:nvSpPr>
          <p:cNvPr id="245" name="Google Shape;245;p24"/>
          <p:cNvSpPr txBox="1"/>
          <p:nvPr/>
        </p:nvSpPr>
        <p:spPr>
          <a:xfrm>
            <a:off x="3853350" y="4138950"/>
            <a:ext cx="2279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Need dynamical model to estimate between measurements</a:t>
            </a:r>
            <a:endParaRPr/>
          </a:p>
        </p:txBody>
      </p:sp>
      <p:cxnSp>
        <p:nvCxnSpPr>
          <p:cNvPr id="246" name="Google Shape;246;p24"/>
          <p:cNvCxnSpPr/>
          <p:nvPr/>
        </p:nvCxnSpPr>
        <p:spPr>
          <a:xfrm rot="10800000">
            <a:off x="4336325" y="3564275"/>
            <a:ext cx="101400" cy="642300"/>
          </a:xfrm>
          <a:prstGeom prst="straightConnector1">
            <a:avLst/>
          </a:prstGeom>
          <a:noFill/>
          <a:ln cap="flat" cmpd="sng" w="9525">
            <a:solidFill>
              <a:schemeClr val="dk2"/>
            </a:solidFill>
            <a:prstDash val="solid"/>
            <a:round/>
            <a:headEnd len="med" w="med" type="none"/>
            <a:tailEnd len="med" w="med" type="triangle"/>
          </a:ln>
        </p:spPr>
      </p:cxnSp>
      <p:sp>
        <p:nvSpPr>
          <p:cNvPr id="247" name="Google Shape;247;p24"/>
          <p:cNvSpPr txBox="1"/>
          <p:nvPr/>
        </p:nvSpPr>
        <p:spPr>
          <a:xfrm>
            <a:off x="7091850" y="1924850"/>
            <a:ext cx="19293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Need efficient way to combine diagnostic information</a:t>
            </a:r>
            <a:endParaRPr/>
          </a:p>
        </p:txBody>
      </p:sp>
      <p:cxnSp>
        <p:nvCxnSpPr>
          <p:cNvPr id="248" name="Google Shape;248;p24"/>
          <p:cNvCxnSpPr/>
          <p:nvPr/>
        </p:nvCxnSpPr>
        <p:spPr>
          <a:xfrm rot="10800000">
            <a:off x="6630450" y="1946300"/>
            <a:ext cx="461400" cy="394200"/>
          </a:xfrm>
          <a:prstGeom prst="straightConnector1">
            <a:avLst/>
          </a:prstGeom>
          <a:noFill/>
          <a:ln cap="flat" cmpd="sng" w="9525">
            <a:solidFill>
              <a:schemeClr val="dk2"/>
            </a:solidFill>
            <a:prstDash val="solid"/>
            <a:round/>
            <a:headEnd len="med" w="med" type="none"/>
            <a:tailEnd len="med" w="med" type="triangle"/>
          </a:ln>
        </p:spPr>
      </p:cxnSp>
      <p:cxnSp>
        <p:nvCxnSpPr>
          <p:cNvPr id="249" name="Google Shape;249;p24"/>
          <p:cNvCxnSpPr/>
          <p:nvPr/>
        </p:nvCxnSpPr>
        <p:spPr>
          <a:xfrm flipH="1">
            <a:off x="6644850" y="2340500"/>
            <a:ext cx="447000" cy="98400"/>
          </a:xfrm>
          <a:prstGeom prst="straightConnector1">
            <a:avLst/>
          </a:prstGeom>
          <a:noFill/>
          <a:ln cap="flat" cmpd="sng" w="9525">
            <a:solidFill>
              <a:schemeClr val="dk2"/>
            </a:solidFill>
            <a:prstDash val="solid"/>
            <a:round/>
            <a:headEnd len="med" w="med" type="none"/>
            <a:tailEnd len="med" w="med" type="triangle"/>
          </a:ln>
        </p:spPr>
      </p:cxnSp>
      <p:cxnSp>
        <p:nvCxnSpPr>
          <p:cNvPr id="250" name="Google Shape;250;p24"/>
          <p:cNvCxnSpPr>
            <a:stCxn id="247" idx="1"/>
          </p:cNvCxnSpPr>
          <p:nvPr/>
        </p:nvCxnSpPr>
        <p:spPr>
          <a:xfrm flipH="1">
            <a:off x="6635250" y="2340500"/>
            <a:ext cx="456600" cy="634500"/>
          </a:xfrm>
          <a:prstGeom prst="straightConnector1">
            <a:avLst/>
          </a:prstGeom>
          <a:noFill/>
          <a:ln cap="flat" cmpd="sng" w="9525">
            <a:solidFill>
              <a:schemeClr val="dk2"/>
            </a:solidFill>
            <a:prstDash val="solid"/>
            <a:round/>
            <a:headEnd len="med" w="med" type="none"/>
            <a:tailEnd len="med" w="med" type="triangle"/>
          </a:ln>
        </p:spPr>
      </p:cxnSp>
      <p:cxnSp>
        <p:nvCxnSpPr>
          <p:cNvPr id="251" name="Google Shape;251;p24"/>
          <p:cNvCxnSpPr>
            <a:stCxn id="247" idx="1"/>
          </p:cNvCxnSpPr>
          <p:nvPr/>
        </p:nvCxnSpPr>
        <p:spPr>
          <a:xfrm flipH="1">
            <a:off x="6625650" y="2340500"/>
            <a:ext cx="466200" cy="11802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Use existing Autoencoder ODE to model dynamics</a:t>
            </a:r>
            <a:endParaRPr/>
          </a:p>
        </p:txBody>
      </p:sp>
      <p:sp>
        <p:nvSpPr>
          <p:cNvPr id="257" name="Google Shape;257;p25"/>
          <p:cNvSpPr txBox="1"/>
          <p:nvPr>
            <p:ph idx="1" type="body"/>
          </p:nvPr>
        </p:nvSpPr>
        <p:spPr>
          <a:xfrm>
            <a:off x="311700" y="1152475"/>
            <a:ext cx="3999900" cy="3510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Instead of discrete time model</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rPr lang="en">
                <a:solidFill>
                  <a:schemeClr val="dk1"/>
                </a:solidFill>
              </a:rPr>
              <a:t>learn continuous time ODE:</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1200"/>
              </a:spcAft>
              <a:buNone/>
            </a:pPr>
            <a:r>
              <a:rPr lang="en">
                <a:solidFill>
                  <a:schemeClr val="dk1"/>
                </a:solidFill>
              </a:rPr>
              <a:t>Can integrate to predict state at any point in time</a:t>
            </a:r>
            <a:endParaRPr>
              <a:solidFill>
                <a:schemeClr val="dk1"/>
              </a:solidFill>
            </a:endParaRPr>
          </a:p>
        </p:txBody>
      </p:sp>
      <p:sp>
        <p:nvSpPr>
          <p:cNvPr id="258" name="Google Shape;258;p2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Output (measurement)is nonlinear function of state</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rPr lang="en">
                <a:solidFill>
                  <a:schemeClr val="dk1"/>
                </a:solidFill>
              </a:rPr>
              <a:t>Want to compute Bayesian update to </a:t>
            </a:r>
            <a:r>
              <a:rPr b="1" lang="en">
                <a:solidFill>
                  <a:schemeClr val="dk1"/>
                </a:solidFill>
              </a:rPr>
              <a:t>z</a:t>
            </a:r>
            <a:r>
              <a:rPr lang="en">
                <a:solidFill>
                  <a:schemeClr val="dk1"/>
                </a:solidFill>
              </a:rPr>
              <a:t> given </a:t>
            </a:r>
            <a:r>
              <a:rPr b="1" lang="en">
                <a:solidFill>
                  <a:schemeClr val="dk1"/>
                </a:solidFill>
              </a:rPr>
              <a:t>y</a:t>
            </a:r>
            <a:r>
              <a:rPr lang="en">
                <a:solidFill>
                  <a:schemeClr val="dk1"/>
                </a:solidFill>
              </a:rPr>
              <a:t> </a:t>
            </a:r>
            <a:endParaRPr>
              <a:solidFill>
                <a:schemeClr val="dk1"/>
              </a:solidFill>
            </a:endParaRPr>
          </a:p>
          <a:p>
            <a:pPr indent="-317500" lvl="0" marL="457200" rtl="0" algn="l">
              <a:spcBef>
                <a:spcPts val="1200"/>
              </a:spcBef>
              <a:spcAft>
                <a:spcPts val="0"/>
              </a:spcAft>
              <a:buClr>
                <a:schemeClr val="dk1"/>
              </a:buClr>
              <a:buSzPts val="1400"/>
              <a:buChar char="●"/>
            </a:pPr>
            <a:r>
              <a:rPr lang="en">
                <a:solidFill>
                  <a:schemeClr val="dk1"/>
                </a:solidFill>
              </a:rPr>
              <a:t>very expensive</a:t>
            </a:r>
            <a:endParaRPr>
              <a:solidFill>
                <a:schemeClr val="dk1"/>
              </a:solidFill>
            </a:endParaRPr>
          </a:p>
          <a:p>
            <a:pPr indent="-304800" lvl="1" marL="914400" rtl="0" algn="l">
              <a:spcBef>
                <a:spcPts val="0"/>
              </a:spcBef>
              <a:spcAft>
                <a:spcPts val="0"/>
              </a:spcAft>
              <a:buClr>
                <a:schemeClr val="dk1"/>
              </a:buClr>
              <a:buSzPts val="1200"/>
              <a:buChar char="○"/>
            </a:pPr>
            <a:r>
              <a:rPr lang="en">
                <a:solidFill>
                  <a:schemeClr val="dk1"/>
                </a:solidFill>
              </a:rPr>
              <a:t>UKF, particle filters, etc</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Can approximate using a NN</a:t>
            </a:r>
            <a:endParaRPr>
              <a:solidFill>
                <a:schemeClr val="dk1"/>
              </a:solidFill>
            </a:endParaRPr>
          </a:p>
        </p:txBody>
      </p:sp>
      <p:sp>
        <p:nvSpPr>
          <p:cNvPr id="259" name="Google Shape;259;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60" name="Google Shape;260;p25"/>
          <p:cNvPicPr preferRelativeResize="0"/>
          <p:nvPr/>
        </p:nvPicPr>
        <p:blipFill>
          <a:blip r:embed="rId3">
            <a:alphaModFix/>
          </a:blip>
          <a:stretch>
            <a:fillRect/>
          </a:stretch>
        </p:blipFill>
        <p:spPr>
          <a:xfrm>
            <a:off x="653125" y="1775275"/>
            <a:ext cx="2717900" cy="343575"/>
          </a:xfrm>
          <a:prstGeom prst="rect">
            <a:avLst/>
          </a:prstGeom>
          <a:noFill/>
          <a:ln>
            <a:noFill/>
          </a:ln>
        </p:spPr>
      </p:pic>
      <p:pic>
        <p:nvPicPr>
          <p:cNvPr id="261" name="Google Shape;261;p25"/>
          <p:cNvPicPr preferRelativeResize="0"/>
          <p:nvPr/>
        </p:nvPicPr>
        <p:blipFill>
          <a:blip r:embed="rId4">
            <a:alphaModFix/>
          </a:blip>
          <a:stretch>
            <a:fillRect/>
          </a:stretch>
        </p:blipFill>
        <p:spPr>
          <a:xfrm>
            <a:off x="759400" y="2914275"/>
            <a:ext cx="2175100" cy="726400"/>
          </a:xfrm>
          <a:prstGeom prst="rect">
            <a:avLst/>
          </a:prstGeom>
          <a:noFill/>
          <a:ln>
            <a:noFill/>
          </a:ln>
        </p:spPr>
      </p:pic>
      <p:pic>
        <p:nvPicPr>
          <p:cNvPr id="262" name="Google Shape;262;p25"/>
          <p:cNvPicPr preferRelativeResize="0"/>
          <p:nvPr/>
        </p:nvPicPr>
        <p:blipFill rotWithShape="1">
          <a:blip r:embed="rId5">
            <a:alphaModFix/>
          </a:blip>
          <a:srcRect b="0" l="0" r="24636" t="0"/>
          <a:stretch/>
        </p:blipFill>
        <p:spPr>
          <a:xfrm>
            <a:off x="5240475" y="1841150"/>
            <a:ext cx="1994225" cy="48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20"/>
              <a:t>NN update can approximate Bayesian inference at low cost</a:t>
            </a:r>
            <a:endParaRPr sz="2420"/>
          </a:p>
        </p:txBody>
      </p:sp>
      <p:sp>
        <p:nvSpPr>
          <p:cNvPr id="268" name="Google Shape;268;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pSp>
        <p:nvGrpSpPr>
          <p:cNvPr id="269" name="Google Shape;269;p26"/>
          <p:cNvGrpSpPr/>
          <p:nvPr/>
        </p:nvGrpSpPr>
        <p:grpSpPr>
          <a:xfrm>
            <a:off x="549822" y="1313681"/>
            <a:ext cx="1917358" cy="581824"/>
            <a:chOff x="685800" y="2719050"/>
            <a:chExt cx="2395500" cy="840300"/>
          </a:xfrm>
        </p:grpSpPr>
        <p:sp>
          <p:nvSpPr>
            <p:cNvPr id="270" name="Google Shape;270;p26"/>
            <p:cNvSpPr/>
            <p:nvPr/>
          </p:nvSpPr>
          <p:spPr>
            <a:xfrm>
              <a:off x="685800" y="2719050"/>
              <a:ext cx="2395500" cy="8403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1" name="Google Shape;271;p26"/>
            <p:cNvPicPr preferRelativeResize="0"/>
            <p:nvPr/>
          </p:nvPicPr>
          <p:blipFill>
            <a:blip r:embed="rId3">
              <a:alphaModFix/>
            </a:blip>
            <a:stretch>
              <a:fillRect/>
            </a:stretch>
          </p:blipFill>
          <p:spPr>
            <a:xfrm>
              <a:off x="773875" y="2759725"/>
              <a:ext cx="2175100" cy="726400"/>
            </a:xfrm>
            <a:prstGeom prst="rect">
              <a:avLst/>
            </a:prstGeom>
            <a:noFill/>
            <a:ln>
              <a:noFill/>
            </a:ln>
          </p:spPr>
        </p:pic>
      </p:grpSp>
      <p:grpSp>
        <p:nvGrpSpPr>
          <p:cNvPr id="272" name="Google Shape;272;p26"/>
          <p:cNvGrpSpPr/>
          <p:nvPr/>
        </p:nvGrpSpPr>
        <p:grpSpPr>
          <a:xfrm>
            <a:off x="2954384" y="1338711"/>
            <a:ext cx="1209965" cy="531763"/>
            <a:chOff x="4969625" y="1671025"/>
            <a:chExt cx="1511700" cy="768000"/>
          </a:xfrm>
        </p:grpSpPr>
        <p:sp>
          <p:nvSpPr>
            <p:cNvPr id="273" name="Google Shape;273;p26"/>
            <p:cNvSpPr/>
            <p:nvPr/>
          </p:nvSpPr>
          <p:spPr>
            <a:xfrm>
              <a:off x="4969625" y="1671025"/>
              <a:ext cx="1511700" cy="7680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4" name="Google Shape;274;p26"/>
            <p:cNvPicPr preferRelativeResize="0"/>
            <p:nvPr/>
          </p:nvPicPr>
          <p:blipFill>
            <a:blip r:embed="rId4">
              <a:alphaModFix/>
            </a:blip>
            <a:stretch>
              <a:fillRect/>
            </a:stretch>
          </p:blipFill>
          <p:spPr>
            <a:xfrm>
              <a:off x="5194525" y="1809400"/>
              <a:ext cx="1146700" cy="505600"/>
            </a:xfrm>
            <a:prstGeom prst="rect">
              <a:avLst/>
            </a:prstGeom>
            <a:noFill/>
            <a:ln>
              <a:noFill/>
            </a:ln>
          </p:spPr>
        </p:pic>
      </p:grpSp>
      <p:pic>
        <p:nvPicPr>
          <p:cNvPr id="275" name="Google Shape;275;p26"/>
          <p:cNvPicPr preferRelativeResize="0"/>
          <p:nvPr/>
        </p:nvPicPr>
        <p:blipFill>
          <a:blip r:embed="rId5">
            <a:alphaModFix/>
          </a:blip>
          <a:stretch>
            <a:fillRect/>
          </a:stretch>
        </p:blipFill>
        <p:spPr>
          <a:xfrm>
            <a:off x="4651552" y="1494882"/>
            <a:ext cx="624052" cy="219421"/>
          </a:xfrm>
          <a:prstGeom prst="rect">
            <a:avLst/>
          </a:prstGeom>
          <a:noFill/>
          <a:ln>
            <a:noFill/>
          </a:ln>
        </p:spPr>
      </p:pic>
      <p:pic>
        <p:nvPicPr>
          <p:cNvPr id="276" name="Google Shape;276;p26"/>
          <p:cNvPicPr preferRelativeResize="0"/>
          <p:nvPr/>
        </p:nvPicPr>
        <p:blipFill>
          <a:blip r:embed="rId6">
            <a:alphaModFix/>
          </a:blip>
          <a:stretch>
            <a:fillRect/>
          </a:stretch>
        </p:blipFill>
        <p:spPr>
          <a:xfrm>
            <a:off x="5176939" y="2512658"/>
            <a:ext cx="783587" cy="219422"/>
          </a:xfrm>
          <a:prstGeom prst="rect">
            <a:avLst/>
          </a:prstGeom>
          <a:noFill/>
          <a:ln>
            <a:noFill/>
          </a:ln>
        </p:spPr>
      </p:pic>
      <p:grpSp>
        <p:nvGrpSpPr>
          <p:cNvPr id="277" name="Google Shape;277;p26"/>
          <p:cNvGrpSpPr/>
          <p:nvPr/>
        </p:nvGrpSpPr>
        <p:grpSpPr>
          <a:xfrm>
            <a:off x="596225" y="2423892"/>
            <a:ext cx="3100189" cy="396537"/>
            <a:chOff x="1912525" y="2810825"/>
            <a:chExt cx="3873300" cy="572700"/>
          </a:xfrm>
        </p:grpSpPr>
        <p:sp>
          <p:nvSpPr>
            <p:cNvPr id="278" name="Google Shape;278;p26"/>
            <p:cNvSpPr/>
            <p:nvPr/>
          </p:nvSpPr>
          <p:spPr>
            <a:xfrm>
              <a:off x="1912525" y="2810825"/>
              <a:ext cx="3873300" cy="5727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9" name="Google Shape;279;p26"/>
            <p:cNvPicPr preferRelativeResize="0"/>
            <p:nvPr/>
          </p:nvPicPr>
          <p:blipFill>
            <a:blip r:embed="rId7">
              <a:alphaModFix/>
            </a:blip>
            <a:stretch>
              <a:fillRect/>
            </a:stretch>
          </p:blipFill>
          <p:spPr>
            <a:xfrm>
              <a:off x="2028725" y="2880225"/>
              <a:ext cx="3631549" cy="429100"/>
            </a:xfrm>
            <a:prstGeom prst="rect">
              <a:avLst/>
            </a:prstGeom>
            <a:noFill/>
            <a:ln>
              <a:noFill/>
            </a:ln>
          </p:spPr>
        </p:pic>
      </p:grpSp>
      <p:cxnSp>
        <p:nvCxnSpPr>
          <p:cNvPr id="280" name="Google Shape;280;p26"/>
          <p:cNvCxnSpPr>
            <a:stCxn id="270" idx="3"/>
            <a:endCxn id="273" idx="1"/>
          </p:cNvCxnSpPr>
          <p:nvPr/>
        </p:nvCxnSpPr>
        <p:spPr>
          <a:xfrm>
            <a:off x="2467180" y="1604592"/>
            <a:ext cx="487200" cy="600"/>
          </a:xfrm>
          <a:prstGeom prst="bentConnector3">
            <a:avLst>
              <a:gd fmla="val 50000" name="adj1"/>
            </a:avLst>
          </a:prstGeom>
          <a:noFill/>
          <a:ln cap="flat" cmpd="sng" w="9525">
            <a:solidFill>
              <a:schemeClr val="dk2"/>
            </a:solidFill>
            <a:prstDash val="solid"/>
            <a:round/>
            <a:headEnd len="med" w="med" type="none"/>
            <a:tailEnd len="med" w="med" type="triangle"/>
          </a:ln>
        </p:spPr>
      </p:cxnSp>
      <p:cxnSp>
        <p:nvCxnSpPr>
          <p:cNvPr id="281" name="Google Shape;281;p26"/>
          <p:cNvCxnSpPr>
            <a:stCxn id="276" idx="1"/>
            <a:endCxn id="278" idx="3"/>
          </p:cNvCxnSpPr>
          <p:nvPr/>
        </p:nvCxnSpPr>
        <p:spPr>
          <a:xfrm flipH="1">
            <a:off x="3696439" y="2622369"/>
            <a:ext cx="1480500" cy="600"/>
          </a:xfrm>
          <a:prstGeom prst="bentConnector3">
            <a:avLst>
              <a:gd fmla="val 49998" name="adj1"/>
            </a:avLst>
          </a:prstGeom>
          <a:noFill/>
          <a:ln cap="flat" cmpd="sng" w="9525">
            <a:solidFill>
              <a:schemeClr val="dk2"/>
            </a:solidFill>
            <a:prstDash val="solid"/>
            <a:round/>
            <a:headEnd len="med" w="med" type="none"/>
            <a:tailEnd len="med" w="med" type="triangle"/>
          </a:ln>
        </p:spPr>
      </p:cxnSp>
      <p:cxnSp>
        <p:nvCxnSpPr>
          <p:cNvPr id="282" name="Google Shape;282;p26"/>
          <p:cNvCxnSpPr>
            <a:stCxn id="278" idx="1"/>
            <a:endCxn id="270" idx="1"/>
          </p:cNvCxnSpPr>
          <p:nvPr/>
        </p:nvCxnSpPr>
        <p:spPr>
          <a:xfrm rot="10800000">
            <a:off x="549725" y="1604561"/>
            <a:ext cx="46500" cy="1017600"/>
          </a:xfrm>
          <a:prstGeom prst="bentConnector3">
            <a:avLst>
              <a:gd fmla="val 613959" name="adj1"/>
            </a:avLst>
          </a:prstGeom>
          <a:noFill/>
          <a:ln cap="flat" cmpd="sng" w="9525">
            <a:solidFill>
              <a:schemeClr val="dk2"/>
            </a:solidFill>
            <a:prstDash val="solid"/>
            <a:round/>
            <a:headEnd len="med" w="med" type="none"/>
            <a:tailEnd len="med" w="med" type="triangle"/>
          </a:ln>
        </p:spPr>
      </p:cxnSp>
      <p:cxnSp>
        <p:nvCxnSpPr>
          <p:cNvPr id="283" name="Google Shape;283;p26"/>
          <p:cNvCxnSpPr>
            <a:stCxn id="273" idx="3"/>
            <a:endCxn id="275" idx="1"/>
          </p:cNvCxnSpPr>
          <p:nvPr/>
        </p:nvCxnSpPr>
        <p:spPr>
          <a:xfrm>
            <a:off x="4164348" y="1604592"/>
            <a:ext cx="487200" cy="600"/>
          </a:xfrm>
          <a:prstGeom prst="bentConnector3">
            <a:avLst>
              <a:gd fmla="val 50000" name="adj1"/>
            </a:avLst>
          </a:prstGeom>
          <a:noFill/>
          <a:ln cap="flat" cmpd="sng" w="9525">
            <a:solidFill>
              <a:schemeClr val="dk2"/>
            </a:solidFill>
            <a:prstDash val="solid"/>
            <a:round/>
            <a:headEnd len="med" w="med" type="none"/>
            <a:tailEnd len="med" w="med" type="triangle"/>
          </a:ln>
        </p:spPr>
      </p:cxnSp>
      <p:cxnSp>
        <p:nvCxnSpPr>
          <p:cNvPr id="284" name="Google Shape;284;p26"/>
          <p:cNvCxnSpPr>
            <a:stCxn id="273" idx="3"/>
          </p:cNvCxnSpPr>
          <p:nvPr/>
        </p:nvCxnSpPr>
        <p:spPr>
          <a:xfrm>
            <a:off x="4164348" y="1604592"/>
            <a:ext cx="231600" cy="1022700"/>
          </a:xfrm>
          <a:prstGeom prst="bentConnector2">
            <a:avLst/>
          </a:prstGeom>
          <a:noFill/>
          <a:ln cap="flat" cmpd="sng" w="9525">
            <a:solidFill>
              <a:schemeClr val="dk2"/>
            </a:solidFill>
            <a:prstDash val="solid"/>
            <a:round/>
            <a:headEnd len="med" w="med" type="none"/>
            <a:tailEnd len="med" w="med" type="triangle"/>
          </a:ln>
        </p:spPr>
      </p:cxnSp>
      <p:cxnSp>
        <p:nvCxnSpPr>
          <p:cNvPr id="285" name="Google Shape;285;p26"/>
          <p:cNvCxnSpPr>
            <a:endCxn id="278" idx="3"/>
          </p:cNvCxnSpPr>
          <p:nvPr/>
        </p:nvCxnSpPr>
        <p:spPr>
          <a:xfrm flipH="1" rot="-5400000">
            <a:off x="2689315" y="1615061"/>
            <a:ext cx="1018800" cy="995400"/>
          </a:xfrm>
          <a:prstGeom prst="bentConnector4">
            <a:avLst>
              <a:gd fmla="val 40269" name="adj1"/>
              <a:gd fmla="val 123923" name="adj2"/>
            </a:avLst>
          </a:prstGeom>
          <a:noFill/>
          <a:ln cap="flat" cmpd="sng" w="9525">
            <a:solidFill>
              <a:schemeClr val="dk2"/>
            </a:solidFill>
            <a:prstDash val="solid"/>
            <a:round/>
            <a:headEnd len="med" w="med" type="none"/>
            <a:tailEnd len="med" w="med" type="none"/>
          </a:ln>
        </p:spPr>
      </p:cxnSp>
      <p:sp>
        <p:nvSpPr>
          <p:cNvPr id="286" name="Google Shape;286;p26"/>
          <p:cNvSpPr txBox="1"/>
          <p:nvPr/>
        </p:nvSpPr>
        <p:spPr>
          <a:xfrm>
            <a:off x="311700" y="3063550"/>
            <a:ext cx="33516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Learn by minimizing </a:t>
            </a:r>
            <a:endParaRPr/>
          </a:p>
          <a:p>
            <a:pPr indent="-317500" lvl="0" marL="457200" rtl="0" algn="l">
              <a:spcBef>
                <a:spcPts val="0"/>
              </a:spcBef>
              <a:spcAft>
                <a:spcPts val="0"/>
              </a:spcAft>
              <a:buSzPts val="1400"/>
              <a:buChar char="●"/>
            </a:pPr>
            <a:r>
              <a:rPr lang="en"/>
              <a:t>difference between prediction and measurement </a:t>
            </a:r>
            <a:endParaRPr/>
          </a:p>
          <a:p>
            <a:pPr indent="-317500" lvl="0" marL="457200" rtl="0" algn="l">
              <a:spcBef>
                <a:spcPts val="0"/>
              </a:spcBef>
              <a:spcAft>
                <a:spcPts val="0"/>
              </a:spcAft>
              <a:buSzPts val="1400"/>
              <a:buChar char="●"/>
            </a:pPr>
            <a:r>
              <a:rPr lang="en"/>
              <a:t>difference between NN update and true Bayesian update</a:t>
            </a:r>
            <a:endParaRPr/>
          </a:p>
        </p:txBody>
      </p:sp>
      <p:cxnSp>
        <p:nvCxnSpPr>
          <p:cNvPr id="287" name="Google Shape;287;p26"/>
          <p:cNvCxnSpPr/>
          <p:nvPr/>
        </p:nvCxnSpPr>
        <p:spPr>
          <a:xfrm flipH="1" rot="10800000">
            <a:off x="1020175" y="2743050"/>
            <a:ext cx="425100" cy="415500"/>
          </a:xfrm>
          <a:prstGeom prst="straightConnector1">
            <a:avLst/>
          </a:prstGeom>
          <a:noFill/>
          <a:ln cap="flat" cmpd="sng" w="9525">
            <a:solidFill>
              <a:schemeClr val="dk2"/>
            </a:solidFill>
            <a:prstDash val="solid"/>
            <a:round/>
            <a:headEnd len="med" w="med" type="none"/>
            <a:tailEnd len="med" w="med" type="triangle"/>
          </a:ln>
        </p:spPr>
      </p:cxnSp>
      <p:sp>
        <p:nvSpPr>
          <p:cNvPr id="288" name="Google Shape;288;p26"/>
          <p:cNvSpPr txBox="1"/>
          <p:nvPr/>
        </p:nvSpPr>
        <p:spPr>
          <a:xfrm>
            <a:off x="6215675" y="1439225"/>
            <a:ext cx="25260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Still WIP, early results promising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Bottleneck : </a:t>
            </a:r>
            <a:endParaRPr/>
          </a:p>
          <a:p>
            <a:pPr indent="-317500" lvl="0" marL="457200" rtl="0" algn="l">
              <a:spcBef>
                <a:spcPts val="0"/>
              </a:spcBef>
              <a:spcAft>
                <a:spcPts val="0"/>
              </a:spcAft>
              <a:buSzPts val="1400"/>
              <a:buChar char="●"/>
            </a:pPr>
            <a:r>
              <a:rPr lang="en"/>
              <a:t>training continuous time models is slow</a:t>
            </a:r>
            <a:endParaRPr/>
          </a:p>
          <a:p>
            <a:pPr indent="-317500" lvl="0" marL="457200" rtl="0" algn="l">
              <a:spcBef>
                <a:spcPts val="0"/>
              </a:spcBef>
              <a:spcAft>
                <a:spcPts val="0"/>
              </a:spcAft>
              <a:buSzPts val="1400"/>
              <a:buChar char="●"/>
            </a:pPr>
            <a:r>
              <a:rPr lang="en"/>
              <a:t>Limited parallelism, needs to be processed sequentially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Summary &amp; Future Directions</a:t>
            </a:r>
            <a:endParaRPr/>
          </a:p>
        </p:txBody>
      </p:sp>
      <p:sp>
        <p:nvSpPr>
          <p:cNvPr id="294" name="Google Shape;294;p2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317500" lvl="0" marL="457200" rtl="0" algn="l">
              <a:spcBef>
                <a:spcPts val="1000"/>
              </a:spcBef>
              <a:spcAft>
                <a:spcPts val="0"/>
              </a:spcAft>
              <a:buClr>
                <a:schemeClr val="dk1"/>
              </a:buClr>
              <a:buSzPts val="1400"/>
              <a:buChar char="●"/>
            </a:pPr>
            <a:r>
              <a:rPr lang="en">
                <a:solidFill>
                  <a:schemeClr val="dk1"/>
                </a:solidFill>
              </a:rPr>
              <a:t>Using NN to find linear models opens many new (old) doors for designing controllers</a:t>
            </a:r>
            <a:endParaRPr>
              <a:solidFill>
                <a:schemeClr val="dk1"/>
              </a:solidFill>
            </a:endParaRPr>
          </a:p>
          <a:p>
            <a:pPr indent="-317500" lvl="0" marL="457200" rtl="0" algn="l">
              <a:spcBef>
                <a:spcPts val="1200"/>
              </a:spcBef>
              <a:spcAft>
                <a:spcPts val="0"/>
              </a:spcAft>
              <a:buClr>
                <a:schemeClr val="dk1"/>
              </a:buClr>
              <a:buSzPts val="1400"/>
              <a:buChar char="●"/>
            </a:pPr>
            <a:r>
              <a:rPr lang="en">
                <a:solidFill>
                  <a:schemeClr val="dk1"/>
                </a:solidFill>
              </a:rPr>
              <a:t>Can also generate accurate uncertainty estimates at low cost</a:t>
            </a:r>
            <a:endParaRPr>
              <a:solidFill>
                <a:schemeClr val="dk1"/>
              </a:solidFill>
            </a:endParaRPr>
          </a:p>
          <a:p>
            <a:pPr indent="-304800" lvl="1" marL="914400" rtl="0" algn="l">
              <a:spcBef>
                <a:spcPts val="1000"/>
              </a:spcBef>
              <a:spcAft>
                <a:spcPts val="0"/>
              </a:spcAft>
              <a:buClr>
                <a:schemeClr val="dk1"/>
              </a:buClr>
              <a:buSzPts val="1200"/>
              <a:buChar char="○"/>
            </a:pPr>
            <a:r>
              <a:rPr lang="en">
                <a:solidFill>
                  <a:schemeClr val="dk1"/>
                </a:solidFill>
              </a:rPr>
              <a:t>Can incorporate into controller via H∞ or PAC-Bayes framework</a:t>
            </a:r>
            <a:endParaRPr>
              <a:solidFill>
                <a:schemeClr val="dk1"/>
              </a:solidFill>
            </a:endParaRPr>
          </a:p>
          <a:p>
            <a:pPr indent="-317500" lvl="0" marL="457200" rtl="0" algn="l">
              <a:spcBef>
                <a:spcPts val="1000"/>
              </a:spcBef>
              <a:spcAft>
                <a:spcPts val="0"/>
              </a:spcAft>
              <a:buClr>
                <a:schemeClr val="dk1"/>
              </a:buClr>
              <a:buSzPts val="1400"/>
              <a:buChar char="●"/>
            </a:pPr>
            <a:r>
              <a:rPr lang="en">
                <a:solidFill>
                  <a:schemeClr val="dk1"/>
                </a:solidFill>
              </a:rPr>
              <a:t>ODE based model has potential as basis for state observer</a:t>
            </a:r>
            <a:endParaRPr>
              <a:solidFill>
                <a:schemeClr val="dk1"/>
              </a:solidFill>
            </a:endParaRPr>
          </a:p>
          <a:p>
            <a:pPr indent="-304800" lvl="1" marL="914400" rtl="0" algn="l">
              <a:spcBef>
                <a:spcPts val="1000"/>
              </a:spcBef>
              <a:spcAft>
                <a:spcPts val="1200"/>
              </a:spcAft>
              <a:buClr>
                <a:schemeClr val="dk1"/>
              </a:buClr>
              <a:buSzPts val="1200"/>
              <a:buChar char="○"/>
            </a:pPr>
            <a:r>
              <a:rPr lang="en">
                <a:solidFill>
                  <a:schemeClr val="dk1"/>
                </a:solidFill>
              </a:rPr>
              <a:t>Accurate estimates needed for good control</a:t>
            </a:r>
            <a:endParaRPr>
              <a:solidFill>
                <a:schemeClr val="dk1"/>
              </a:solidFill>
            </a:endParaRPr>
          </a:p>
        </p:txBody>
      </p:sp>
      <p:sp>
        <p:nvSpPr>
          <p:cNvPr id="295" name="Google Shape;295;p2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en">
                <a:solidFill>
                  <a:schemeClr val="dk1"/>
                </a:solidFill>
              </a:rPr>
              <a:t>Other related talks/posters:</a:t>
            </a:r>
            <a:endParaRPr>
              <a:solidFill>
                <a:schemeClr val="dk1"/>
              </a:solidFill>
            </a:endParaRPr>
          </a:p>
          <a:p>
            <a:pPr indent="-304958" lvl="0" marL="457200" rtl="0" algn="l">
              <a:spcBef>
                <a:spcPts val="1200"/>
              </a:spcBef>
              <a:spcAft>
                <a:spcPts val="0"/>
              </a:spcAft>
              <a:buClr>
                <a:schemeClr val="dk1"/>
              </a:buClr>
              <a:buSzPct val="100000"/>
              <a:buChar char="●"/>
            </a:pPr>
            <a:r>
              <a:rPr lang="en" sz="1300">
                <a:solidFill>
                  <a:schemeClr val="dk1"/>
                </a:solidFill>
              </a:rPr>
              <a:t>TM10.00003 : Novel aggregate machine learning and transport modeling profile predictions</a:t>
            </a:r>
            <a:endParaRPr sz="1300">
              <a:solidFill>
                <a:schemeClr val="dk1"/>
              </a:solidFill>
            </a:endParaRPr>
          </a:p>
          <a:p>
            <a:pPr indent="-304958" lvl="0" marL="457200" rtl="0" algn="l">
              <a:spcBef>
                <a:spcPts val="1000"/>
              </a:spcBef>
              <a:spcAft>
                <a:spcPts val="0"/>
              </a:spcAft>
              <a:buClr>
                <a:schemeClr val="dk1"/>
              </a:buClr>
              <a:buSzPct val="100000"/>
              <a:buChar char="●"/>
            </a:pPr>
            <a:r>
              <a:rPr lang="en" sz="1300">
                <a:solidFill>
                  <a:schemeClr val="dk1"/>
                </a:solidFill>
              </a:rPr>
              <a:t>UM10.00003 : Machine Learning for Real-time Fusion Plasma Behavior Prediction and Manipulation</a:t>
            </a:r>
            <a:endParaRPr sz="1300">
              <a:solidFill>
                <a:schemeClr val="dk1"/>
              </a:solidFill>
            </a:endParaRPr>
          </a:p>
          <a:p>
            <a:pPr indent="-304958" lvl="0" marL="457200" rtl="0" algn="l">
              <a:spcBef>
                <a:spcPts val="1000"/>
              </a:spcBef>
              <a:spcAft>
                <a:spcPts val="0"/>
              </a:spcAft>
              <a:buClr>
                <a:schemeClr val="dk1"/>
              </a:buClr>
              <a:buSzPct val="100000"/>
              <a:buChar char="●"/>
            </a:pPr>
            <a:r>
              <a:rPr lang="en" sz="1300">
                <a:solidFill>
                  <a:schemeClr val="dk1"/>
                </a:solidFill>
              </a:rPr>
              <a:t>JP11.00140 : Uncertainty Quantification for Machine Learning Models in Plasma Physics</a:t>
            </a:r>
            <a:endParaRPr sz="1300">
              <a:solidFill>
                <a:schemeClr val="dk1"/>
              </a:solidFill>
            </a:endParaRPr>
          </a:p>
          <a:p>
            <a:pPr indent="-304958" lvl="0" marL="457200" rtl="0" algn="l">
              <a:spcBef>
                <a:spcPts val="1000"/>
              </a:spcBef>
              <a:spcAft>
                <a:spcPts val="0"/>
              </a:spcAft>
              <a:buClr>
                <a:schemeClr val="dk1"/>
              </a:buClr>
              <a:buSzPct val="100000"/>
              <a:buChar char="●"/>
            </a:pPr>
            <a:r>
              <a:rPr lang="en" sz="1300">
                <a:solidFill>
                  <a:schemeClr val="dk1"/>
                </a:solidFill>
              </a:rPr>
              <a:t>GP11.00037 : Controlling Plasma Profiles in a Learned Model via Reinforcement Learning</a:t>
            </a:r>
            <a:endParaRPr sz="1300">
              <a:solidFill>
                <a:schemeClr val="dk1"/>
              </a:solidFill>
            </a:endParaRPr>
          </a:p>
          <a:p>
            <a:pPr indent="-304958" lvl="0" marL="457200" rtl="0" algn="l">
              <a:spcBef>
                <a:spcPts val="1000"/>
              </a:spcBef>
              <a:spcAft>
                <a:spcPts val="0"/>
              </a:spcAft>
              <a:buClr>
                <a:schemeClr val="dk1"/>
              </a:buClr>
              <a:buSzPct val="100000"/>
              <a:buChar char="●"/>
            </a:pPr>
            <a:r>
              <a:rPr lang="en" sz="1300">
                <a:solidFill>
                  <a:schemeClr val="dk1"/>
                </a:solidFill>
              </a:rPr>
              <a:t>ZP11.00011 : Neural Dynamical Systems: Balancing Structure and Flexibility in Physical Prediction</a:t>
            </a:r>
            <a:endParaRPr>
              <a:solidFill>
                <a:schemeClr val="dk1"/>
              </a:solidFill>
            </a:endParaRPr>
          </a:p>
        </p:txBody>
      </p:sp>
      <p:sp>
        <p:nvSpPr>
          <p:cNvPr id="296" name="Google Shape;296;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00" name="Shape 300"/>
        <p:cNvGrpSpPr/>
        <p:nvPr/>
      </p:nvGrpSpPr>
      <p:grpSpPr>
        <a:xfrm>
          <a:off x="0" y="0"/>
          <a:ext cx="0" cy="0"/>
          <a:chOff x="0" y="0"/>
          <a:chExt cx="0" cy="0"/>
        </a:xfrm>
      </p:grpSpPr>
      <p:sp>
        <p:nvSpPr>
          <p:cNvPr id="301" name="Google Shape;301;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02" name="Google Shape;302;p28"/>
          <p:cNvSpPr txBox="1"/>
          <p:nvPr>
            <p:ph idx="1" type="body"/>
          </p:nvPr>
        </p:nvSpPr>
        <p:spPr>
          <a:xfrm>
            <a:off x="340675" y="3248525"/>
            <a:ext cx="2059500" cy="15327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0"/>
              </a:spcAft>
              <a:buNone/>
            </a:pPr>
            <a:r>
              <a:rPr lang="en"/>
              <a:t>Minimize combination of </a:t>
            </a:r>
            <a:endParaRPr/>
          </a:p>
          <a:p>
            <a:pPr indent="-310832" lvl="0" marL="457200" rtl="0" algn="l">
              <a:spcBef>
                <a:spcPts val="1200"/>
              </a:spcBef>
              <a:spcAft>
                <a:spcPts val="0"/>
              </a:spcAft>
              <a:buSzPct val="100000"/>
              <a:buChar char="●"/>
            </a:pPr>
            <a:r>
              <a:rPr lang="en"/>
              <a:t>encode/decode error </a:t>
            </a:r>
            <a:endParaRPr/>
          </a:p>
          <a:p>
            <a:pPr indent="-310832" lvl="0" marL="457200" rtl="0" algn="l">
              <a:spcBef>
                <a:spcPts val="0"/>
              </a:spcBef>
              <a:spcAft>
                <a:spcPts val="0"/>
              </a:spcAft>
              <a:buSzPct val="100000"/>
              <a:buChar char="●"/>
            </a:pPr>
            <a:r>
              <a:rPr lang="en"/>
              <a:t>recurrent error in latent space</a:t>
            </a:r>
            <a:endParaRPr/>
          </a:p>
        </p:txBody>
      </p:sp>
      <p:pic>
        <p:nvPicPr>
          <p:cNvPr id="303" name="Google Shape;303;p28"/>
          <p:cNvPicPr preferRelativeResize="0"/>
          <p:nvPr/>
        </p:nvPicPr>
        <p:blipFill>
          <a:blip r:embed="rId3">
            <a:alphaModFix/>
          </a:blip>
          <a:stretch>
            <a:fillRect/>
          </a:stretch>
        </p:blipFill>
        <p:spPr>
          <a:xfrm>
            <a:off x="2663650" y="3248525"/>
            <a:ext cx="6086475" cy="1609725"/>
          </a:xfrm>
          <a:prstGeom prst="rect">
            <a:avLst/>
          </a:prstGeom>
          <a:noFill/>
          <a:ln>
            <a:noFill/>
          </a:ln>
        </p:spPr>
      </p:pic>
      <p:sp>
        <p:nvSpPr>
          <p:cNvPr id="304" name="Google Shape;304;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Want to control plasma state</a:t>
            </a:r>
            <a:endParaRPr/>
          </a:p>
        </p:txBody>
      </p:sp>
      <p:sp>
        <p:nvSpPr>
          <p:cNvPr id="65" name="Google Shape;65;p14"/>
          <p:cNvSpPr txBox="1"/>
          <p:nvPr>
            <p:ph idx="1" type="body"/>
          </p:nvPr>
        </p:nvSpPr>
        <p:spPr>
          <a:xfrm>
            <a:off x="4336950" y="1105050"/>
            <a:ext cx="4655700" cy="3416400"/>
          </a:xfrm>
          <a:prstGeom prst="rect">
            <a:avLst/>
          </a:prstGeom>
        </p:spPr>
        <p:txBody>
          <a:bodyPr anchorCtr="0" anchor="t" bIns="91425" lIns="91425" spcFirstLastPara="1" rIns="91425" wrap="square" tIns="91425">
            <a:normAutofit fontScale="92500" lnSpcReduction="20000"/>
          </a:bodyPr>
          <a:lstStyle/>
          <a:p>
            <a:pPr indent="0" lvl="0" marL="0" rtl="0" algn="l">
              <a:lnSpc>
                <a:spcPct val="200000"/>
              </a:lnSpc>
              <a:spcBef>
                <a:spcPts val="1000"/>
              </a:spcBef>
              <a:spcAft>
                <a:spcPts val="0"/>
              </a:spcAft>
              <a:buNone/>
            </a:pPr>
            <a:r>
              <a:rPr lang="en"/>
              <a:t>Questions:</a:t>
            </a:r>
            <a:endParaRPr/>
          </a:p>
          <a:p>
            <a:pPr indent="-334327" lvl="0" marL="457200" rtl="0" algn="l">
              <a:lnSpc>
                <a:spcPct val="200000"/>
              </a:lnSpc>
              <a:spcBef>
                <a:spcPts val="1000"/>
              </a:spcBef>
              <a:spcAft>
                <a:spcPts val="0"/>
              </a:spcAft>
              <a:buSzPct val="100000"/>
              <a:buChar char="●"/>
            </a:pPr>
            <a:r>
              <a:rPr lang="en"/>
              <a:t>How do we control profiles?</a:t>
            </a:r>
            <a:endParaRPr/>
          </a:p>
          <a:p>
            <a:pPr indent="-310832" lvl="1" marL="914400" rtl="0" algn="l">
              <a:lnSpc>
                <a:spcPct val="200000"/>
              </a:lnSpc>
              <a:spcBef>
                <a:spcPts val="0"/>
              </a:spcBef>
              <a:spcAft>
                <a:spcPts val="0"/>
              </a:spcAft>
              <a:buSzPct val="100000"/>
              <a:buChar char="○"/>
            </a:pPr>
            <a:r>
              <a:rPr lang="en"/>
              <a:t>Control oriented modelling via recurrent autoencoders</a:t>
            </a:r>
            <a:endParaRPr/>
          </a:p>
          <a:p>
            <a:pPr indent="-334327" lvl="0" marL="457200" rtl="0" algn="l">
              <a:lnSpc>
                <a:spcPct val="200000"/>
              </a:lnSpc>
              <a:spcBef>
                <a:spcPts val="0"/>
              </a:spcBef>
              <a:spcAft>
                <a:spcPts val="0"/>
              </a:spcAft>
              <a:buSzPct val="100000"/>
              <a:buChar char="●"/>
            </a:pPr>
            <a:r>
              <a:rPr lang="en"/>
              <a:t>Can we be confident in our modelling?</a:t>
            </a:r>
            <a:endParaRPr/>
          </a:p>
          <a:p>
            <a:pPr indent="-310832" lvl="1" marL="914400" rtl="0" algn="l">
              <a:lnSpc>
                <a:spcPct val="200000"/>
              </a:lnSpc>
              <a:spcBef>
                <a:spcPts val="0"/>
              </a:spcBef>
              <a:spcAft>
                <a:spcPts val="0"/>
              </a:spcAft>
              <a:buSzPct val="100000"/>
              <a:buChar char="○"/>
            </a:pPr>
            <a:r>
              <a:rPr lang="en"/>
              <a:t>ML uncertainty analysis</a:t>
            </a:r>
            <a:endParaRPr/>
          </a:p>
          <a:p>
            <a:pPr indent="-334327" lvl="0" marL="457200" rtl="0" algn="l">
              <a:lnSpc>
                <a:spcPct val="200000"/>
              </a:lnSpc>
              <a:spcBef>
                <a:spcPts val="0"/>
              </a:spcBef>
              <a:spcAft>
                <a:spcPts val="0"/>
              </a:spcAft>
              <a:buSzPct val="100000"/>
              <a:buChar char="●"/>
            </a:pPr>
            <a:r>
              <a:rPr lang="en"/>
              <a:t>How do we infer the state of the plasma?</a:t>
            </a:r>
            <a:endParaRPr/>
          </a:p>
          <a:p>
            <a:pPr indent="-310832" lvl="1" marL="914400" rtl="0" algn="l">
              <a:lnSpc>
                <a:spcPct val="200000"/>
              </a:lnSpc>
              <a:spcBef>
                <a:spcPts val="0"/>
              </a:spcBef>
              <a:spcAft>
                <a:spcPts val="0"/>
              </a:spcAft>
              <a:buSzPct val="100000"/>
              <a:buChar char="○"/>
            </a:pPr>
            <a:r>
              <a:rPr lang="en"/>
              <a:t>ML driven dynamical state estimation</a:t>
            </a:r>
            <a:endParaRPr/>
          </a:p>
        </p:txBody>
      </p:sp>
      <p:sp>
        <p:nvSpPr>
          <p:cNvPr id="66" name="Google Shape;66;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pSp>
        <p:nvGrpSpPr>
          <p:cNvPr id="67" name="Google Shape;67;p14"/>
          <p:cNvGrpSpPr/>
          <p:nvPr/>
        </p:nvGrpSpPr>
        <p:grpSpPr>
          <a:xfrm>
            <a:off x="103961" y="951384"/>
            <a:ext cx="3030195" cy="2810750"/>
            <a:chOff x="2134678" y="1062500"/>
            <a:chExt cx="3674300" cy="3259975"/>
          </a:xfrm>
        </p:grpSpPr>
        <p:pic>
          <p:nvPicPr>
            <p:cNvPr id="68" name="Google Shape;68;p14"/>
            <p:cNvPicPr preferRelativeResize="0"/>
            <p:nvPr/>
          </p:nvPicPr>
          <p:blipFill>
            <a:blip r:embed="rId3">
              <a:alphaModFix/>
            </a:blip>
            <a:stretch>
              <a:fillRect/>
            </a:stretch>
          </p:blipFill>
          <p:spPr>
            <a:xfrm>
              <a:off x="2134678" y="1129440"/>
              <a:ext cx="1954479" cy="3193035"/>
            </a:xfrm>
            <a:prstGeom prst="rect">
              <a:avLst/>
            </a:prstGeom>
            <a:noFill/>
            <a:ln>
              <a:noFill/>
            </a:ln>
          </p:spPr>
        </p:pic>
        <p:grpSp>
          <p:nvGrpSpPr>
            <p:cNvPr id="69" name="Google Shape;69;p14"/>
            <p:cNvGrpSpPr/>
            <p:nvPr/>
          </p:nvGrpSpPr>
          <p:grpSpPr>
            <a:xfrm>
              <a:off x="3218497" y="2630988"/>
              <a:ext cx="559582" cy="313982"/>
              <a:chOff x="1713503" y="3022790"/>
              <a:chExt cx="710400" cy="393610"/>
            </a:xfrm>
          </p:grpSpPr>
          <p:sp>
            <p:nvSpPr>
              <p:cNvPr id="70" name="Google Shape;70;p14"/>
              <p:cNvSpPr txBox="1"/>
              <p:nvPr/>
            </p:nvSpPr>
            <p:spPr>
              <a:xfrm>
                <a:off x="1846400" y="3022800"/>
                <a:ext cx="4446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latin typeface="Times New Roman"/>
                    <a:ea typeface="Times New Roman"/>
                    <a:cs typeface="Times New Roman"/>
                    <a:sym typeface="Times New Roman"/>
                  </a:rPr>
                  <a:t>𝜓</a:t>
                </a:r>
                <a:endParaRPr sz="2400">
                  <a:latin typeface="Times New Roman"/>
                  <a:ea typeface="Times New Roman"/>
                  <a:cs typeface="Times New Roman"/>
                  <a:sym typeface="Times New Roman"/>
                </a:endParaRPr>
              </a:p>
            </p:txBody>
          </p:sp>
          <p:cxnSp>
            <p:nvCxnSpPr>
              <p:cNvPr id="71" name="Google Shape;71;p14"/>
              <p:cNvCxnSpPr/>
              <p:nvPr/>
            </p:nvCxnSpPr>
            <p:spPr>
              <a:xfrm>
                <a:off x="1713503" y="3022790"/>
                <a:ext cx="710400" cy="6600"/>
              </a:xfrm>
              <a:prstGeom prst="straightConnector1">
                <a:avLst/>
              </a:prstGeom>
              <a:noFill/>
              <a:ln cap="flat" cmpd="sng" w="76200">
                <a:solidFill>
                  <a:srgbClr val="FF0000"/>
                </a:solidFill>
                <a:prstDash val="solid"/>
                <a:round/>
                <a:headEnd len="med" w="med" type="none"/>
                <a:tailEnd len="med" w="med" type="none"/>
              </a:ln>
            </p:spPr>
          </p:cxnSp>
        </p:grpSp>
        <p:grpSp>
          <p:nvGrpSpPr>
            <p:cNvPr id="72" name="Google Shape;72;p14"/>
            <p:cNvGrpSpPr/>
            <p:nvPr/>
          </p:nvGrpSpPr>
          <p:grpSpPr>
            <a:xfrm>
              <a:off x="3229800" y="1726044"/>
              <a:ext cx="885887" cy="811261"/>
              <a:chOff x="2699025" y="1871325"/>
              <a:chExt cx="1124650" cy="1017000"/>
            </a:xfrm>
          </p:grpSpPr>
          <p:sp>
            <p:nvSpPr>
              <p:cNvPr id="73" name="Google Shape;73;p14"/>
              <p:cNvSpPr/>
              <p:nvPr/>
            </p:nvSpPr>
            <p:spPr>
              <a:xfrm rot="5400000">
                <a:off x="2946975" y="2483175"/>
                <a:ext cx="157200" cy="653100"/>
              </a:xfrm>
              <a:prstGeom prst="leftBrace">
                <a:avLst>
                  <a:gd fmla="val 8333" name="adj1"/>
                  <a:gd fmla="val 50000" name="adj2"/>
                </a:avLst>
              </a:prstGeom>
              <a:noFill/>
              <a:ln cap="flat" cmpd="sng" w="7620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4" name="Google Shape;74;p14"/>
              <p:cNvCxnSpPr>
                <a:stCxn id="73" idx="1"/>
              </p:cNvCxnSpPr>
              <p:nvPr/>
            </p:nvCxnSpPr>
            <p:spPr>
              <a:xfrm rot="10800000">
                <a:off x="3022275" y="1871325"/>
                <a:ext cx="3300" cy="859800"/>
              </a:xfrm>
              <a:prstGeom prst="straightConnector1">
                <a:avLst/>
              </a:prstGeom>
              <a:noFill/>
              <a:ln cap="flat" cmpd="sng" w="76200">
                <a:solidFill>
                  <a:srgbClr val="595959"/>
                </a:solidFill>
                <a:prstDash val="solid"/>
                <a:round/>
                <a:headEnd len="med" w="med" type="none"/>
                <a:tailEnd len="med" w="med" type="none"/>
              </a:ln>
            </p:spPr>
          </p:cxnSp>
          <p:cxnSp>
            <p:nvCxnSpPr>
              <p:cNvPr id="75" name="Google Shape;75;p14"/>
              <p:cNvCxnSpPr/>
              <p:nvPr/>
            </p:nvCxnSpPr>
            <p:spPr>
              <a:xfrm>
                <a:off x="3046075" y="1908425"/>
                <a:ext cx="777600" cy="10800"/>
              </a:xfrm>
              <a:prstGeom prst="straightConnector1">
                <a:avLst/>
              </a:prstGeom>
              <a:noFill/>
              <a:ln cap="flat" cmpd="sng" w="76200">
                <a:solidFill>
                  <a:srgbClr val="595959"/>
                </a:solidFill>
                <a:prstDash val="solid"/>
                <a:round/>
                <a:headEnd len="med" w="med" type="none"/>
                <a:tailEnd len="med" w="med" type="none"/>
              </a:ln>
            </p:spPr>
          </p:cxnSp>
        </p:grpSp>
        <p:pic>
          <p:nvPicPr>
            <p:cNvPr id="76" name="Google Shape;76;p14"/>
            <p:cNvPicPr preferRelativeResize="0"/>
            <p:nvPr/>
          </p:nvPicPr>
          <p:blipFill>
            <a:blip r:embed="rId4">
              <a:alphaModFix/>
            </a:blip>
            <a:stretch>
              <a:fillRect/>
            </a:stretch>
          </p:blipFill>
          <p:spPr>
            <a:xfrm>
              <a:off x="4115524" y="1062500"/>
              <a:ext cx="1693453" cy="2572432"/>
            </a:xfrm>
            <a:prstGeom prst="rect">
              <a:avLst/>
            </a:prstGeom>
            <a:noFill/>
            <a:ln>
              <a:noFill/>
            </a:ln>
          </p:spPr>
        </p:pic>
      </p:grpSp>
      <p:grpSp>
        <p:nvGrpSpPr>
          <p:cNvPr id="77" name="Google Shape;77;p14"/>
          <p:cNvGrpSpPr/>
          <p:nvPr/>
        </p:nvGrpSpPr>
        <p:grpSpPr>
          <a:xfrm>
            <a:off x="1507013" y="3172284"/>
            <a:ext cx="2066970" cy="1884553"/>
            <a:chOff x="5858337" y="1265385"/>
            <a:chExt cx="3083649" cy="2864498"/>
          </a:xfrm>
        </p:grpSpPr>
        <p:grpSp>
          <p:nvGrpSpPr>
            <p:cNvPr id="78" name="Google Shape;78;p14"/>
            <p:cNvGrpSpPr/>
            <p:nvPr/>
          </p:nvGrpSpPr>
          <p:grpSpPr>
            <a:xfrm>
              <a:off x="5858352" y="1265385"/>
              <a:ext cx="3083634" cy="2864498"/>
              <a:chOff x="5158293" y="660271"/>
              <a:chExt cx="3783600" cy="4224300"/>
            </a:xfrm>
          </p:grpSpPr>
          <p:sp>
            <p:nvSpPr>
              <p:cNvPr id="79" name="Google Shape;79;p14"/>
              <p:cNvSpPr/>
              <p:nvPr/>
            </p:nvSpPr>
            <p:spPr>
              <a:xfrm>
                <a:off x="5158293" y="660271"/>
                <a:ext cx="3783600" cy="4224300"/>
              </a:xfrm>
              <a:prstGeom prst="roundRect">
                <a:avLst>
                  <a:gd fmla="val 16667" name="adj"/>
                </a:avLst>
              </a:prstGeom>
              <a:solidFill>
                <a:srgbClr val="A4C2F4"/>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4"/>
              <p:cNvSpPr txBox="1"/>
              <p:nvPr/>
            </p:nvSpPr>
            <p:spPr>
              <a:xfrm>
                <a:off x="5379100" y="807850"/>
                <a:ext cx="3453300" cy="63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0000"/>
                    </a:solidFill>
                  </a:rPr>
                  <a:t>Full state of plasma determined by 1D profiles:</a:t>
                </a:r>
                <a:endParaRPr sz="1200"/>
              </a:p>
            </p:txBody>
          </p:sp>
        </p:grpSp>
        <p:sp>
          <p:nvSpPr>
            <p:cNvPr id="81" name="Google Shape;81;p14"/>
            <p:cNvSpPr txBox="1"/>
            <p:nvPr/>
          </p:nvSpPr>
          <p:spPr>
            <a:xfrm>
              <a:off x="5858337" y="2287255"/>
              <a:ext cx="2801400" cy="1647000"/>
            </a:xfrm>
            <a:prstGeom prst="rect">
              <a:avLst/>
            </a:prstGeom>
            <a:noFill/>
            <a:ln>
              <a:noFill/>
            </a:ln>
          </p:spPr>
          <p:txBody>
            <a:bodyPr anchorCtr="0" anchor="t" bIns="91425" lIns="91425" spcFirstLastPara="1" rIns="91425" wrap="square" tIns="91425">
              <a:noAutofit/>
            </a:bodyPr>
            <a:lstStyle/>
            <a:p>
              <a:pPr indent="-285750" lvl="0" marL="457200" rtl="0" algn="l">
                <a:spcBef>
                  <a:spcPts val="0"/>
                </a:spcBef>
                <a:spcAft>
                  <a:spcPts val="0"/>
                </a:spcAft>
                <a:buClr>
                  <a:srgbClr val="000000"/>
                </a:buClr>
                <a:buSzPts val="900"/>
                <a:buChar char="●"/>
              </a:pPr>
              <a:r>
                <a:rPr lang="en" sz="900">
                  <a:solidFill>
                    <a:srgbClr val="000000"/>
                  </a:solidFill>
                </a:rPr>
                <a:t>Pressure (</a:t>
              </a:r>
              <a:r>
                <a:rPr i="1" lang="en" sz="900">
                  <a:solidFill>
                    <a:srgbClr val="000000"/>
                  </a:solidFill>
                  <a:latin typeface="Times New Roman"/>
                  <a:ea typeface="Times New Roman"/>
                  <a:cs typeface="Times New Roman"/>
                  <a:sym typeface="Times New Roman"/>
                </a:rPr>
                <a:t>P</a:t>
              </a:r>
              <a:r>
                <a:rPr lang="en" sz="900">
                  <a:solidFill>
                    <a:srgbClr val="000000"/>
                  </a:solidFill>
                </a:rPr>
                <a:t>)</a:t>
              </a:r>
              <a:endParaRPr sz="900">
                <a:solidFill>
                  <a:srgbClr val="000000"/>
                </a:solidFill>
              </a:endParaRPr>
            </a:p>
            <a:p>
              <a:pPr indent="-285750" lvl="0" marL="457200" rtl="0" algn="l">
                <a:spcBef>
                  <a:spcPts val="0"/>
                </a:spcBef>
                <a:spcAft>
                  <a:spcPts val="0"/>
                </a:spcAft>
                <a:buClr>
                  <a:srgbClr val="000000"/>
                </a:buClr>
                <a:buSzPts val="900"/>
                <a:buChar char="●"/>
              </a:pPr>
              <a:r>
                <a:rPr lang="en" sz="900">
                  <a:solidFill>
                    <a:srgbClr val="000000"/>
                  </a:solidFill>
                </a:rPr>
                <a:t>Current (</a:t>
              </a:r>
              <a:r>
                <a:rPr i="1" lang="en" sz="900">
                  <a:solidFill>
                    <a:srgbClr val="000000"/>
                  </a:solidFill>
                  <a:latin typeface="Times New Roman"/>
                  <a:ea typeface="Times New Roman"/>
                  <a:cs typeface="Times New Roman"/>
                  <a:sym typeface="Times New Roman"/>
                </a:rPr>
                <a:t>J</a:t>
              </a:r>
              <a:r>
                <a:rPr lang="en" sz="900">
                  <a:solidFill>
                    <a:srgbClr val="000000"/>
                  </a:solidFill>
                </a:rPr>
                <a:t>) </a:t>
              </a:r>
              <a:endParaRPr sz="900">
                <a:solidFill>
                  <a:srgbClr val="000000"/>
                </a:solidFill>
              </a:endParaRPr>
            </a:p>
            <a:p>
              <a:pPr indent="-285750" lvl="0" marL="457200" rtl="0" algn="l">
                <a:spcBef>
                  <a:spcPts val="0"/>
                </a:spcBef>
                <a:spcAft>
                  <a:spcPts val="0"/>
                </a:spcAft>
                <a:buClr>
                  <a:srgbClr val="000000"/>
                </a:buClr>
                <a:buSzPts val="900"/>
                <a:buChar char="●"/>
              </a:pPr>
              <a:r>
                <a:rPr lang="en" sz="900">
                  <a:solidFill>
                    <a:srgbClr val="000000"/>
                  </a:solidFill>
                </a:rPr>
                <a:t>Electron temperature and density (</a:t>
              </a:r>
              <a:r>
                <a:rPr i="1" lang="en" sz="900">
                  <a:solidFill>
                    <a:srgbClr val="000000"/>
                  </a:solidFill>
                  <a:latin typeface="Times New Roman"/>
                  <a:ea typeface="Times New Roman"/>
                  <a:cs typeface="Times New Roman"/>
                  <a:sym typeface="Times New Roman"/>
                </a:rPr>
                <a:t>T</a:t>
              </a:r>
              <a:r>
                <a:rPr baseline="-25000" i="1" lang="en" sz="900">
                  <a:solidFill>
                    <a:srgbClr val="000000"/>
                  </a:solidFill>
                  <a:latin typeface="Times New Roman"/>
                  <a:ea typeface="Times New Roman"/>
                  <a:cs typeface="Times New Roman"/>
                  <a:sym typeface="Times New Roman"/>
                </a:rPr>
                <a:t>e</a:t>
              </a:r>
              <a:r>
                <a:rPr i="1" lang="en" sz="900">
                  <a:solidFill>
                    <a:srgbClr val="000000"/>
                  </a:solidFill>
                  <a:latin typeface="Times New Roman"/>
                  <a:ea typeface="Times New Roman"/>
                  <a:cs typeface="Times New Roman"/>
                  <a:sym typeface="Times New Roman"/>
                </a:rPr>
                <a:t>, n</a:t>
              </a:r>
              <a:r>
                <a:rPr baseline="-25000" i="1" lang="en" sz="900">
                  <a:solidFill>
                    <a:srgbClr val="000000"/>
                  </a:solidFill>
                  <a:latin typeface="Times New Roman"/>
                  <a:ea typeface="Times New Roman"/>
                  <a:cs typeface="Times New Roman"/>
                  <a:sym typeface="Times New Roman"/>
                </a:rPr>
                <a:t>e</a:t>
              </a:r>
              <a:r>
                <a:rPr lang="en" sz="900">
                  <a:solidFill>
                    <a:srgbClr val="000000"/>
                  </a:solidFill>
                </a:rPr>
                <a:t>)</a:t>
              </a:r>
              <a:endParaRPr sz="900">
                <a:solidFill>
                  <a:srgbClr val="000000"/>
                </a:solidFill>
              </a:endParaRPr>
            </a:p>
            <a:p>
              <a:pPr indent="-285750" lvl="0" marL="457200" rtl="0" algn="l">
                <a:spcBef>
                  <a:spcPts val="0"/>
                </a:spcBef>
                <a:spcAft>
                  <a:spcPts val="0"/>
                </a:spcAft>
                <a:buClr>
                  <a:srgbClr val="000000"/>
                </a:buClr>
                <a:buSzPts val="900"/>
                <a:buChar char="●"/>
              </a:pPr>
              <a:r>
                <a:rPr lang="en" sz="900">
                  <a:solidFill>
                    <a:srgbClr val="000000"/>
                  </a:solidFill>
                </a:rPr>
                <a:t>Ion temperature and density (</a:t>
              </a:r>
              <a:r>
                <a:rPr i="1" lang="en" sz="900">
                  <a:solidFill>
                    <a:srgbClr val="000000"/>
                  </a:solidFill>
                  <a:latin typeface="Times New Roman"/>
                  <a:ea typeface="Times New Roman"/>
                  <a:cs typeface="Times New Roman"/>
                  <a:sym typeface="Times New Roman"/>
                </a:rPr>
                <a:t>T</a:t>
              </a:r>
              <a:r>
                <a:rPr baseline="-25000" i="1" lang="en" sz="900">
                  <a:solidFill>
                    <a:srgbClr val="000000"/>
                  </a:solidFill>
                  <a:latin typeface="Times New Roman"/>
                  <a:ea typeface="Times New Roman"/>
                  <a:cs typeface="Times New Roman"/>
                  <a:sym typeface="Times New Roman"/>
                </a:rPr>
                <a:t>i</a:t>
              </a:r>
              <a:r>
                <a:rPr i="1" lang="en" sz="900">
                  <a:solidFill>
                    <a:srgbClr val="000000"/>
                  </a:solidFill>
                  <a:latin typeface="Times New Roman"/>
                  <a:ea typeface="Times New Roman"/>
                  <a:cs typeface="Times New Roman"/>
                  <a:sym typeface="Times New Roman"/>
                </a:rPr>
                <a:t>, n</a:t>
              </a:r>
              <a:r>
                <a:rPr baseline="-25000" i="1" lang="en" sz="900">
                  <a:solidFill>
                    <a:srgbClr val="000000"/>
                  </a:solidFill>
                  <a:latin typeface="Times New Roman"/>
                  <a:ea typeface="Times New Roman"/>
                  <a:cs typeface="Times New Roman"/>
                  <a:sym typeface="Times New Roman"/>
                </a:rPr>
                <a:t>i</a:t>
              </a:r>
              <a:r>
                <a:rPr lang="en" sz="900">
                  <a:solidFill>
                    <a:srgbClr val="000000"/>
                  </a:solidFill>
                </a:rPr>
                <a:t>) </a:t>
              </a:r>
              <a:endParaRPr sz="900">
                <a:solidFill>
                  <a:srgbClr val="000000"/>
                </a:solidFill>
              </a:endParaRPr>
            </a:p>
            <a:p>
              <a:pPr indent="-285750" lvl="0" marL="457200" rtl="0" algn="l">
                <a:spcBef>
                  <a:spcPts val="0"/>
                </a:spcBef>
                <a:spcAft>
                  <a:spcPts val="0"/>
                </a:spcAft>
                <a:buClr>
                  <a:srgbClr val="000000"/>
                </a:buClr>
                <a:buSzPts val="900"/>
                <a:buChar char="●"/>
              </a:pPr>
              <a:r>
                <a:rPr lang="en" sz="900">
                  <a:solidFill>
                    <a:srgbClr val="000000"/>
                  </a:solidFill>
                </a:rPr>
                <a:t>Rotation (𝛺)</a:t>
              </a:r>
              <a:endParaRPr sz="900">
                <a:solidFill>
                  <a:srgbClr val="000000"/>
                </a:solidFill>
              </a:endParaRPr>
            </a:p>
            <a:p>
              <a:pPr indent="0" lvl="0" marL="0" rtl="0" algn="l">
                <a:spcBef>
                  <a:spcPts val="0"/>
                </a:spcBef>
                <a:spcAft>
                  <a:spcPts val="0"/>
                </a:spcAft>
                <a:buClr>
                  <a:srgbClr val="000000"/>
                </a:buClr>
                <a:buSzPts val="1100"/>
                <a:buFont typeface="Arial"/>
                <a:buNone/>
              </a:pPr>
              <a:r>
                <a:t/>
              </a:r>
              <a:endParaRPr sz="900">
                <a:solidFill>
                  <a:srgbClr val="000000"/>
                </a:solidFill>
              </a:endParaRPr>
            </a:p>
            <a:p>
              <a:pPr indent="0" lvl="0" marL="0" rtl="0" algn="l">
                <a:spcBef>
                  <a:spcPts val="0"/>
                </a:spcBef>
                <a:spcAft>
                  <a:spcPts val="0"/>
                </a:spcAft>
                <a:buNone/>
              </a:pPr>
              <a:r>
                <a:t/>
              </a:r>
              <a:endParaRPr sz="500"/>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Control oriented modelling</a:t>
            </a:r>
            <a:endParaRPr/>
          </a:p>
        </p:txBody>
      </p:sp>
      <p:sp>
        <p:nvSpPr>
          <p:cNvPr id="87" name="Google Shape;87;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Clr>
                <a:schemeClr val="dk1"/>
              </a:buClr>
              <a:buSzPts val="1800"/>
              <a:buChar char="●"/>
            </a:pPr>
            <a:r>
              <a:rPr lang="en">
                <a:solidFill>
                  <a:schemeClr val="dk1"/>
                </a:solidFill>
              </a:rPr>
              <a:t>Neural nets can provide accurate models of plasma dynamics</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Abbate, Conlin, </a:t>
            </a:r>
            <a:r>
              <a:rPr i="1" lang="en">
                <a:solidFill>
                  <a:schemeClr val="dk1"/>
                </a:solidFill>
              </a:rPr>
              <a:t>Nuclear Fusion</a:t>
            </a:r>
            <a:r>
              <a:rPr lang="en">
                <a:solidFill>
                  <a:schemeClr val="dk1"/>
                </a:solidFill>
              </a:rPr>
              <a:t>, 2021</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Highly nonlinear models difficult to control</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Number of possible actions grows exponentially with time horizon</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Expensive to search for optimal action, limited real time applicability</a:t>
            </a:r>
            <a:endParaRPr>
              <a:solidFill>
                <a:schemeClr val="dk1"/>
              </a:solidFill>
            </a:endParaRPr>
          </a:p>
          <a:p>
            <a:pPr indent="0" lvl="0" marL="0" rtl="0" algn="l">
              <a:spcBef>
                <a:spcPts val="1200"/>
              </a:spcBef>
              <a:spcAft>
                <a:spcPts val="0"/>
              </a:spcAft>
              <a:buNone/>
            </a:pPr>
            <a:r>
              <a:rPr lang="en">
                <a:solidFill>
                  <a:schemeClr val="dk1"/>
                </a:solidFill>
              </a:rPr>
              <a:t>Ideally want a simpler method for designing controller</a:t>
            </a:r>
            <a:endParaRPr>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Could learn controller directly - ie Reinforcement Learning</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See </a:t>
            </a:r>
            <a:r>
              <a:rPr lang="en">
                <a:solidFill>
                  <a:schemeClr val="dk1"/>
                </a:solidFill>
              </a:rPr>
              <a:t>GP11.00037, PP11.00150</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Or take advantage of existing linear control theory</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Lots of methods for optimal, robust </a:t>
            </a:r>
            <a:r>
              <a:rPr lang="en">
                <a:solidFill>
                  <a:schemeClr val="dk1"/>
                </a:solidFill>
              </a:rPr>
              <a:t>control</a:t>
            </a:r>
            <a:r>
              <a:rPr lang="en">
                <a:solidFill>
                  <a:schemeClr val="dk1"/>
                </a:solidFill>
              </a:rPr>
              <a:t> design</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But need a linear model...</a:t>
            </a:r>
            <a:endParaRPr>
              <a:solidFill>
                <a:schemeClr val="dk1"/>
              </a:solidFill>
            </a:endParaRPr>
          </a:p>
        </p:txBody>
      </p:sp>
      <p:sp>
        <p:nvSpPr>
          <p:cNvPr id="88" name="Google Shape;88;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6"/>
          <p:cNvSpPr txBox="1"/>
          <p:nvPr>
            <p:ph idx="2" type="body"/>
          </p:nvPr>
        </p:nvSpPr>
        <p:spPr>
          <a:xfrm>
            <a:off x="4242600" y="1152475"/>
            <a:ext cx="4589700" cy="3416400"/>
          </a:xfrm>
          <a:prstGeom prst="rect">
            <a:avLst/>
          </a:prstGeom>
        </p:spPr>
        <p:txBody>
          <a:bodyPr anchorCtr="0" anchor="t" bIns="91425" lIns="91425" spcFirstLastPara="1" rIns="91425" wrap="square" tIns="91425">
            <a:noAutofit/>
          </a:bodyPr>
          <a:lstStyle/>
          <a:p>
            <a:pPr indent="-327818" lvl="0" marL="457200" rtl="0" algn="l">
              <a:lnSpc>
                <a:spcPct val="95000"/>
              </a:lnSpc>
              <a:spcBef>
                <a:spcPts val="1000"/>
              </a:spcBef>
              <a:spcAft>
                <a:spcPts val="0"/>
              </a:spcAft>
              <a:buClr>
                <a:srgbClr val="000000"/>
              </a:buClr>
              <a:buSzPts val="1563"/>
              <a:buChar char="●"/>
            </a:pPr>
            <a:r>
              <a:rPr lang="en" sz="1562">
                <a:solidFill>
                  <a:srgbClr val="000000"/>
                </a:solidFill>
              </a:rPr>
              <a:t>Traditional linearization uses Jacobian of </a:t>
            </a:r>
            <a:r>
              <a:rPr b="1" lang="en" sz="1562">
                <a:solidFill>
                  <a:srgbClr val="000000"/>
                </a:solidFill>
              </a:rPr>
              <a:t>f</a:t>
            </a:r>
            <a:endParaRPr b="1" sz="1562">
              <a:solidFill>
                <a:srgbClr val="000000"/>
              </a:solidFill>
            </a:endParaRPr>
          </a:p>
          <a:p>
            <a:pPr indent="-315118" lvl="1" marL="914400" rtl="0" algn="l">
              <a:lnSpc>
                <a:spcPct val="95000"/>
              </a:lnSpc>
              <a:spcBef>
                <a:spcPts val="1000"/>
              </a:spcBef>
              <a:spcAft>
                <a:spcPts val="0"/>
              </a:spcAft>
              <a:buClr>
                <a:srgbClr val="000000"/>
              </a:buClr>
              <a:buSzPts val="1363"/>
              <a:buChar char="○"/>
            </a:pPr>
            <a:r>
              <a:rPr lang="en" sz="1362">
                <a:solidFill>
                  <a:srgbClr val="000000"/>
                </a:solidFill>
              </a:rPr>
              <a:t>Only valid locally (perhaps very locally)</a:t>
            </a:r>
            <a:endParaRPr sz="1362">
              <a:solidFill>
                <a:srgbClr val="000000"/>
              </a:solidFill>
            </a:endParaRPr>
          </a:p>
          <a:p>
            <a:pPr indent="-327818" lvl="0" marL="457200" rtl="0" algn="l">
              <a:lnSpc>
                <a:spcPct val="95000"/>
              </a:lnSpc>
              <a:spcBef>
                <a:spcPts val="1000"/>
              </a:spcBef>
              <a:spcAft>
                <a:spcPts val="0"/>
              </a:spcAft>
              <a:buClr>
                <a:srgbClr val="000000"/>
              </a:buClr>
              <a:buSzPts val="1563"/>
              <a:buChar char="●"/>
            </a:pPr>
            <a:r>
              <a:rPr lang="en" sz="1562">
                <a:solidFill>
                  <a:srgbClr val="000000"/>
                </a:solidFill>
              </a:rPr>
              <a:t>Alternative - Learn nonlinear embedding to linear space</a:t>
            </a:r>
            <a:endParaRPr sz="1562">
              <a:solidFill>
                <a:srgbClr val="000000"/>
              </a:solidFill>
            </a:endParaRPr>
          </a:p>
          <a:p>
            <a:pPr indent="-315118" lvl="1" marL="914400" rtl="0" algn="l">
              <a:lnSpc>
                <a:spcPct val="95000"/>
              </a:lnSpc>
              <a:spcBef>
                <a:spcPts val="1000"/>
              </a:spcBef>
              <a:spcAft>
                <a:spcPts val="0"/>
              </a:spcAft>
              <a:buClr>
                <a:srgbClr val="000000"/>
              </a:buClr>
              <a:buSzPts val="1363"/>
              <a:buChar char="○"/>
            </a:pPr>
            <a:r>
              <a:rPr lang="en" sz="1362">
                <a:solidFill>
                  <a:srgbClr val="000000"/>
                </a:solidFill>
              </a:rPr>
              <a:t>Linearly Recurrent Autoencoder Network (LRAN)</a:t>
            </a:r>
            <a:endParaRPr b="1" sz="1562">
              <a:solidFill>
                <a:srgbClr val="000000"/>
              </a:solidFill>
            </a:endParaRPr>
          </a:p>
          <a:p>
            <a:pPr indent="-327818" lvl="0" marL="457200" rtl="0" algn="l">
              <a:lnSpc>
                <a:spcPct val="95000"/>
              </a:lnSpc>
              <a:spcBef>
                <a:spcPts val="1000"/>
              </a:spcBef>
              <a:spcAft>
                <a:spcPts val="0"/>
              </a:spcAft>
              <a:buClr>
                <a:srgbClr val="000000"/>
              </a:buClr>
              <a:buSzPts val="1563"/>
              <a:buChar char="●"/>
            </a:pPr>
            <a:r>
              <a:rPr lang="en" sz="1562">
                <a:solidFill>
                  <a:srgbClr val="000000"/>
                </a:solidFill>
              </a:rPr>
              <a:t>Can be valid </a:t>
            </a:r>
            <a:r>
              <a:rPr i="1" lang="en" sz="1562">
                <a:solidFill>
                  <a:srgbClr val="000000"/>
                </a:solidFill>
              </a:rPr>
              <a:t>globally</a:t>
            </a:r>
            <a:endParaRPr sz="1762">
              <a:solidFill>
                <a:schemeClr val="dk1"/>
              </a:solidFill>
            </a:endParaRPr>
          </a:p>
          <a:p>
            <a:pPr indent="-309961" lvl="1" marL="914400" marR="50800" rtl="0" algn="l">
              <a:lnSpc>
                <a:spcPct val="115000"/>
              </a:lnSpc>
              <a:spcBef>
                <a:spcPts val="0"/>
              </a:spcBef>
              <a:spcAft>
                <a:spcPts val="0"/>
              </a:spcAft>
              <a:buClr>
                <a:srgbClr val="000000"/>
              </a:buClr>
              <a:buSzPts val="1281"/>
              <a:buChar char="○"/>
            </a:pPr>
            <a:r>
              <a:rPr lang="en" sz="1281">
                <a:solidFill>
                  <a:schemeClr val="dk1"/>
                </a:solidFill>
              </a:rPr>
              <a:t>S. E. Otto and C. W. Rowley, 2019</a:t>
            </a:r>
            <a:endParaRPr sz="1281">
              <a:solidFill>
                <a:srgbClr val="000000"/>
              </a:solidFill>
            </a:endParaRPr>
          </a:p>
          <a:p>
            <a:pPr indent="-309961" lvl="1" marL="914400" marR="50800" rtl="0" algn="l">
              <a:lnSpc>
                <a:spcPct val="115000"/>
              </a:lnSpc>
              <a:spcBef>
                <a:spcPts val="0"/>
              </a:spcBef>
              <a:spcAft>
                <a:spcPts val="0"/>
              </a:spcAft>
              <a:buClr>
                <a:srgbClr val="000000"/>
              </a:buClr>
              <a:buSzPts val="1281"/>
              <a:buChar char="○"/>
            </a:pPr>
            <a:r>
              <a:rPr lang="en" sz="1281">
                <a:solidFill>
                  <a:srgbClr val="000000"/>
                </a:solidFill>
              </a:rPr>
              <a:t>Mezic, 2019.</a:t>
            </a:r>
            <a:endParaRPr sz="1281">
              <a:solidFill>
                <a:srgbClr val="000000"/>
              </a:solidFill>
            </a:endParaRPr>
          </a:p>
          <a:p>
            <a:pPr indent="0" lvl="0" marL="457200" rtl="0" algn="l">
              <a:lnSpc>
                <a:spcPct val="95000"/>
              </a:lnSpc>
              <a:spcBef>
                <a:spcPts val="1000"/>
              </a:spcBef>
              <a:spcAft>
                <a:spcPts val="1200"/>
              </a:spcAft>
              <a:buNone/>
            </a:pPr>
            <a:r>
              <a:t/>
            </a:r>
            <a:endParaRPr sz="1562">
              <a:solidFill>
                <a:srgbClr val="000000"/>
              </a:solidFill>
            </a:endParaRPr>
          </a:p>
        </p:txBody>
      </p:sp>
      <p:sp>
        <p:nvSpPr>
          <p:cNvPr id="94" name="Google Shape;94;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5" name="Google Shape;95;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220">
                <a:solidFill>
                  <a:srgbClr val="000000"/>
                </a:solidFill>
              </a:rPr>
              <a:t>Plasma dynamics are</a:t>
            </a:r>
            <a:r>
              <a:rPr lang="en" sz="2220">
                <a:solidFill>
                  <a:srgbClr val="000000"/>
                </a:solidFill>
              </a:rPr>
              <a:t> nonlinear - use ML to get linear model</a:t>
            </a:r>
            <a:endParaRPr sz="2220">
              <a:solidFill>
                <a:srgbClr val="000000"/>
              </a:solidFill>
            </a:endParaRPr>
          </a:p>
        </p:txBody>
      </p:sp>
      <p:grpSp>
        <p:nvGrpSpPr>
          <p:cNvPr id="96" name="Google Shape;96;p16"/>
          <p:cNvGrpSpPr/>
          <p:nvPr/>
        </p:nvGrpSpPr>
        <p:grpSpPr>
          <a:xfrm>
            <a:off x="251705" y="1234187"/>
            <a:ext cx="3741974" cy="2271426"/>
            <a:chOff x="251688" y="1234175"/>
            <a:chExt cx="4203992" cy="2552738"/>
          </a:xfrm>
        </p:grpSpPr>
        <p:grpSp>
          <p:nvGrpSpPr>
            <p:cNvPr id="97" name="Google Shape;97;p16"/>
            <p:cNvGrpSpPr/>
            <p:nvPr/>
          </p:nvGrpSpPr>
          <p:grpSpPr>
            <a:xfrm>
              <a:off x="251688" y="1234175"/>
              <a:ext cx="4139026" cy="2552738"/>
              <a:chOff x="251675" y="1728438"/>
              <a:chExt cx="4139026" cy="2552738"/>
            </a:xfrm>
          </p:grpSpPr>
          <p:pic>
            <p:nvPicPr>
              <p:cNvPr id="98" name="Google Shape;98;p16"/>
              <p:cNvPicPr preferRelativeResize="0"/>
              <p:nvPr/>
            </p:nvPicPr>
            <p:blipFill>
              <a:blip r:embed="rId3">
                <a:alphaModFix/>
              </a:blip>
              <a:stretch>
                <a:fillRect/>
              </a:stretch>
            </p:blipFill>
            <p:spPr>
              <a:xfrm>
                <a:off x="1423925" y="3884775"/>
                <a:ext cx="1536850" cy="326000"/>
              </a:xfrm>
              <a:prstGeom prst="rect">
                <a:avLst/>
              </a:prstGeom>
              <a:noFill/>
              <a:ln>
                <a:noFill/>
              </a:ln>
            </p:spPr>
          </p:pic>
          <p:grpSp>
            <p:nvGrpSpPr>
              <p:cNvPr id="99" name="Google Shape;99;p16"/>
              <p:cNvGrpSpPr/>
              <p:nvPr/>
            </p:nvGrpSpPr>
            <p:grpSpPr>
              <a:xfrm>
                <a:off x="251675" y="1730225"/>
                <a:ext cx="621300" cy="466800"/>
                <a:chOff x="251675" y="1730225"/>
                <a:chExt cx="621300" cy="466800"/>
              </a:xfrm>
            </p:grpSpPr>
            <p:sp>
              <p:nvSpPr>
                <p:cNvPr id="100" name="Google Shape;100;p16"/>
                <p:cNvSpPr/>
                <p:nvPr/>
              </p:nvSpPr>
              <p:spPr>
                <a:xfrm>
                  <a:off x="251675" y="1730225"/>
                  <a:ext cx="621300" cy="4668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1" name="Google Shape;101;p16"/>
                <p:cNvPicPr preferRelativeResize="0"/>
                <p:nvPr/>
              </p:nvPicPr>
              <p:blipFill>
                <a:blip r:embed="rId4">
                  <a:alphaModFix/>
                </a:blip>
                <a:stretch>
                  <a:fillRect/>
                </a:stretch>
              </p:blipFill>
              <p:spPr>
                <a:xfrm>
                  <a:off x="366487" y="1828713"/>
                  <a:ext cx="391681" cy="269825"/>
                </a:xfrm>
                <a:prstGeom prst="rect">
                  <a:avLst/>
                </a:prstGeom>
                <a:noFill/>
                <a:ln>
                  <a:noFill/>
                </a:ln>
              </p:spPr>
            </p:pic>
          </p:grpSp>
          <p:grpSp>
            <p:nvGrpSpPr>
              <p:cNvPr id="102" name="Google Shape;102;p16"/>
              <p:cNvGrpSpPr/>
              <p:nvPr/>
            </p:nvGrpSpPr>
            <p:grpSpPr>
              <a:xfrm>
                <a:off x="3637401" y="1728438"/>
                <a:ext cx="753300" cy="466800"/>
                <a:chOff x="3669001" y="1770750"/>
                <a:chExt cx="753300" cy="466800"/>
              </a:xfrm>
            </p:grpSpPr>
            <p:sp>
              <p:nvSpPr>
                <p:cNvPr id="103" name="Google Shape;103;p16"/>
                <p:cNvSpPr/>
                <p:nvPr/>
              </p:nvSpPr>
              <p:spPr>
                <a:xfrm>
                  <a:off x="3669001" y="1770750"/>
                  <a:ext cx="753300" cy="4668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4" name="Google Shape;104;p16"/>
                <p:cNvPicPr preferRelativeResize="0"/>
                <p:nvPr/>
              </p:nvPicPr>
              <p:blipFill>
                <a:blip r:embed="rId5">
                  <a:alphaModFix/>
                </a:blip>
                <a:stretch>
                  <a:fillRect/>
                </a:stretch>
              </p:blipFill>
              <p:spPr>
                <a:xfrm>
                  <a:off x="3778175" y="1869238"/>
                  <a:ext cx="585906" cy="269825"/>
                </a:xfrm>
                <a:prstGeom prst="rect">
                  <a:avLst/>
                </a:prstGeom>
                <a:noFill/>
                <a:ln>
                  <a:noFill/>
                </a:ln>
              </p:spPr>
            </p:pic>
          </p:grpSp>
          <p:pic>
            <p:nvPicPr>
              <p:cNvPr id="105" name="Google Shape;105;p16"/>
              <p:cNvPicPr preferRelativeResize="0"/>
              <p:nvPr/>
            </p:nvPicPr>
            <p:blipFill>
              <a:blip r:embed="rId6">
                <a:alphaModFix/>
              </a:blip>
              <a:stretch>
                <a:fillRect/>
              </a:stretch>
            </p:blipFill>
            <p:spPr>
              <a:xfrm>
                <a:off x="1630258" y="1730275"/>
                <a:ext cx="1390650" cy="466725"/>
              </a:xfrm>
              <a:prstGeom prst="rect">
                <a:avLst/>
              </a:prstGeom>
              <a:noFill/>
              <a:ln>
                <a:noFill/>
              </a:ln>
            </p:spPr>
          </p:pic>
          <p:grpSp>
            <p:nvGrpSpPr>
              <p:cNvPr id="106" name="Google Shape;106;p16"/>
              <p:cNvGrpSpPr/>
              <p:nvPr/>
            </p:nvGrpSpPr>
            <p:grpSpPr>
              <a:xfrm>
                <a:off x="298775" y="3814375"/>
                <a:ext cx="527100" cy="466800"/>
                <a:chOff x="220200" y="3814375"/>
                <a:chExt cx="527100" cy="466800"/>
              </a:xfrm>
            </p:grpSpPr>
            <p:sp>
              <p:nvSpPr>
                <p:cNvPr id="107" name="Google Shape;107;p16"/>
                <p:cNvSpPr/>
                <p:nvPr/>
              </p:nvSpPr>
              <p:spPr>
                <a:xfrm>
                  <a:off x="220200" y="3814375"/>
                  <a:ext cx="527100" cy="4668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8" name="Google Shape;108;p16"/>
                <p:cNvPicPr preferRelativeResize="0"/>
                <p:nvPr/>
              </p:nvPicPr>
              <p:blipFill>
                <a:blip r:embed="rId7">
                  <a:alphaModFix/>
                </a:blip>
                <a:stretch>
                  <a:fillRect/>
                </a:stretch>
              </p:blipFill>
              <p:spPr>
                <a:xfrm>
                  <a:off x="318375" y="3912863"/>
                  <a:ext cx="330753" cy="269825"/>
                </a:xfrm>
                <a:prstGeom prst="rect">
                  <a:avLst/>
                </a:prstGeom>
                <a:noFill/>
                <a:ln>
                  <a:noFill/>
                </a:ln>
              </p:spPr>
            </p:pic>
          </p:grpSp>
          <p:grpSp>
            <p:nvGrpSpPr>
              <p:cNvPr id="109" name="Google Shape;109;p16"/>
              <p:cNvGrpSpPr/>
              <p:nvPr/>
            </p:nvGrpSpPr>
            <p:grpSpPr>
              <a:xfrm>
                <a:off x="3637400" y="3814375"/>
                <a:ext cx="753300" cy="466800"/>
                <a:chOff x="3637400" y="3744075"/>
                <a:chExt cx="753300" cy="466800"/>
              </a:xfrm>
            </p:grpSpPr>
            <p:sp>
              <p:nvSpPr>
                <p:cNvPr id="110" name="Google Shape;110;p16"/>
                <p:cNvSpPr/>
                <p:nvPr/>
              </p:nvSpPr>
              <p:spPr>
                <a:xfrm>
                  <a:off x="3637400" y="3744075"/>
                  <a:ext cx="753300" cy="4668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1" name="Google Shape;111;p16"/>
                <p:cNvPicPr preferRelativeResize="0"/>
                <p:nvPr/>
              </p:nvPicPr>
              <p:blipFill>
                <a:blip r:embed="rId8">
                  <a:alphaModFix/>
                </a:blip>
                <a:stretch>
                  <a:fillRect/>
                </a:stretch>
              </p:blipFill>
              <p:spPr>
                <a:xfrm>
                  <a:off x="3706400" y="3844175"/>
                  <a:ext cx="585906" cy="269825"/>
                </a:xfrm>
                <a:prstGeom prst="rect">
                  <a:avLst/>
                </a:prstGeom>
                <a:noFill/>
                <a:ln>
                  <a:noFill/>
                </a:ln>
              </p:spPr>
            </p:pic>
          </p:grpSp>
          <p:cxnSp>
            <p:nvCxnSpPr>
              <p:cNvPr id="112" name="Google Shape;112;p16"/>
              <p:cNvCxnSpPr>
                <a:stCxn id="100" idx="3"/>
                <a:endCxn id="105" idx="1"/>
              </p:cNvCxnSpPr>
              <p:nvPr/>
            </p:nvCxnSpPr>
            <p:spPr>
              <a:xfrm>
                <a:off x="872975" y="1963625"/>
                <a:ext cx="757200" cy="0"/>
              </a:xfrm>
              <a:prstGeom prst="straightConnector1">
                <a:avLst/>
              </a:prstGeom>
              <a:noFill/>
              <a:ln cap="flat" cmpd="sng" w="28575">
                <a:solidFill>
                  <a:schemeClr val="dk2"/>
                </a:solidFill>
                <a:prstDash val="solid"/>
                <a:round/>
                <a:headEnd len="med" w="med" type="none"/>
                <a:tailEnd len="med" w="med" type="triangle"/>
              </a:ln>
            </p:spPr>
          </p:cxnSp>
          <p:cxnSp>
            <p:nvCxnSpPr>
              <p:cNvPr id="113" name="Google Shape;113;p16"/>
              <p:cNvCxnSpPr>
                <a:stCxn id="105" idx="3"/>
                <a:endCxn id="103" idx="1"/>
              </p:cNvCxnSpPr>
              <p:nvPr/>
            </p:nvCxnSpPr>
            <p:spPr>
              <a:xfrm flipH="1" rot="10800000">
                <a:off x="3020908" y="1961838"/>
                <a:ext cx="616500" cy="1800"/>
              </a:xfrm>
              <a:prstGeom prst="straightConnector1">
                <a:avLst/>
              </a:prstGeom>
              <a:noFill/>
              <a:ln cap="flat" cmpd="sng" w="28575">
                <a:solidFill>
                  <a:schemeClr val="dk2"/>
                </a:solidFill>
                <a:prstDash val="solid"/>
                <a:round/>
                <a:headEnd len="med" w="med" type="none"/>
                <a:tailEnd len="med" w="med" type="triangle"/>
              </a:ln>
            </p:spPr>
          </p:cxnSp>
          <p:cxnSp>
            <p:nvCxnSpPr>
              <p:cNvPr id="114" name="Google Shape;114;p16"/>
              <p:cNvCxnSpPr>
                <a:stCxn id="100" idx="2"/>
                <a:endCxn id="107" idx="0"/>
              </p:cNvCxnSpPr>
              <p:nvPr/>
            </p:nvCxnSpPr>
            <p:spPr>
              <a:xfrm>
                <a:off x="562325" y="2197025"/>
                <a:ext cx="0" cy="1617300"/>
              </a:xfrm>
              <a:prstGeom prst="straightConnector1">
                <a:avLst/>
              </a:prstGeom>
              <a:noFill/>
              <a:ln cap="flat" cmpd="sng" w="28575">
                <a:solidFill>
                  <a:schemeClr val="dk2"/>
                </a:solidFill>
                <a:prstDash val="solid"/>
                <a:round/>
                <a:headEnd len="med" w="med" type="none"/>
                <a:tailEnd len="med" w="med" type="triangle"/>
              </a:ln>
            </p:spPr>
          </p:cxnSp>
          <p:cxnSp>
            <p:nvCxnSpPr>
              <p:cNvPr id="115" name="Google Shape;115;p16"/>
              <p:cNvCxnSpPr>
                <a:endCxn id="103" idx="2"/>
              </p:cNvCxnSpPr>
              <p:nvPr/>
            </p:nvCxnSpPr>
            <p:spPr>
              <a:xfrm rot="10800000">
                <a:off x="4014051" y="2195238"/>
                <a:ext cx="0" cy="1619100"/>
              </a:xfrm>
              <a:prstGeom prst="straightConnector1">
                <a:avLst/>
              </a:prstGeom>
              <a:noFill/>
              <a:ln cap="flat" cmpd="sng" w="28575">
                <a:solidFill>
                  <a:schemeClr val="dk2"/>
                </a:solidFill>
                <a:prstDash val="solid"/>
                <a:round/>
                <a:headEnd len="med" w="med" type="none"/>
                <a:tailEnd len="med" w="med" type="triangle"/>
              </a:ln>
            </p:spPr>
          </p:cxnSp>
          <p:cxnSp>
            <p:nvCxnSpPr>
              <p:cNvPr id="116" name="Google Shape;116;p16"/>
              <p:cNvCxnSpPr>
                <a:stCxn id="107" idx="3"/>
                <a:endCxn id="98" idx="1"/>
              </p:cNvCxnSpPr>
              <p:nvPr/>
            </p:nvCxnSpPr>
            <p:spPr>
              <a:xfrm>
                <a:off x="825875" y="4047775"/>
                <a:ext cx="598200" cy="0"/>
              </a:xfrm>
              <a:prstGeom prst="straightConnector1">
                <a:avLst/>
              </a:prstGeom>
              <a:noFill/>
              <a:ln cap="flat" cmpd="sng" w="28575">
                <a:solidFill>
                  <a:schemeClr val="dk2"/>
                </a:solidFill>
                <a:prstDash val="solid"/>
                <a:round/>
                <a:headEnd len="med" w="med" type="none"/>
                <a:tailEnd len="med" w="med" type="triangle"/>
              </a:ln>
            </p:spPr>
          </p:cxnSp>
          <p:cxnSp>
            <p:nvCxnSpPr>
              <p:cNvPr id="117" name="Google Shape;117;p16"/>
              <p:cNvCxnSpPr>
                <a:stCxn id="98" idx="3"/>
                <a:endCxn id="110" idx="1"/>
              </p:cNvCxnSpPr>
              <p:nvPr/>
            </p:nvCxnSpPr>
            <p:spPr>
              <a:xfrm>
                <a:off x="2960775" y="4047775"/>
                <a:ext cx="676500" cy="0"/>
              </a:xfrm>
              <a:prstGeom prst="straightConnector1">
                <a:avLst/>
              </a:prstGeom>
              <a:noFill/>
              <a:ln cap="flat" cmpd="sng" w="28575">
                <a:solidFill>
                  <a:schemeClr val="dk2"/>
                </a:solidFill>
                <a:prstDash val="solid"/>
                <a:round/>
                <a:headEnd len="med" w="med" type="none"/>
                <a:tailEnd len="med" w="med" type="triangle"/>
              </a:ln>
            </p:spPr>
          </p:cxnSp>
        </p:grpSp>
        <p:pic>
          <p:nvPicPr>
            <p:cNvPr id="118" name="Google Shape;118;p16"/>
            <p:cNvPicPr preferRelativeResize="0"/>
            <p:nvPr/>
          </p:nvPicPr>
          <p:blipFill>
            <a:blip r:embed="rId9">
              <a:alphaModFix/>
            </a:blip>
            <a:stretch>
              <a:fillRect/>
            </a:stretch>
          </p:blipFill>
          <p:spPr>
            <a:xfrm>
              <a:off x="251700" y="2375638"/>
              <a:ext cx="553851" cy="269825"/>
            </a:xfrm>
            <a:prstGeom prst="rect">
              <a:avLst/>
            </a:prstGeom>
            <a:noFill/>
            <a:ln>
              <a:noFill/>
            </a:ln>
          </p:spPr>
        </p:pic>
        <p:pic>
          <p:nvPicPr>
            <p:cNvPr id="119" name="Google Shape;119;p16"/>
            <p:cNvPicPr preferRelativeResize="0"/>
            <p:nvPr/>
          </p:nvPicPr>
          <p:blipFill>
            <a:blip r:embed="rId10">
              <a:alphaModFix/>
            </a:blip>
            <a:stretch>
              <a:fillRect/>
            </a:stretch>
          </p:blipFill>
          <p:spPr>
            <a:xfrm>
              <a:off x="3569950" y="2436838"/>
              <a:ext cx="885730" cy="269825"/>
            </a:xfrm>
            <a:prstGeom prst="rect">
              <a:avLst/>
            </a:prstGeom>
            <a:noFill/>
            <a:ln>
              <a:noFill/>
            </a:ln>
          </p:spPr>
        </p:pic>
      </p:grpSp>
      <p:sp>
        <p:nvSpPr>
          <p:cNvPr id="120" name="Google Shape;120;p16"/>
          <p:cNvSpPr txBox="1"/>
          <p:nvPr/>
        </p:nvSpPr>
        <p:spPr>
          <a:xfrm>
            <a:off x="1617925" y="2202300"/>
            <a:ext cx="859800" cy="400200"/>
          </a:xfrm>
          <a:prstGeom prst="rect">
            <a:avLst/>
          </a:prstGeom>
          <a:solidFill>
            <a:srgbClr val="EA9999"/>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Learn</a:t>
            </a:r>
            <a:endParaRPr/>
          </a:p>
        </p:txBody>
      </p:sp>
      <p:cxnSp>
        <p:nvCxnSpPr>
          <p:cNvPr id="121" name="Google Shape;121;p16"/>
          <p:cNvCxnSpPr>
            <a:endCxn id="119" idx="1"/>
          </p:cNvCxnSpPr>
          <p:nvPr/>
        </p:nvCxnSpPr>
        <p:spPr>
          <a:xfrm>
            <a:off x="2477790" y="2402462"/>
            <a:ext cx="727500" cy="21900"/>
          </a:xfrm>
          <a:prstGeom prst="straightConnector1">
            <a:avLst/>
          </a:prstGeom>
          <a:noFill/>
          <a:ln cap="flat" cmpd="sng" w="9525">
            <a:solidFill>
              <a:schemeClr val="dk2"/>
            </a:solidFill>
            <a:prstDash val="solid"/>
            <a:round/>
            <a:headEnd len="med" w="med" type="none"/>
            <a:tailEnd len="med" w="med" type="triangle"/>
          </a:ln>
        </p:spPr>
      </p:cxnSp>
      <p:cxnSp>
        <p:nvCxnSpPr>
          <p:cNvPr id="122" name="Google Shape;122;p16"/>
          <p:cNvCxnSpPr>
            <a:stCxn id="120" idx="1"/>
          </p:cNvCxnSpPr>
          <p:nvPr/>
        </p:nvCxnSpPr>
        <p:spPr>
          <a:xfrm rot="10800000">
            <a:off x="825925" y="2381100"/>
            <a:ext cx="792000" cy="21300"/>
          </a:xfrm>
          <a:prstGeom prst="straightConnector1">
            <a:avLst/>
          </a:prstGeom>
          <a:noFill/>
          <a:ln cap="flat" cmpd="sng" w="9525">
            <a:solidFill>
              <a:schemeClr val="dk2"/>
            </a:solidFill>
            <a:prstDash val="solid"/>
            <a:round/>
            <a:headEnd len="med" w="med" type="none"/>
            <a:tailEnd len="med" w="med" type="triangle"/>
          </a:ln>
        </p:spPr>
      </p:cxnSp>
      <p:cxnSp>
        <p:nvCxnSpPr>
          <p:cNvPr id="123" name="Google Shape;123;p16"/>
          <p:cNvCxnSpPr>
            <a:stCxn id="120" idx="2"/>
          </p:cNvCxnSpPr>
          <p:nvPr/>
        </p:nvCxnSpPr>
        <p:spPr>
          <a:xfrm flipH="1">
            <a:off x="1535725" y="2602500"/>
            <a:ext cx="512100" cy="546300"/>
          </a:xfrm>
          <a:prstGeom prst="straightConnector1">
            <a:avLst/>
          </a:prstGeom>
          <a:noFill/>
          <a:ln cap="flat" cmpd="sng" w="9525">
            <a:solidFill>
              <a:schemeClr val="dk2"/>
            </a:solidFill>
            <a:prstDash val="solid"/>
            <a:round/>
            <a:headEnd len="med" w="med" type="none"/>
            <a:tailEnd len="med" w="med" type="triangle"/>
          </a:ln>
        </p:spPr>
      </p:cxnSp>
      <p:cxnSp>
        <p:nvCxnSpPr>
          <p:cNvPr id="124" name="Google Shape;124;p16"/>
          <p:cNvCxnSpPr>
            <a:stCxn id="120" idx="2"/>
          </p:cNvCxnSpPr>
          <p:nvPr/>
        </p:nvCxnSpPr>
        <p:spPr>
          <a:xfrm>
            <a:off x="2047825" y="2602500"/>
            <a:ext cx="188400" cy="5127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7"/>
          <p:cNvSpPr txBox="1"/>
          <p:nvPr>
            <p:ph idx="1" type="body"/>
          </p:nvPr>
        </p:nvSpPr>
        <p:spPr>
          <a:xfrm>
            <a:off x="276100" y="1541925"/>
            <a:ext cx="3999900" cy="2204100"/>
          </a:xfrm>
          <a:prstGeom prst="rect">
            <a:avLst/>
          </a:prstGeom>
        </p:spPr>
        <p:txBody>
          <a:bodyPr anchorCtr="0" anchor="t" bIns="91425" lIns="91425" spcFirstLastPara="1" rIns="91425" wrap="square" tIns="91425">
            <a:normAutofit/>
          </a:bodyPr>
          <a:lstStyle/>
          <a:p>
            <a:pPr indent="-323850" lvl="0" marL="457200" rtl="0" algn="l">
              <a:spcBef>
                <a:spcPts val="1000"/>
              </a:spcBef>
              <a:spcAft>
                <a:spcPts val="0"/>
              </a:spcAft>
              <a:buClr>
                <a:srgbClr val="000000"/>
              </a:buClr>
              <a:buSzPts val="1500"/>
              <a:buChar char="●"/>
            </a:pPr>
            <a:r>
              <a:rPr lang="en" sz="1500">
                <a:solidFill>
                  <a:srgbClr val="000000"/>
                </a:solidFill>
              </a:rPr>
              <a:t>Model trained on experimental data from DIII-D 2013-2018</a:t>
            </a:r>
            <a:endParaRPr sz="1500">
              <a:solidFill>
                <a:srgbClr val="000000"/>
              </a:solidFill>
            </a:endParaRPr>
          </a:p>
          <a:p>
            <a:pPr indent="-323850" lvl="0" marL="457200" rtl="0" algn="l">
              <a:spcBef>
                <a:spcPts val="1200"/>
              </a:spcBef>
              <a:spcAft>
                <a:spcPts val="0"/>
              </a:spcAft>
              <a:buClr>
                <a:srgbClr val="000000"/>
              </a:buClr>
              <a:buSzPts val="1500"/>
              <a:buChar char="●"/>
            </a:pPr>
            <a:r>
              <a:rPr lang="en" sz="1500">
                <a:solidFill>
                  <a:srgbClr val="000000"/>
                </a:solidFill>
              </a:rPr>
              <a:t>Similar predictive performance to other models</a:t>
            </a:r>
            <a:endParaRPr sz="1500">
              <a:solidFill>
                <a:srgbClr val="000000"/>
              </a:solidFill>
            </a:endParaRPr>
          </a:p>
          <a:p>
            <a:pPr indent="-323850" lvl="1" marL="914400" rtl="0" algn="l">
              <a:spcBef>
                <a:spcPts val="1000"/>
              </a:spcBef>
              <a:spcAft>
                <a:spcPts val="0"/>
              </a:spcAft>
              <a:buClr>
                <a:srgbClr val="000000"/>
              </a:buClr>
              <a:buSzPts val="1500"/>
              <a:buChar char="○"/>
            </a:pPr>
            <a:r>
              <a:rPr lang="en" sz="1500">
                <a:solidFill>
                  <a:srgbClr val="000000"/>
                </a:solidFill>
              </a:rPr>
              <a:t>c</a:t>
            </a:r>
            <a:r>
              <a:rPr lang="en" sz="1500">
                <a:solidFill>
                  <a:srgbClr val="000000"/>
                </a:solidFill>
              </a:rPr>
              <a:t>f Abbate, Conlin, 2021</a:t>
            </a:r>
            <a:endParaRPr sz="1500">
              <a:solidFill>
                <a:srgbClr val="000000"/>
              </a:solidFill>
            </a:endParaRPr>
          </a:p>
        </p:txBody>
      </p:sp>
      <p:sp>
        <p:nvSpPr>
          <p:cNvPr id="130" name="Google Shape;130;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31" name="Google Shape;131;p17"/>
          <p:cNvSpPr txBox="1"/>
          <p:nvPr>
            <p:ph type="title"/>
          </p:nvPr>
        </p:nvSpPr>
        <p:spPr>
          <a:xfrm>
            <a:off x="311700" y="1128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sz="2800">
                <a:solidFill>
                  <a:srgbClr val="000000"/>
                </a:solidFill>
              </a:rPr>
              <a:t>LRAN </a:t>
            </a:r>
            <a:r>
              <a:rPr lang="en">
                <a:solidFill>
                  <a:srgbClr val="000000"/>
                </a:solidFill>
              </a:rPr>
              <a:t>applied to profile prediction</a:t>
            </a:r>
            <a:endParaRPr sz="2800">
              <a:solidFill>
                <a:srgbClr val="000000"/>
              </a:solidFill>
            </a:endParaRPr>
          </a:p>
        </p:txBody>
      </p:sp>
      <p:pic>
        <p:nvPicPr>
          <p:cNvPr id="132" name="Google Shape;132;p17"/>
          <p:cNvPicPr preferRelativeResize="0"/>
          <p:nvPr/>
        </p:nvPicPr>
        <p:blipFill rotWithShape="1">
          <a:blip r:embed="rId3">
            <a:alphaModFix/>
          </a:blip>
          <a:srcRect b="17742" l="0" r="0" t="0"/>
          <a:stretch/>
        </p:blipFill>
        <p:spPr>
          <a:xfrm>
            <a:off x="4236625" y="751900"/>
            <a:ext cx="3561258" cy="4193275"/>
          </a:xfrm>
          <a:prstGeom prst="rect">
            <a:avLst/>
          </a:prstGeom>
          <a:noFill/>
          <a:ln>
            <a:noFill/>
          </a:ln>
        </p:spPr>
      </p:pic>
      <p:pic>
        <p:nvPicPr>
          <p:cNvPr id="133" name="Google Shape;133;p17"/>
          <p:cNvPicPr preferRelativeResize="0"/>
          <p:nvPr/>
        </p:nvPicPr>
        <p:blipFill rotWithShape="1">
          <a:blip r:embed="rId3">
            <a:alphaModFix/>
          </a:blip>
          <a:srcRect b="0" l="29280" r="10171" t="88817"/>
          <a:stretch/>
        </p:blipFill>
        <p:spPr>
          <a:xfrm>
            <a:off x="678250" y="3797500"/>
            <a:ext cx="3053425" cy="8071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Can apply linear control law in latent state</a:t>
            </a:r>
            <a:endParaRPr/>
          </a:p>
        </p:txBody>
      </p:sp>
      <p:sp>
        <p:nvSpPr>
          <p:cNvPr id="139" name="Google Shape;139;p18"/>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330200" lvl="0" marL="457200" rtl="0" algn="l">
              <a:lnSpc>
                <a:spcPct val="150000"/>
              </a:lnSpc>
              <a:spcBef>
                <a:spcPts val="0"/>
              </a:spcBef>
              <a:spcAft>
                <a:spcPts val="0"/>
              </a:spcAft>
              <a:buClr>
                <a:schemeClr val="dk1"/>
              </a:buClr>
              <a:buSzPts val="1600"/>
              <a:buChar char="●"/>
            </a:pPr>
            <a:r>
              <a:rPr lang="en" sz="1600">
                <a:solidFill>
                  <a:schemeClr val="dk1"/>
                </a:solidFill>
              </a:rPr>
              <a:t>Encode both current state </a:t>
            </a:r>
            <a:r>
              <a:rPr b="1" lang="en" sz="1600">
                <a:solidFill>
                  <a:schemeClr val="dk1"/>
                </a:solidFill>
              </a:rPr>
              <a:t>x</a:t>
            </a:r>
            <a:r>
              <a:rPr baseline="-25000" lang="en" sz="1600">
                <a:solidFill>
                  <a:schemeClr val="dk1"/>
                </a:solidFill>
              </a:rPr>
              <a:t>t</a:t>
            </a:r>
            <a:r>
              <a:rPr lang="en" sz="1600">
                <a:solidFill>
                  <a:schemeClr val="dk1"/>
                </a:solidFill>
              </a:rPr>
              <a:t> → </a:t>
            </a:r>
            <a:r>
              <a:rPr b="1" lang="en" sz="1600">
                <a:solidFill>
                  <a:schemeClr val="dk1"/>
                </a:solidFill>
              </a:rPr>
              <a:t>z</a:t>
            </a:r>
            <a:r>
              <a:rPr baseline="-25000" lang="en" sz="1600">
                <a:solidFill>
                  <a:schemeClr val="dk1"/>
                </a:solidFill>
              </a:rPr>
              <a:t>t</a:t>
            </a:r>
            <a:r>
              <a:rPr lang="en" sz="1600">
                <a:solidFill>
                  <a:schemeClr val="dk1"/>
                </a:solidFill>
              </a:rPr>
              <a:t> and target state </a:t>
            </a:r>
            <a:r>
              <a:rPr b="1" lang="en" sz="1600">
                <a:solidFill>
                  <a:schemeClr val="dk1"/>
                </a:solidFill>
              </a:rPr>
              <a:t>x</a:t>
            </a:r>
            <a:r>
              <a:rPr baseline="-25000" lang="en" sz="1600">
                <a:solidFill>
                  <a:schemeClr val="dk1"/>
                </a:solidFill>
              </a:rPr>
              <a:t>ref</a:t>
            </a:r>
            <a:r>
              <a:rPr lang="en" sz="1600">
                <a:solidFill>
                  <a:schemeClr val="dk1"/>
                </a:solidFill>
              </a:rPr>
              <a:t> → </a:t>
            </a:r>
            <a:r>
              <a:rPr b="1" lang="en" sz="1600">
                <a:solidFill>
                  <a:schemeClr val="dk1"/>
                </a:solidFill>
              </a:rPr>
              <a:t>z</a:t>
            </a:r>
            <a:r>
              <a:rPr baseline="-25000" lang="en" sz="1600">
                <a:solidFill>
                  <a:schemeClr val="dk1"/>
                </a:solidFill>
              </a:rPr>
              <a:t>ref</a:t>
            </a:r>
            <a:endParaRPr baseline="-25000" sz="1600">
              <a:solidFill>
                <a:schemeClr val="dk1"/>
              </a:solidFill>
            </a:endParaRPr>
          </a:p>
          <a:p>
            <a:pPr indent="-330200" lvl="0" marL="457200" rtl="0" algn="l">
              <a:lnSpc>
                <a:spcPct val="150000"/>
              </a:lnSpc>
              <a:spcBef>
                <a:spcPts val="1000"/>
              </a:spcBef>
              <a:spcAft>
                <a:spcPts val="0"/>
              </a:spcAft>
              <a:buClr>
                <a:schemeClr val="dk1"/>
              </a:buClr>
              <a:buSzPts val="1600"/>
              <a:buChar char="●"/>
            </a:pPr>
            <a:r>
              <a:rPr lang="en" sz="1600">
                <a:solidFill>
                  <a:schemeClr val="dk1"/>
                </a:solidFill>
              </a:rPr>
              <a:t>Apply standard linear control (eg LQR, H∞) techniques to find input </a:t>
            </a:r>
            <a:r>
              <a:rPr b="1" lang="en" sz="1600">
                <a:solidFill>
                  <a:schemeClr val="dk1"/>
                </a:solidFill>
              </a:rPr>
              <a:t>u</a:t>
            </a:r>
            <a:endParaRPr b="1" sz="1600">
              <a:solidFill>
                <a:schemeClr val="dk1"/>
              </a:solidFill>
            </a:endParaRPr>
          </a:p>
          <a:p>
            <a:pPr indent="-330200" lvl="0" marL="457200" rtl="0" algn="l">
              <a:lnSpc>
                <a:spcPct val="150000"/>
              </a:lnSpc>
              <a:spcBef>
                <a:spcPts val="1000"/>
              </a:spcBef>
              <a:spcAft>
                <a:spcPts val="0"/>
              </a:spcAft>
              <a:buClr>
                <a:schemeClr val="dk1"/>
              </a:buClr>
              <a:buSzPts val="1600"/>
              <a:buChar char="●"/>
            </a:pPr>
            <a:r>
              <a:rPr lang="en" sz="1600">
                <a:solidFill>
                  <a:schemeClr val="dk1"/>
                </a:solidFill>
              </a:rPr>
              <a:t>Linear MPC framework is efficient (only requires solving small QP)</a:t>
            </a:r>
            <a:endParaRPr sz="1600">
              <a:solidFill>
                <a:schemeClr val="dk1"/>
              </a:solidFill>
            </a:endParaRPr>
          </a:p>
          <a:p>
            <a:pPr indent="-330200" lvl="0" marL="457200" rtl="0" algn="l">
              <a:lnSpc>
                <a:spcPct val="150000"/>
              </a:lnSpc>
              <a:spcBef>
                <a:spcPts val="1000"/>
              </a:spcBef>
              <a:spcAft>
                <a:spcPts val="1000"/>
              </a:spcAft>
              <a:buClr>
                <a:schemeClr val="dk1"/>
              </a:buClr>
              <a:buSzPts val="1600"/>
              <a:buChar char="●"/>
            </a:pPr>
            <a:r>
              <a:rPr lang="en" sz="1600">
                <a:solidFill>
                  <a:schemeClr val="dk1"/>
                </a:solidFill>
              </a:rPr>
              <a:t>Can easily incorporate actuator and state limits</a:t>
            </a:r>
            <a:endParaRPr sz="1600">
              <a:solidFill>
                <a:schemeClr val="dk1"/>
              </a:solidFill>
            </a:endParaRPr>
          </a:p>
        </p:txBody>
      </p:sp>
      <p:pic>
        <p:nvPicPr>
          <p:cNvPr id="140" name="Google Shape;140;p18"/>
          <p:cNvPicPr preferRelativeResize="0"/>
          <p:nvPr/>
        </p:nvPicPr>
        <p:blipFill rotWithShape="1">
          <a:blip r:embed="rId3">
            <a:alphaModFix/>
          </a:blip>
          <a:srcRect b="74575" l="0" r="0" t="0"/>
          <a:stretch/>
        </p:blipFill>
        <p:spPr>
          <a:xfrm>
            <a:off x="4293975" y="1651875"/>
            <a:ext cx="4538325" cy="468300"/>
          </a:xfrm>
          <a:prstGeom prst="rect">
            <a:avLst/>
          </a:prstGeom>
          <a:noFill/>
          <a:ln>
            <a:noFill/>
          </a:ln>
        </p:spPr>
      </p:pic>
      <p:sp>
        <p:nvSpPr>
          <p:cNvPr id="141" name="Google Shape;141;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42" name="Google Shape;142;p18"/>
          <p:cNvPicPr preferRelativeResize="0"/>
          <p:nvPr/>
        </p:nvPicPr>
        <p:blipFill rotWithShape="1">
          <a:blip r:embed="rId3">
            <a:alphaModFix/>
          </a:blip>
          <a:srcRect b="0" l="0" r="53518" t="29213"/>
          <a:stretch/>
        </p:blipFill>
        <p:spPr>
          <a:xfrm>
            <a:off x="5685450" y="2120175"/>
            <a:ext cx="2109500" cy="1303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Offline tests demonstrate proof of concept</a:t>
            </a:r>
            <a:endParaRPr/>
          </a:p>
        </p:txBody>
      </p:sp>
      <p:sp>
        <p:nvSpPr>
          <p:cNvPr id="148" name="Google Shape;148;p19"/>
          <p:cNvSpPr txBox="1"/>
          <p:nvPr>
            <p:ph idx="1" type="body"/>
          </p:nvPr>
        </p:nvSpPr>
        <p:spPr>
          <a:xfrm>
            <a:off x="311700" y="4274175"/>
            <a:ext cx="2728800" cy="6252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1200"/>
              </a:spcAft>
              <a:buNone/>
            </a:pPr>
            <a:r>
              <a:rPr lang="en" sz="1600">
                <a:solidFill>
                  <a:schemeClr val="dk1"/>
                </a:solidFill>
              </a:rPr>
              <a:t>Planned online test during upcoming DIII-D campaign</a:t>
            </a:r>
            <a:endParaRPr sz="1600">
              <a:solidFill>
                <a:schemeClr val="dk1"/>
              </a:solidFill>
            </a:endParaRPr>
          </a:p>
        </p:txBody>
      </p:sp>
      <p:pic>
        <p:nvPicPr>
          <p:cNvPr id="149" name="Google Shape;149;p19"/>
          <p:cNvPicPr preferRelativeResize="0"/>
          <p:nvPr/>
        </p:nvPicPr>
        <p:blipFill>
          <a:blip r:embed="rId3">
            <a:alphaModFix/>
          </a:blip>
          <a:stretch>
            <a:fillRect/>
          </a:stretch>
        </p:blipFill>
        <p:spPr>
          <a:xfrm>
            <a:off x="4157844" y="1361950"/>
            <a:ext cx="4695306" cy="1100683"/>
          </a:xfrm>
          <a:prstGeom prst="rect">
            <a:avLst/>
          </a:prstGeom>
          <a:noFill/>
          <a:ln>
            <a:noFill/>
          </a:ln>
        </p:spPr>
      </p:pic>
      <p:grpSp>
        <p:nvGrpSpPr>
          <p:cNvPr id="150" name="Google Shape;150;p19"/>
          <p:cNvGrpSpPr/>
          <p:nvPr/>
        </p:nvGrpSpPr>
        <p:grpSpPr>
          <a:xfrm>
            <a:off x="5828200" y="3720825"/>
            <a:ext cx="2324000" cy="916650"/>
            <a:chOff x="4529050" y="4115225"/>
            <a:chExt cx="2324000" cy="916650"/>
          </a:xfrm>
        </p:grpSpPr>
        <p:pic>
          <p:nvPicPr>
            <p:cNvPr id="151" name="Google Shape;151;p19"/>
            <p:cNvPicPr preferRelativeResize="0"/>
            <p:nvPr/>
          </p:nvPicPr>
          <p:blipFill>
            <a:blip r:embed="rId4">
              <a:alphaModFix/>
            </a:blip>
            <a:stretch>
              <a:fillRect/>
            </a:stretch>
          </p:blipFill>
          <p:spPr>
            <a:xfrm>
              <a:off x="4529050" y="4149575"/>
              <a:ext cx="588200" cy="882300"/>
            </a:xfrm>
            <a:prstGeom prst="rect">
              <a:avLst/>
            </a:prstGeom>
            <a:noFill/>
            <a:ln>
              <a:noFill/>
            </a:ln>
          </p:spPr>
        </p:pic>
        <p:sp>
          <p:nvSpPr>
            <p:cNvPr id="152" name="Google Shape;152;p19"/>
            <p:cNvSpPr txBox="1"/>
            <p:nvPr/>
          </p:nvSpPr>
          <p:spPr>
            <a:xfrm>
              <a:off x="5161400" y="4115225"/>
              <a:ext cx="588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Initial</a:t>
              </a:r>
              <a:endParaRPr sz="1200"/>
            </a:p>
          </p:txBody>
        </p:sp>
        <p:sp>
          <p:nvSpPr>
            <p:cNvPr id="153" name="Google Shape;153;p19"/>
            <p:cNvSpPr txBox="1"/>
            <p:nvPr/>
          </p:nvSpPr>
          <p:spPr>
            <a:xfrm>
              <a:off x="5117250" y="4406075"/>
              <a:ext cx="757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Target</a:t>
              </a:r>
              <a:endParaRPr sz="1200"/>
            </a:p>
          </p:txBody>
        </p:sp>
        <p:sp>
          <p:nvSpPr>
            <p:cNvPr id="154" name="Google Shape;154;p19"/>
            <p:cNvSpPr txBox="1"/>
            <p:nvPr/>
          </p:nvSpPr>
          <p:spPr>
            <a:xfrm>
              <a:off x="5117250" y="4662575"/>
              <a:ext cx="1735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Autoencoder + MPC</a:t>
              </a:r>
              <a:endParaRPr sz="1200"/>
            </a:p>
          </p:txBody>
        </p:sp>
      </p:grpSp>
      <p:pic>
        <p:nvPicPr>
          <p:cNvPr id="155" name="Google Shape;155;p19"/>
          <p:cNvPicPr preferRelativeResize="0"/>
          <p:nvPr/>
        </p:nvPicPr>
        <p:blipFill>
          <a:blip r:embed="rId5">
            <a:alphaModFix/>
          </a:blip>
          <a:stretch>
            <a:fillRect/>
          </a:stretch>
        </p:blipFill>
        <p:spPr>
          <a:xfrm>
            <a:off x="4112425" y="2421821"/>
            <a:ext cx="4908725" cy="1299004"/>
          </a:xfrm>
          <a:prstGeom prst="rect">
            <a:avLst/>
          </a:prstGeom>
          <a:noFill/>
          <a:ln>
            <a:noFill/>
          </a:ln>
        </p:spPr>
      </p:pic>
      <p:sp>
        <p:nvSpPr>
          <p:cNvPr id="156" name="Google Shape;156;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pSp>
        <p:nvGrpSpPr>
          <p:cNvPr id="157" name="Google Shape;157;p19"/>
          <p:cNvGrpSpPr/>
          <p:nvPr/>
        </p:nvGrpSpPr>
        <p:grpSpPr>
          <a:xfrm>
            <a:off x="357225" y="1589750"/>
            <a:ext cx="3371325" cy="1963975"/>
            <a:chOff x="159200" y="1758650"/>
            <a:chExt cx="3371325" cy="1963975"/>
          </a:xfrm>
        </p:grpSpPr>
        <p:sp>
          <p:nvSpPr>
            <p:cNvPr id="158" name="Google Shape;158;p19"/>
            <p:cNvSpPr txBox="1"/>
            <p:nvPr/>
          </p:nvSpPr>
          <p:spPr>
            <a:xfrm>
              <a:off x="212625" y="2511375"/>
              <a:ext cx="318600" cy="400200"/>
            </a:xfrm>
            <a:prstGeom prst="rect">
              <a:avLst/>
            </a:prstGeom>
            <a:solidFill>
              <a:srgbClr val="A4C2F4"/>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x</a:t>
              </a:r>
              <a:endParaRPr baseline="-25000"/>
            </a:p>
          </p:txBody>
        </p:sp>
        <p:sp>
          <p:nvSpPr>
            <p:cNvPr id="159" name="Google Shape;159;p19"/>
            <p:cNvSpPr txBox="1"/>
            <p:nvPr/>
          </p:nvSpPr>
          <p:spPr>
            <a:xfrm>
              <a:off x="159200" y="1821075"/>
              <a:ext cx="434700" cy="400200"/>
            </a:xfrm>
            <a:prstGeom prst="rect">
              <a:avLst/>
            </a:prstGeom>
            <a:solidFill>
              <a:srgbClr val="A4C2F4"/>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x</a:t>
              </a:r>
              <a:r>
                <a:rPr baseline="-25000" lang="en"/>
                <a:t>ref</a:t>
              </a:r>
              <a:endParaRPr baseline="-25000"/>
            </a:p>
          </p:txBody>
        </p:sp>
        <p:sp>
          <p:nvSpPr>
            <p:cNvPr id="160" name="Google Shape;160;p19"/>
            <p:cNvSpPr txBox="1"/>
            <p:nvPr/>
          </p:nvSpPr>
          <p:spPr>
            <a:xfrm>
              <a:off x="1999513" y="2499650"/>
              <a:ext cx="318600" cy="400200"/>
            </a:xfrm>
            <a:prstGeom prst="rect">
              <a:avLst/>
            </a:prstGeom>
            <a:solidFill>
              <a:srgbClr val="B6D7A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z</a:t>
              </a:r>
              <a:endParaRPr baseline="-25000"/>
            </a:p>
          </p:txBody>
        </p:sp>
        <p:sp>
          <p:nvSpPr>
            <p:cNvPr id="161" name="Google Shape;161;p19"/>
            <p:cNvSpPr txBox="1"/>
            <p:nvPr/>
          </p:nvSpPr>
          <p:spPr>
            <a:xfrm>
              <a:off x="1972800" y="1758650"/>
              <a:ext cx="434700" cy="400200"/>
            </a:xfrm>
            <a:prstGeom prst="rect">
              <a:avLst/>
            </a:prstGeom>
            <a:solidFill>
              <a:srgbClr val="B6D7A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z</a:t>
              </a:r>
              <a:r>
                <a:rPr baseline="-25000" lang="en"/>
                <a:t>ref</a:t>
              </a:r>
              <a:endParaRPr baseline="-25000"/>
            </a:p>
          </p:txBody>
        </p:sp>
        <p:sp>
          <p:nvSpPr>
            <p:cNvPr id="162" name="Google Shape;162;p19"/>
            <p:cNvSpPr txBox="1"/>
            <p:nvPr/>
          </p:nvSpPr>
          <p:spPr>
            <a:xfrm>
              <a:off x="874150" y="2158850"/>
              <a:ext cx="857400" cy="400200"/>
            </a:xfrm>
            <a:prstGeom prst="rect">
              <a:avLst/>
            </a:prstGeom>
            <a:solidFill>
              <a:srgbClr val="EA9999"/>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Encoder</a:t>
              </a:r>
              <a:endParaRPr/>
            </a:p>
          </p:txBody>
        </p:sp>
        <p:sp>
          <p:nvSpPr>
            <p:cNvPr id="163" name="Google Shape;163;p19"/>
            <p:cNvSpPr txBox="1"/>
            <p:nvPr/>
          </p:nvSpPr>
          <p:spPr>
            <a:xfrm>
              <a:off x="2627525" y="3168525"/>
              <a:ext cx="903000" cy="554100"/>
            </a:xfrm>
            <a:prstGeom prst="rect">
              <a:avLst/>
            </a:prstGeom>
            <a:solidFill>
              <a:srgbClr val="F9CB9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MPC</a:t>
              </a:r>
              <a:r>
                <a:rPr lang="en" sz="1200"/>
                <a:t> Controller</a:t>
              </a:r>
              <a:endParaRPr sz="1200"/>
            </a:p>
          </p:txBody>
        </p:sp>
        <p:sp>
          <p:nvSpPr>
            <p:cNvPr id="164" name="Google Shape;164;p19"/>
            <p:cNvSpPr txBox="1"/>
            <p:nvPr/>
          </p:nvSpPr>
          <p:spPr>
            <a:xfrm>
              <a:off x="1946325" y="3245475"/>
              <a:ext cx="265500" cy="400200"/>
            </a:xfrm>
            <a:prstGeom prst="rect">
              <a:avLst/>
            </a:prstGeom>
            <a:solidFill>
              <a:srgbClr val="D5A6BD"/>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u</a:t>
              </a:r>
              <a:endParaRPr/>
            </a:p>
          </p:txBody>
        </p:sp>
        <p:sp>
          <p:nvSpPr>
            <p:cNvPr id="165" name="Google Shape;165;p19"/>
            <p:cNvSpPr txBox="1"/>
            <p:nvPr/>
          </p:nvSpPr>
          <p:spPr>
            <a:xfrm>
              <a:off x="212625" y="3245775"/>
              <a:ext cx="1231500" cy="400200"/>
            </a:xfrm>
            <a:prstGeom prst="rect">
              <a:avLst/>
            </a:prstGeom>
            <a:solidFill>
              <a:srgbClr val="999999"/>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NN simulator</a:t>
              </a:r>
              <a:endParaRPr/>
            </a:p>
          </p:txBody>
        </p:sp>
        <p:cxnSp>
          <p:nvCxnSpPr>
            <p:cNvPr id="166" name="Google Shape;166;p19"/>
            <p:cNvCxnSpPr>
              <a:stCxn id="159" idx="3"/>
              <a:endCxn id="162" idx="1"/>
            </p:cNvCxnSpPr>
            <p:nvPr/>
          </p:nvCxnSpPr>
          <p:spPr>
            <a:xfrm>
              <a:off x="593900" y="2021175"/>
              <a:ext cx="280200" cy="337800"/>
            </a:xfrm>
            <a:prstGeom prst="bentConnector3">
              <a:avLst>
                <a:gd fmla="val 50009" name="adj1"/>
              </a:avLst>
            </a:prstGeom>
            <a:noFill/>
            <a:ln cap="flat" cmpd="sng" w="9525">
              <a:solidFill>
                <a:schemeClr val="dk2"/>
              </a:solidFill>
              <a:prstDash val="solid"/>
              <a:round/>
              <a:headEnd len="med" w="med" type="none"/>
              <a:tailEnd len="med" w="med" type="triangle"/>
            </a:ln>
          </p:spPr>
        </p:cxnSp>
        <p:cxnSp>
          <p:nvCxnSpPr>
            <p:cNvPr id="167" name="Google Shape;167;p19"/>
            <p:cNvCxnSpPr>
              <a:stCxn id="158" idx="3"/>
              <a:endCxn id="162" idx="1"/>
            </p:cNvCxnSpPr>
            <p:nvPr/>
          </p:nvCxnSpPr>
          <p:spPr>
            <a:xfrm flipH="1" rot="10800000">
              <a:off x="531225" y="2358975"/>
              <a:ext cx="342900" cy="352500"/>
            </a:xfrm>
            <a:prstGeom prst="bentConnector3">
              <a:avLst>
                <a:gd fmla="val 50004" name="adj1"/>
              </a:avLst>
            </a:prstGeom>
            <a:noFill/>
            <a:ln cap="flat" cmpd="sng" w="9525">
              <a:solidFill>
                <a:schemeClr val="dk2"/>
              </a:solidFill>
              <a:prstDash val="solid"/>
              <a:round/>
              <a:headEnd len="med" w="med" type="none"/>
              <a:tailEnd len="med" w="med" type="triangle"/>
            </a:ln>
          </p:spPr>
        </p:cxnSp>
        <p:cxnSp>
          <p:nvCxnSpPr>
            <p:cNvPr id="168" name="Google Shape;168;p19"/>
            <p:cNvCxnSpPr>
              <a:stCxn id="162" idx="3"/>
              <a:endCxn id="161" idx="1"/>
            </p:cNvCxnSpPr>
            <p:nvPr/>
          </p:nvCxnSpPr>
          <p:spPr>
            <a:xfrm flipH="1" rot="10800000">
              <a:off x="1731550" y="1958750"/>
              <a:ext cx="241200" cy="400200"/>
            </a:xfrm>
            <a:prstGeom prst="bentConnector3">
              <a:avLst>
                <a:gd fmla="val 50010" name="adj1"/>
              </a:avLst>
            </a:prstGeom>
            <a:noFill/>
            <a:ln cap="flat" cmpd="sng" w="9525">
              <a:solidFill>
                <a:schemeClr val="dk2"/>
              </a:solidFill>
              <a:prstDash val="solid"/>
              <a:round/>
              <a:headEnd len="med" w="med" type="none"/>
              <a:tailEnd len="med" w="med" type="triangle"/>
            </a:ln>
          </p:spPr>
        </p:cxnSp>
        <p:cxnSp>
          <p:nvCxnSpPr>
            <p:cNvPr id="169" name="Google Shape;169;p19"/>
            <p:cNvCxnSpPr>
              <a:stCxn id="162" idx="3"/>
              <a:endCxn id="160" idx="1"/>
            </p:cNvCxnSpPr>
            <p:nvPr/>
          </p:nvCxnSpPr>
          <p:spPr>
            <a:xfrm>
              <a:off x="1731550" y="2358950"/>
              <a:ext cx="267900" cy="340800"/>
            </a:xfrm>
            <a:prstGeom prst="bentConnector3">
              <a:avLst>
                <a:gd fmla="val 50012" name="adj1"/>
              </a:avLst>
            </a:prstGeom>
            <a:noFill/>
            <a:ln cap="flat" cmpd="sng" w="9525">
              <a:solidFill>
                <a:schemeClr val="dk2"/>
              </a:solidFill>
              <a:prstDash val="solid"/>
              <a:round/>
              <a:headEnd len="med" w="med" type="none"/>
              <a:tailEnd len="med" w="med" type="triangle"/>
            </a:ln>
          </p:spPr>
        </p:cxnSp>
        <p:cxnSp>
          <p:nvCxnSpPr>
            <p:cNvPr id="170" name="Google Shape;170;p19"/>
            <p:cNvCxnSpPr>
              <a:stCxn id="165" idx="1"/>
              <a:endCxn id="158" idx="1"/>
            </p:cNvCxnSpPr>
            <p:nvPr/>
          </p:nvCxnSpPr>
          <p:spPr>
            <a:xfrm flipH="1" rot="10800000">
              <a:off x="212625" y="2711475"/>
              <a:ext cx="600" cy="734400"/>
            </a:xfrm>
            <a:prstGeom prst="bentConnector3">
              <a:avLst>
                <a:gd fmla="val -39687500" name="adj1"/>
              </a:avLst>
            </a:prstGeom>
            <a:noFill/>
            <a:ln cap="flat" cmpd="sng" w="9525">
              <a:solidFill>
                <a:schemeClr val="dk2"/>
              </a:solidFill>
              <a:prstDash val="solid"/>
              <a:round/>
              <a:headEnd len="med" w="med" type="none"/>
              <a:tailEnd len="med" w="med" type="triangle"/>
            </a:ln>
          </p:spPr>
        </p:cxnSp>
        <p:cxnSp>
          <p:nvCxnSpPr>
            <p:cNvPr id="171" name="Google Shape;171;p19"/>
            <p:cNvCxnSpPr>
              <a:stCxn id="164" idx="1"/>
              <a:endCxn id="165" idx="3"/>
            </p:cNvCxnSpPr>
            <p:nvPr/>
          </p:nvCxnSpPr>
          <p:spPr>
            <a:xfrm flipH="1">
              <a:off x="1444125" y="3445575"/>
              <a:ext cx="502200" cy="600"/>
            </a:xfrm>
            <a:prstGeom prst="bentConnector3">
              <a:avLst>
                <a:gd fmla="val 50000" name="adj1"/>
              </a:avLst>
            </a:prstGeom>
            <a:noFill/>
            <a:ln cap="flat" cmpd="sng" w="9525">
              <a:solidFill>
                <a:schemeClr val="dk2"/>
              </a:solidFill>
              <a:prstDash val="solid"/>
              <a:round/>
              <a:headEnd len="med" w="med" type="none"/>
              <a:tailEnd len="med" w="med" type="triangle"/>
            </a:ln>
          </p:spPr>
        </p:cxnSp>
        <p:cxnSp>
          <p:nvCxnSpPr>
            <p:cNvPr id="172" name="Google Shape;172;p19"/>
            <p:cNvCxnSpPr>
              <a:endCxn id="163" idx="1"/>
            </p:cNvCxnSpPr>
            <p:nvPr/>
          </p:nvCxnSpPr>
          <p:spPr>
            <a:xfrm>
              <a:off x="2211725" y="3444975"/>
              <a:ext cx="415800" cy="600"/>
            </a:xfrm>
            <a:prstGeom prst="bentConnector3">
              <a:avLst>
                <a:gd fmla="val 50000" name="adj1"/>
              </a:avLst>
            </a:prstGeom>
            <a:noFill/>
            <a:ln cap="flat" cmpd="sng" w="9525">
              <a:solidFill>
                <a:schemeClr val="dk2"/>
              </a:solidFill>
              <a:prstDash val="solid"/>
              <a:round/>
              <a:headEnd len="med" w="med" type="triangle"/>
              <a:tailEnd len="med" w="med" type="none"/>
            </a:ln>
          </p:spPr>
        </p:cxnSp>
        <p:cxnSp>
          <p:nvCxnSpPr>
            <p:cNvPr id="173" name="Google Shape;173;p19"/>
            <p:cNvCxnSpPr>
              <a:stCxn id="160" idx="3"/>
              <a:endCxn id="163" idx="0"/>
            </p:cNvCxnSpPr>
            <p:nvPr/>
          </p:nvCxnSpPr>
          <p:spPr>
            <a:xfrm>
              <a:off x="2318113" y="2699750"/>
              <a:ext cx="760800" cy="468900"/>
            </a:xfrm>
            <a:prstGeom prst="bentConnector2">
              <a:avLst/>
            </a:prstGeom>
            <a:noFill/>
            <a:ln cap="flat" cmpd="sng" w="9525">
              <a:solidFill>
                <a:schemeClr val="dk2"/>
              </a:solidFill>
              <a:prstDash val="solid"/>
              <a:round/>
              <a:headEnd len="med" w="med" type="none"/>
              <a:tailEnd len="med" w="med" type="triangle"/>
            </a:ln>
          </p:spPr>
        </p:cxnSp>
        <p:cxnSp>
          <p:nvCxnSpPr>
            <p:cNvPr id="174" name="Google Shape;174;p19"/>
            <p:cNvCxnSpPr>
              <a:stCxn id="161" idx="3"/>
              <a:endCxn id="163" idx="0"/>
            </p:cNvCxnSpPr>
            <p:nvPr/>
          </p:nvCxnSpPr>
          <p:spPr>
            <a:xfrm>
              <a:off x="2407500" y="1958750"/>
              <a:ext cx="671400" cy="1209900"/>
            </a:xfrm>
            <a:prstGeom prst="bentConnector2">
              <a:avLst/>
            </a:prstGeom>
            <a:noFill/>
            <a:ln cap="flat" cmpd="sng" w="9525">
              <a:solidFill>
                <a:schemeClr val="dk2"/>
              </a:solidFill>
              <a:prstDash val="solid"/>
              <a:round/>
              <a:headEnd len="med" w="med" type="none"/>
              <a:tailEnd len="med" w="med" type="triangle"/>
            </a:ln>
          </p:spPr>
        </p:cxnSp>
      </p:grpSp>
      <p:sp>
        <p:nvSpPr>
          <p:cNvPr id="175" name="Google Shape;175;p19"/>
          <p:cNvSpPr txBox="1"/>
          <p:nvPr>
            <p:ph idx="1" type="body"/>
          </p:nvPr>
        </p:nvSpPr>
        <p:spPr>
          <a:xfrm>
            <a:off x="500025" y="1220375"/>
            <a:ext cx="2728800" cy="393600"/>
          </a:xfrm>
          <a:prstGeom prst="rect">
            <a:avLst/>
          </a:prstGeom>
        </p:spPr>
        <p:txBody>
          <a:bodyPr anchorCtr="0" anchor="t" bIns="91425" lIns="91425" spcFirstLastPara="1" rIns="91425" wrap="square" tIns="91425">
            <a:normAutofit fontScale="85000"/>
          </a:bodyPr>
          <a:lstStyle/>
          <a:p>
            <a:pPr indent="0" lvl="0" marL="0" rtl="0" algn="ctr">
              <a:spcBef>
                <a:spcPts val="0"/>
              </a:spcBef>
              <a:spcAft>
                <a:spcPts val="1200"/>
              </a:spcAft>
              <a:buNone/>
            </a:pPr>
            <a:r>
              <a:rPr lang="en" sz="1600">
                <a:solidFill>
                  <a:schemeClr val="dk1"/>
                </a:solidFill>
              </a:rPr>
              <a:t>Test method</a:t>
            </a:r>
            <a:endParaRPr sz="1600">
              <a:solidFill>
                <a:schemeClr val="dk1"/>
              </a:solidFill>
            </a:endParaRPr>
          </a:p>
        </p:txBody>
      </p:sp>
      <p:cxnSp>
        <p:nvCxnSpPr>
          <p:cNvPr id="176" name="Google Shape;176;p19"/>
          <p:cNvCxnSpPr>
            <a:stCxn id="158" idx="3"/>
            <a:endCxn id="165" idx="3"/>
          </p:cNvCxnSpPr>
          <p:nvPr/>
        </p:nvCxnSpPr>
        <p:spPr>
          <a:xfrm>
            <a:off x="729250" y="2542575"/>
            <a:ext cx="912900" cy="734400"/>
          </a:xfrm>
          <a:prstGeom prst="bentConnector3">
            <a:avLst>
              <a:gd fmla="val 126084" name="adj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0"/>
          <p:cNvSpPr txBox="1"/>
          <p:nvPr/>
        </p:nvSpPr>
        <p:spPr>
          <a:xfrm>
            <a:off x="355900" y="378875"/>
            <a:ext cx="6980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Predictions without uncertainty don’t mean much</a:t>
            </a:r>
            <a:endParaRPr sz="2400"/>
          </a:p>
        </p:txBody>
      </p:sp>
      <p:sp>
        <p:nvSpPr>
          <p:cNvPr id="182" name="Google Shape;182;p20"/>
          <p:cNvSpPr txBox="1"/>
          <p:nvPr/>
        </p:nvSpPr>
        <p:spPr>
          <a:xfrm>
            <a:off x="849600" y="4672775"/>
            <a:ext cx="5579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83" name="Google Shape;183;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84" name="Google Shape;184;p20"/>
          <p:cNvSpPr txBox="1"/>
          <p:nvPr/>
        </p:nvSpPr>
        <p:spPr>
          <a:xfrm>
            <a:off x="757925" y="1718575"/>
            <a:ext cx="861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t>Bad</a:t>
            </a:r>
            <a:endParaRPr b="1" sz="1600"/>
          </a:p>
        </p:txBody>
      </p:sp>
      <p:sp>
        <p:nvSpPr>
          <p:cNvPr id="185" name="Google Shape;185;p20"/>
          <p:cNvSpPr txBox="1"/>
          <p:nvPr/>
        </p:nvSpPr>
        <p:spPr>
          <a:xfrm>
            <a:off x="757925" y="3320450"/>
            <a:ext cx="861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t>Good</a:t>
            </a:r>
            <a:endParaRPr b="1" sz="1600"/>
          </a:p>
        </p:txBody>
      </p:sp>
      <p:sp>
        <p:nvSpPr>
          <p:cNvPr id="186" name="Google Shape;186;p20"/>
          <p:cNvSpPr txBox="1"/>
          <p:nvPr/>
        </p:nvSpPr>
        <p:spPr>
          <a:xfrm>
            <a:off x="6810050" y="2156100"/>
            <a:ext cx="20394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How confident should we be?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 to tell good from bad without knowing ground truth?</a:t>
            </a:r>
            <a:endParaRPr/>
          </a:p>
        </p:txBody>
      </p:sp>
      <p:grpSp>
        <p:nvGrpSpPr>
          <p:cNvPr id="187" name="Google Shape;187;p20"/>
          <p:cNvGrpSpPr/>
          <p:nvPr/>
        </p:nvGrpSpPr>
        <p:grpSpPr>
          <a:xfrm>
            <a:off x="1642925" y="2851888"/>
            <a:ext cx="4610449" cy="1682138"/>
            <a:chOff x="2228300" y="2924363"/>
            <a:chExt cx="4610449" cy="1682138"/>
          </a:xfrm>
        </p:grpSpPr>
        <p:pic>
          <p:nvPicPr>
            <p:cNvPr id="188" name="Google Shape;188;p20"/>
            <p:cNvPicPr preferRelativeResize="0"/>
            <p:nvPr/>
          </p:nvPicPr>
          <p:blipFill>
            <a:blip r:embed="rId3">
              <a:alphaModFix/>
            </a:blip>
            <a:stretch>
              <a:fillRect/>
            </a:stretch>
          </p:blipFill>
          <p:spPr>
            <a:xfrm>
              <a:off x="2844775" y="2935264"/>
              <a:ext cx="3993974" cy="1671237"/>
            </a:xfrm>
            <a:prstGeom prst="rect">
              <a:avLst/>
            </a:prstGeom>
            <a:noFill/>
            <a:ln>
              <a:noFill/>
            </a:ln>
          </p:spPr>
        </p:pic>
        <p:pic>
          <p:nvPicPr>
            <p:cNvPr id="189" name="Google Shape;189;p20"/>
            <p:cNvPicPr preferRelativeResize="0"/>
            <p:nvPr/>
          </p:nvPicPr>
          <p:blipFill rotWithShape="1">
            <a:blip r:embed="rId4">
              <a:alphaModFix/>
            </a:blip>
            <a:srcRect b="14965" l="0" r="90254" t="0"/>
            <a:stretch/>
          </p:blipFill>
          <p:spPr>
            <a:xfrm>
              <a:off x="2228300" y="2924363"/>
              <a:ext cx="592474" cy="1424375"/>
            </a:xfrm>
            <a:prstGeom prst="rect">
              <a:avLst/>
            </a:prstGeom>
            <a:noFill/>
            <a:ln>
              <a:noFill/>
            </a:ln>
          </p:spPr>
        </p:pic>
      </p:grpSp>
      <p:grpSp>
        <p:nvGrpSpPr>
          <p:cNvPr id="190" name="Google Shape;190;p20"/>
          <p:cNvGrpSpPr/>
          <p:nvPr/>
        </p:nvGrpSpPr>
        <p:grpSpPr>
          <a:xfrm>
            <a:off x="1642925" y="1097425"/>
            <a:ext cx="4544022" cy="1673400"/>
            <a:chOff x="2228300" y="1169900"/>
            <a:chExt cx="4544022" cy="1673400"/>
          </a:xfrm>
        </p:grpSpPr>
        <p:pic>
          <p:nvPicPr>
            <p:cNvPr id="191" name="Google Shape;191;p20"/>
            <p:cNvPicPr preferRelativeResize="0"/>
            <p:nvPr/>
          </p:nvPicPr>
          <p:blipFill>
            <a:blip r:embed="rId5">
              <a:alphaModFix/>
            </a:blip>
            <a:stretch>
              <a:fillRect/>
            </a:stretch>
          </p:blipFill>
          <p:spPr>
            <a:xfrm>
              <a:off x="2778350" y="1169900"/>
              <a:ext cx="3993972" cy="1673400"/>
            </a:xfrm>
            <a:prstGeom prst="rect">
              <a:avLst/>
            </a:prstGeom>
            <a:noFill/>
            <a:ln>
              <a:noFill/>
            </a:ln>
          </p:spPr>
        </p:pic>
        <p:pic>
          <p:nvPicPr>
            <p:cNvPr id="192" name="Google Shape;192;p20"/>
            <p:cNvPicPr preferRelativeResize="0"/>
            <p:nvPr/>
          </p:nvPicPr>
          <p:blipFill rotWithShape="1">
            <a:blip r:embed="rId4">
              <a:alphaModFix/>
            </a:blip>
            <a:srcRect b="14965" l="0" r="90254" t="0"/>
            <a:stretch/>
          </p:blipFill>
          <p:spPr>
            <a:xfrm>
              <a:off x="2228300" y="1175950"/>
              <a:ext cx="592474" cy="1424375"/>
            </a:xfrm>
            <a:prstGeom prst="rect">
              <a:avLst/>
            </a:prstGeom>
            <a:noFill/>
            <a:ln>
              <a:noFill/>
            </a:ln>
          </p:spPr>
        </p:pic>
      </p:grpSp>
      <p:pic>
        <p:nvPicPr>
          <p:cNvPr id="193" name="Google Shape;193;p20"/>
          <p:cNvPicPr preferRelativeResize="0"/>
          <p:nvPr/>
        </p:nvPicPr>
        <p:blipFill>
          <a:blip r:embed="rId6">
            <a:alphaModFix/>
          </a:blip>
          <a:stretch>
            <a:fillRect/>
          </a:stretch>
        </p:blipFill>
        <p:spPr>
          <a:xfrm>
            <a:off x="-1" y="2318100"/>
            <a:ext cx="1809750" cy="695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p21"/>
          <p:cNvPicPr preferRelativeResize="0"/>
          <p:nvPr/>
        </p:nvPicPr>
        <p:blipFill>
          <a:blip r:embed="rId3">
            <a:alphaModFix/>
          </a:blip>
          <a:stretch>
            <a:fillRect/>
          </a:stretch>
        </p:blipFill>
        <p:spPr>
          <a:xfrm>
            <a:off x="6105397" y="1017725"/>
            <a:ext cx="2726900" cy="2701050"/>
          </a:xfrm>
          <a:prstGeom prst="rect">
            <a:avLst/>
          </a:prstGeom>
          <a:noFill/>
          <a:ln>
            <a:noFill/>
          </a:ln>
        </p:spPr>
      </p:pic>
      <p:sp>
        <p:nvSpPr>
          <p:cNvPr id="199" name="Google Shape;199;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Train 2nd NN on magnitude of residuals</a:t>
            </a:r>
            <a:endParaRPr/>
          </a:p>
        </p:txBody>
      </p:sp>
      <p:sp>
        <p:nvSpPr>
          <p:cNvPr id="200" name="Google Shape;200;p21"/>
          <p:cNvSpPr txBox="1"/>
          <p:nvPr/>
        </p:nvSpPr>
        <p:spPr>
          <a:xfrm>
            <a:off x="6809700" y="1140850"/>
            <a:ext cx="1405200" cy="6771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800"/>
              <a:t>Loss function:</a:t>
            </a:r>
            <a:endParaRPr b="1" sz="800"/>
          </a:p>
          <a:p>
            <a:pPr indent="0" lvl="0" marL="0" rtl="0" algn="l">
              <a:spcBef>
                <a:spcPts val="0"/>
              </a:spcBef>
              <a:spcAft>
                <a:spcPts val="0"/>
              </a:spcAft>
              <a:buNone/>
            </a:pPr>
            <a:r>
              <a:rPr lang="en" sz="800"/>
              <a:t>err = true - predicted</a:t>
            </a:r>
            <a:endParaRPr sz="800"/>
          </a:p>
          <a:p>
            <a:pPr indent="0" lvl="0" marL="0" rtl="0" algn="l">
              <a:spcBef>
                <a:spcPts val="0"/>
              </a:spcBef>
              <a:spcAft>
                <a:spcPts val="0"/>
              </a:spcAft>
              <a:buNone/>
            </a:pPr>
            <a:r>
              <a:rPr lang="en" sz="800"/>
              <a:t>If error &gt; 0: loss = </a:t>
            </a:r>
            <a:r>
              <a:rPr lang="en" sz="800">
                <a:solidFill>
                  <a:srgbClr val="000000"/>
                </a:solidFill>
              </a:rPr>
              <a:t>err</a:t>
            </a:r>
            <a:r>
              <a:rPr baseline="30000" lang="en" sz="800">
                <a:solidFill>
                  <a:srgbClr val="000000"/>
                </a:solidFill>
              </a:rPr>
              <a:t>2</a:t>
            </a:r>
            <a:endParaRPr sz="800"/>
          </a:p>
          <a:p>
            <a:pPr indent="0" lvl="0" marL="0" rtl="0" algn="l">
              <a:spcBef>
                <a:spcPts val="0"/>
              </a:spcBef>
              <a:spcAft>
                <a:spcPts val="0"/>
              </a:spcAft>
              <a:buNone/>
            </a:pPr>
            <a:r>
              <a:rPr lang="en" sz="800"/>
              <a:t>If error &lt; 0: loss = 0.1*err</a:t>
            </a:r>
            <a:r>
              <a:rPr baseline="30000" lang="en" sz="800"/>
              <a:t>2</a:t>
            </a:r>
            <a:endParaRPr baseline="30000" sz="800"/>
          </a:p>
        </p:txBody>
      </p:sp>
      <p:sp>
        <p:nvSpPr>
          <p:cNvPr id="201" name="Google Shape;201;p21"/>
          <p:cNvSpPr txBox="1"/>
          <p:nvPr/>
        </p:nvSpPr>
        <p:spPr>
          <a:xfrm>
            <a:off x="3142050" y="1245075"/>
            <a:ext cx="2859900" cy="3714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
              <a:t>Uncertainty</a:t>
            </a:r>
            <a:r>
              <a:rPr lang="en"/>
              <a:t> estimate usually requires ensemble or Bayesian NN </a:t>
            </a:r>
            <a:endParaRPr/>
          </a:p>
          <a:p>
            <a:pPr indent="-317500" lvl="1" marL="914400" rtl="0" algn="l">
              <a:spcBef>
                <a:spcPts val="1000"/>
              </a:spcBef>
              <a:spcAft>
                <a:spcPts val="0"/>
              </a:spcAft>
              <a:buSzPts val="1400"/>
              <a:buChar char="○"/>
            </a:pPr>
            <a:r>
              <a:rPr lang="en"/>
              <a:t>expensive training and inference</a:t>
            </a:r>
            <a:endParaRPr/>
          </a:p>
          <a:p>
            <a:pPr indent="-317500" lvl="0" marL="457200" rtl="0" algn="l">
              <a:spcBef>
                <a:spcPts val="1000"/>
              </a:spcBef>
              <a:spcAft>
                <a:spcPts val="0"/>
              </a:spcAft>
              <a:buSzPts val="1400"/>
              <a:buChar char="●"/>
            </a:pPr>
            <a:r>
              <a:rPr lang="en"/>
              <a:t>Instead, train 2nd NN to predict distance to “true” value</a:t>
            </a:r>
            <a:endParaRPr/>
          </a:p>
          <a:p>
            <a:pPr indent="-317500" lvl="0" marL="457200" rtl="0" algn="l">
              <a:spcBef>
                <a:spcPts val="1000"/>
              </a:spcBef>
              <a:spcAft>
                <a:spcPts val="0"/>
              </a:spcAft>
              <a:buSzPts val="1400"/>
              <a:buChar char="●"/>
            </a:pPr>
            <a:r>
              <a:rPr lang="en"/>
              <a:t>“Swoosh” loss function similar to pinball for quantile predictions</a:t>
            </a:r>
            <a:endParaRPr/>
          </a:p>
          <a:p>
            <a:pPr indent="-317500" lvl="0" marL="457200" rtl="0" algn="l">
              <a:spcBef>
                <a:spcPts val="1000"/>
              </a:spcBef>
              <a:spcAft>
                <a:spcPts val="1000"/>
              </a:spcAft>
              <a:buSzPts val="1400"/>
              <a:buChar char="●"/>
            </a:pPr>
            <a:r>
              <a:rPr lang="en"/>
              <a:t>Trained to estimate 95% confidence interval, can be modified to any quantile</a:t>
            </a:r>
            <a:endParaRPr/>
          </a:p>
        </p:txBody>
      </p:sp>
      <p:sp>
        <p:nvSpPr>
          <p:cNvPr id="202" name="Google Shape;202;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03" name="Google Shape;203;p21"/>
          <p:cNvPicPr preferRelativeResize="0"/>
          <p:nvPr/>
        </p:nvPicPr>
        <p:blipFill>
          <a:blip r:embed="rId4">
            <a:alphaModFix/>
          </a:blip>
          <a:stretch>
            <a:fillRect/>
          </a:stretch>
        </p:blipFill>
        <p:spPr>
          <a:xfrm>
            <a:off x="197600" y="1086652"/>
            <a:ext cx="2672050" cy="27546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