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1"/>
  </p:notesMasterIdLst>
  <p:sldIdLst>
    <p:sldId id="264" r:id="rId2"/>
    <p:sldId id="1133" r:id="rId3"/>
    <p:sldId id="1134" r:id="rId4"/>
    <p:sldId id="1135" r:id="rId5"/>
    <p:sldId id="1125" r:id="rId6"/>
    <p:sldId id="1112" r:id="rId7"/>
    <p:sldId id="1114" r:id="rId8"/>
    <p:sldId id="1139" r:id="rId9"/>
    <p:sldId id="1115" r:id="rId10"/>
    <p:sldId id="1121" r:id="rId11"/>
    <p:sldId id="1118" r:id="rId12"/>
    <p:sldId id="1119" r:id="rId13"/>
    <p:sldId id="1126" r:id="rId14"/>
    <p:sldId id="1124" r:id="rId15"/>
    <p:sldId id="1099" r:id="rId16"/>
    <p:sldId id="1060" r:id="rId17"/>
    <p:sldId id="1140" r:id="rId18"/>
    <p:sldId id="1141" r:id="rId19"/>
    <p:sldId id="112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13"/>
    <p:restoredTop sz="90894"/>
  </p:normalViewPr>
  <p:slideViewPr>
    <p:cSldViewPr snapToGrid="0" snapToObjects="1">
      <p:cViewPr varScale="1">
        <p:scale>
          <a:sx n="192" d="100"/>
          <a:sy n="192" d="100"/>
        </p:scale>
        <p:origin x="9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E7049-3D8D-824C-B46E-CCE6C7F9B85B}" type="datetimeFigureOut">
              <a:rPr lang="en-US" smtClean="0"/>
              <a:t>4/12/22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0A53A-063C-7F4E-8513-E6D30C379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403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0A53A-063C-7F4E-8513-E6D30C3790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19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0A53A-063C-7F4E-8513-E6D30C3790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5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the inputs? Completely describe figure – crosses, dots, </a:t>
            </a:r>
            <a:r>
              <a:rPr lang="en-US" dirty="0" err="1"/>
              <a:t>etc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0A53A-063C-7F4E-8513-E6D30C3790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51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Streamline delivery</a:t>
            </a:r>
          </a:p>
          <a:p>
            <a:r>
              <a:rPr lang="en-US"/>
              <a:t>SEED CURIOUSITY 		GROWTH RATE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0A53A-063C-7F4E-8513-E6D30C3790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19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Controller will bring y to a target value, having access to </a:t>
            </a:r>
            <a:r>
              <a:rPr lang="en-US" dirty="0" err="1"/>
              <a:t>dy</a:t>
            </a:r>
            <a:r>
              <a:rPr lang="en-US" dirty="0"/>
              <a:t>/dx describes the complete model!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0A53A-063C-7F4E-8513-E6D30C3790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82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0A53A-063C-7F4E-8513-E6D30C37908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79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958244-A4E8-EF40-8FF3-87FB7B60ADD4}"/>
              </a:ext>
            </a:extLst>
          </p:cNvPr>
          <p:cNvSpPr/>
          <p:nvPr userDrawn="1"/>
        </p:nvSpPr>
        <p:spPr>
          <a:xfrm>
            <a:off x="0" y="1536581"/>
            <a:ext cx="12192000" cy="2127072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F49AB3-0377-5344-A794-1230736D83FB}"/>
              </a:ext>
            </a:extLst>
          </p:cNvPr>
          <p:cNvCxnSpPr>
            <a:cxnSpLocks/>
          </p:cNvCxnSpPr>
          <p:nvPr userDrawn="1"/>
        </p:nvCxnSpPr>
        <p:spPr>
          <a:xfrm>
            <a:off x="0" y="3689832"/>
            <a:ext cx="12192000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B9331C-F7F2-4E41-B0BD-0FA6F032632B}"/>
              </a:ext>
            </a:extLst>
          </p:cNvPr>
          <p:cNvCxnSpPr>
            <a:cxnSpLocks/>
          </p:cNvCxnSpPr>
          <p:nvPr userDrawn="1"/>
        </p:nvCxnSpPr>
        <p:spPr>
          <a:xfrm>
            <a:off x="0" y="1536581"/>
            <a:ext cx="12192000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08DCE20-9F45-0A49-A448-E0BD51FBF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918" y="1616857"/>
            <a:ext cx="11386159" cy="1955964"/>
          </a:xfr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FA7501B-CFE3-B941-BD40-236FCE3B7EB4}"/>
              </a:ext>
            </a:extLst>
          </p:cNvPr>
          <p:cNvSpPr txBox="1">
            <a:spLocks/>
          </p:cNvSpPr>
          <p:nvPr userDrawn="1"/>
        </p:nvSpPr>
        <p:spPr>
          <a:xfrm>
            <a:off x="320179" y="3672862"/>
            <a:ext cx="11551640" cy="107510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latinLnBrk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J.T. Wai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, M.D. Boyer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, E. Kolemen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1,2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  </a:t>
            </a:r>
            <a:endParaRPr lang="en-US" altLang="ko-KR" sz="2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F61DD2-198C-9E46-BC56-81D4C78D411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11617" y="4530579"/>
            <a:ext cx="67687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ko-KR" sz="14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</a:t>
            </a:r>
            <a:r>
              <a:rPr kumimoji="0" lang="en-US" altLang="ko-K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rPr>
              <a:t>Princeton University, USA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2</a:t>
            </a:r>
            <a:r>
              <a:rPr lang="en-US" altLang="ko-KR" sz="1400" i="1" dirty="0">
                <a:solidFill>
                  <a:prstClr val="black"/>
                </a:solidFill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rPr>
              <a:t>Princeton Plasma Physics Laboratory, USA</a:t>
            </a:r>
            <a:endParaRPr kumimoji="0" lang="en-US" altLang="ko-KR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50" charset="-127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0C3880-E2CA-6344-A246-321C8E48F5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675379" y="5385814"/>
            <a:ext cx="2841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Vrinda"/>
                <a:cs typeface="Times New Roman" panose="02020603050405020304" pitchFamily="18" charset="0"/>
              </a:rPr>
              <a:t>E-mail: </a:t>
            </a:r>
            <a:r>
              <a:rPr kumimoji="0" lang="en-US" altLang="ko-KR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Vrinda"/>
                <a:cs typeface="Times New Roman" panose="02020603050405020304" pitchFamily="18" charset="0"/>
              </a:rPr>
              <a:t>jwai@princeton.edu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/>
              <a:ea typeface="Vrinda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609B8DD-213A-694B-AF12-DD65B85FA16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931" y="136525"/>
            <a:ext cx="3044250" cy="1200329"/>
            <a:chOff x="2601873" y="1133523"/>
            <a:chExt cx="8117996" cy="320087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6694E62-6F0B-984E-8175-1FBD94892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01873" y="1133523"/>
              <a:ext cx="2465009" cy="313951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68E8AD-8AC8-2843-937A-119B9533D140}"/>
                </a:ext>
              </a:extLst>
            </p:cNvPr>
            <p:cNvSpPr txBox="1"/>
            <p:nvPr/>
          </p:nvSpPr>
          <p:spPr>
            <a:xfrm>
              <a:off x="5747570" y="1133523"/>
              <a:ext cx="4972299" cy="320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echanical and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erospace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ngineering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31C12E9-8B22-A84B-8D8D-E3B4A9F173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90895" y="173027"/>
            <a:ext cx="2989174" cy="100152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E83BA93-D8FA-7C4C-9CBD-9DB64D54609B}"/>
              </a:ext>
            </a:extLst>
          </p:cNvPr>
          <p:cNvSpPr/>
          <p:nvPr userDrawn="1"/>
        </p:nvSpPr>
        <p:spPr>
          <a:xfrm>
            <a:off x="4425502" y="6158750"/>
            <a:ext cx="3340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PPPL Science Meeting 4/12/2022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98EA710-98C5-C641-8322-8542EF29EA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93280" y="329918"/>
            <a:ext cx="3223326" cy="82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24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89130-B1E2-BC46-97CD-258E26B23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615E2-54EA-E449-8C0A-FD725F3F1D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6A02A-3C78-1441-8EE2-62B4E5987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E698-54B0-F34B-A05D-CD8A3F395D23}" type="datetime1">
              <a:rPr lang="en-US" smtClean="0"/>
              <a:t>4/12/22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5EF35-C4DD-814D-A57F-9566702A2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0EF75-E961-BD4F-AFEE-735244EFA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86B4B-BCB3-AE4D-915F-E0EC639AE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6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628B71-590E-D645-AC2E-FA3B384150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0BABCB-898C-164C-9E63-892F9DC5C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BF5EC-E2FE-6146-8D38-2414D5D35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8EF75-DF8E-4349-9D2C-893A20751F52}" type="datetime1">
              <a:rPr lang="en-US" smtClean="0"/>
              <a:t>4/12/22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F4543-A267-7144-8E71-82FA641B0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8A79E-22A5-0D4F-84C8-FCB9117D5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86B4B-BCB3-AE4D-915F-E0EC639AE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17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B4D3F3B-E646-5C48-B463-F1BB02752AB7}"/>
              </a:ext>
            </a:extLst>
          </p:cNvPr>
          <p:cNvSpPr/>
          <p:nvPr userDrawn="1"/>
        </p:nvSpPr>
        <p:spPr>
          <a:xfrm>
            <a:off x="3048" y="6489847"/>
            <a:ext cx="12188952" cy="3657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</a:rPr>
              <a:t>      PPPL science meeting 4.12.2022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63A48-6EB6-7C4E-9E21-C4702FE93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97" y="1194996"/>
            <a:ext cx="5800596" cy="49595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9AFB29-5342-BA4C-AAF4-0148BCCEE829}"/>
              </a:ext>
            </a:extLst>
          </p:cNvPr>
          <p:cNvGrpSpPr/>
          <p:nvPr userDrawn="1"/>
        </p:nvGrpSpPr>
        <p:grpSpPr>
          <a:xfrm>
            <a:off x="0" y="1"/>
            <a:ext cx="12192000" cy="931707"/>
            <a:chOff x="0" y="-187741"/>
            <a:chExt cx="12192000" cy="116372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431C144-1BF6-2F47-AE1A-B199CCBE6411}"/>
                </a:ext>
              </a:extLst>
            </p:cNvPr>
            <p:cNvSpPr/>
            <p:nvPr/>
          </p:nvSpPr>
          <p:spPr>
            <a:xfrm>
              <a:off x="0" y="-187741"/>
              <a:ext cx="12192000" cy="11478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FB21EB7-F357-7C4B-BEFF-528689B9B2D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975979"/>
              <a:ext cx="12192000" cy="0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19B051D-DB10-F241-82FB-D3B842C95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86" y="-12696"/>
            <a:ext cx="12054214" cy="919010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1753A43-7476-1C48-B650-5F5D180A0767}"/>
              </a:ext>
            </a:extLst>
          </p:cNvPr>
          <p:cNvSpPr txBox="1">
            <a:spLocks/>
          </p:cNvSpPr>
          <p:nvPr userDrawn="1"/>
        </p:nvSpPr>
        <p:spPr>
          <a:xfrm>
            <a:off x="11611626" y="6492875"/>
            <a:ext cx="58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E9102D-78E6-437D-A11F-0A4DE722257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1ACA297D-0AFD-B84D-9126-8239FBB2DA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5152"/>
          <a:stretch/>
        </p:blipFill>
        <p:spPr>
          <a:xfrm>
            <a:off x="67249" y="6517991"/>
            <a:ext cx="230436" cy="3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62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A92A92-545A-8042-A509-E8EB5ECCAA9A}"/>
              </a:ext>
            </a:extLst>
          </p:cNvPr>
          <p:cNvSpPr/>
          <p:nvPr userDrawn="1"/>
        </p:nvSpPr>
        <p:spPr>
          <a:xfrm>
            <a:off x="0" y="1709737"/>
            <a:ext cx="12192000" cy="285273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FD2099-7137-A04D-8F9C-7403F9E26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12" y="2154477"/>
            <a:ext cx="11899725" cy="1679239"/>
          </a:xfr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3816D1-5DF5-BC4C-A5B0-25AB66BA1D8D}"/>
              </a:ext>
            </a:extLst>
          </p:cNvPr>
          <p:cNvCxnSpPr>
            <a:cxnSpLocks/>
          </p:cNvCxnSpPr>
          <p:nvPr userDrawn="1"/>
        </p:nvCxnSpPr>
        <p:spPr>
          <a:xfrm>
            <a:off x="0" y="1709737"/>
            <a:ext cx="12192000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7A455A-E929-DF44-93AB-6DDA40E43B47}"/>
              </a:ext>
            </a:extLst>
          </p:cNvPr>
          <p:cNvCxnSpPr>
            <a:cxnSpLocks/>
          </p:cNvCxnSpPr>
          <p:nvPr userDrawn="1"/>
        </p:nvCxnSpPr>
        <p:spPr>
          <a:xfrm>
            <a:off x="0" y="4562474"/>
            <a:ext cx="12192000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974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EA393-2A6E-374F-B4D1-9A6A1708F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DD40F-22A9-D448-B58B-5960DBA0B6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626451-6C2A-CD43-83C7-FF6A12131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E21F8A-36FA-0E45-B57D-AB880CE48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4C6E2-B456-4441-9214-A6ACE272EF5A}" type="datetime1">
              <a:rPr lang="en-US" smtClean="0"/>
              <a:t>4/12/22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D58A02-2768-6543-828C-BE2776171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2E77B5-988D-8343-A20B-37B14D5AD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86B4B-BCB3-AE4D-915F-E0EC639AE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6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F3463-629A-C74D-8C41-0EF1645FA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24D0D-5F1E-5C44-8B04-549607AD6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3D479D-C6B1-474B-A1CA-6EA8FF621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6E9B5C-AC80-944D-A4B5-70B3EF35FF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533CCF-721F-394A-85B8-B9F24CB7C2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35F584-406C-3848-9959-27C7FCCEB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DC5E4-1502-2A4D-8D79-3E9C27E62435}" type="datetime1">
              <a:rPr lang="en-US" smtClean="0"/>
              <a:t>4/12/22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E2CE97-DE8A-2D48-9299-C30FEC79C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5D4AC9-0984-4D42-821C-10E59773C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86B4B-BCB3-AE4D-915F-E0EC639AE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7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C755A-9AF0-9843-9B82-16A045873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DC1BD3-4B69-EB49-9E09-471BF00D0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44EF-D195-2842-BC23-B171D988A1A8}" type="datetime1">
              <a:rPr lang="en-US" smtClean="0"/>
              <a:t>4/12/22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3DE88B-E842-5E4D-8971-DD998D1E9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DB906-88B3-834D-BF1F-41F855CEE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86B4B-BCB3-AE4D-915F-E0EC639AE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72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4006C-0A04-DD46-A0CE-9969E31EA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0DABD-1EE2-164E-A410-0D1E5B5EFA84}" type="datetime1">
              <a:rPr lang="en-US" smtClean="0"/>
              <a:t>4/12/22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321009-E12F-504B-A5AE-DF07C2C14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A489A-364B-234C-9157-0DBFF34F0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86B4B-BCB3-AE4D-915F-E0EC639AE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90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F9F55-B861-9F47-BD4A-60F251A8E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9D329-0EA5-294E-9D3A-A81BDF184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CE22D-46B5-1B41-97E6-714DC7BFE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4FDF3F-61AF-634A-8B1F-596C5DD4B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98C2-766D-FA4A-BD36-6ABFB9DC93C8}" type="datetime1">
              <a:rPr lang="en-US" smtClean="0"/>
              <a:t>4/12/22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E6D17C-E34C-C74C-9357-7001ABB86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DB8D73-07C9-5546-9800-E227C9D33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86B4B-BCB3-AE4D-915F-E0EC639AE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4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A5D7F-2BFC-6A40-A0E5-7A075E425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3E7B23-2C10-254E-A1D1-8023F4E378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D1B161-C07D-614A-BC09-43B59923C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259E4D-8A8E-5E42-AEB0-176970266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84FD8-A2BE-D149-8ADB-AA8CDEA9EF53}" type="datetime1">
              <a:rPr lang="en-US" smtClean="0"/>
              <a:t>4/12/22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F89028-AA77-C246-AD96-1C1EFC3D3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6D38E-4F37-0045-A87C-B9D5C4498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86B4B-BCB3-AE4D-915F-E0EC639AE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67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BA612E-1B3A-6546-8D5A-6E912A506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779EF1-B929-7142-9109-0D365E44E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8C799-37FD-5542-A7E0-290AD309ED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BC69C-5A7A-684D-A86B-688B7FF2ED12}" type="datetime1">
              <a:rPr lang="en-US" smtClean="0"/>
              <a:t>4/12/22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9E38D-B4D4-2145-90BA-6899B50C5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57D76-FB74-6D4D-845F-154854EAC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86B4B-BCB3-AE4D-915F-E0EC639AE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54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EDBBB-9100-C54F-A9A7-2CDB41E343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Neural net modeling of equilibria in NSTX-U</a:t>
            </a:r>
          </a:p>
        </p:txBody>
      </p:sp>
    </p:spTree>
    <p:extLst>
      <p:ext uri="{BB962C8B-B14F-4D97-AF65-F5344CB8AC3E}">
        <p14:creationId xmlns:p14="http://schemas.microsoft.com/office/powerpoint/2010/main" val="2905451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BB3F9A-1B01-FC48-975A-01F537A05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97" y="1194996"/>
            <a:ext cx="5311674" cy="4959571"/>
          </a:xfrm>
        </p:spPr>
        <p:txBody>
          <a:bodyPr>
            <a:normAutofit/>
          </a:bodyPr>
          <a:lstStyle/>
          <a:p>
            <a:r>
              <a:rPr lang="en-US" sz="2000" dirty="0"/>
              <a:t>Hyperparameters of the neural network found by performing grid scans</a:t>
            </a:r>
          </a:p>
          <a:p>
            <a:endParaRPr lang="en-US" sz="2000" dirty="0"/>
          </a:p>
          <a:p>
            <a:r>
              <a:rPr lang="en-US" sz="2000" dirty="0"/>
              <a:t>Final result is a fully-connected network</a:t>
            </a:r>
          </a:p>
          <a:p>
            <a:pPr lvl="1"/>
            <a:r>
              <a:rPr lang="en-US" sz="1600" dirty="0"/>
              <a:t>8 hidden layers, size 800, ELU activation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9F4A35-82AA-744A-9E40-81B3D92BB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 scans used to optimize hyperparameters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B072B1CB-A969-7644-A064-93C23C84D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04" y="2953341"/>
            <a:ext cx="3972492" cy="2648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964FD6-2FB4-CE46-99EC-FD1640165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32198"/>
            <a:ext cx="5995723" cy="29978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05D55A-F55C-3E43-9E23-789CA272B5F2}"/>
              </a:ext>
            </a:extLst>
          </p:cNvPr>
          <p:cNvSpPr txBox="1"/>
          <p:nvPr/>
        </p:nvSpPr>
        <p:spPr>
          <a:xfrm>
            <a:off x="8348877" y="4448168"/>
            <a:ext cx="2341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Hyperparameter grid scans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DF8ED2-8BF4-9948-B3DC-DB2A26F8A3EE}"/>
              </a:ext>
            </a:extLst>
          </p:cNvPr>
          <p:cNvSpPr txBox="1"/>
          <p:nvPr/>
        </p:nvSpPr>
        <p:spPr>
          <a:xfrm>
            <a:off x="1287278" y="5662526"/>
            <a:ext cx="3832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Typical loss curve from NN training</a:t>
            </a:r>
          </a:p>
        </p:txBody>
      </p:sp>
    </p:spTree>
    <p:extLst>
      <p:ext uri="{BB962C8B-B14F-4D97-AF65-F5344CB8AC3E}">
        <p14:creationId xmlns:p14="http://schemas.microsoft.com/office/powerpoint/2010/main" val="1069675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BC141D-5F9D-0040-8337-2A00DAFFB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agreement of flux surfaces is verified visually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7FC9674-1322-924F-ABAF-935137AEE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724" y="1730627"/>
            <a:ext cx="6910086" cy="3180578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621DE66-11CE-8C4E-88FA-4AF0906FB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-1" t="6611" r="33853" b="1"/>
          <a:stretch/>
        </p:blipFill>
        <p:spPr>
          <a:xfrm>
            <a:off x="7543882" y="1469984"/>
            <a:ext cx="4070877" cy="35792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CF3ADF-A05E-D442-942D-FADBE9FC06B5}"/>
              </a:ext>
            </a:extLst>
          </p:cNvPr>
          <p:cNvSpPr txBox="1"/>
          <p:nvPr/>
        </p:nvSpPr>
        <p:spPr>
          <a:xfrm>
            <a:off x="428699" y="5049230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Flux surfaces predictions capture a wide range of equilibria with high accuracy (median x-point error 4mm)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27C1F9-056E-394F-86B0-9B7A81B8A9C5}"/>
              </a:ext>
            </a:extLst>
          </p:cNvPr>
          <p:cNvSpPr/>
          <p:nvPr/>
        </p:nvSpPr>
        <p:spPr>
          <a:xfrm>
            <a:off x="7040819" y="5318533"/>
            <a:ext cx="53325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Shape parameter predictions. </a:t>
            </a:r>
          </a:p>
          <a:p>
            <a:r>
              <a:rPr lang="en-US" sz="1600" dirty="0" err="1"/>
              <a:t>Eqnet</a:t>
            </a:r>
            <a:r>
              <a:rPr lang="en-US" sz="1600" dirty="0"/>
              <a:t> </a:t>
            </a:r>
            <a:r>
              <a:rPr lang="en-US" sz="1600" dirty="0" err="1"/>
              <a:t>Fwd</a:t>
            </a:r>
            <a:r>
              <a:rPr lang="en-US" sz="1600" dirty="0"/>
              <a:t> = parameters extracted from NN flux predictions. </a:t>
            </a:r>
          </a:p>
          <a:p>
            <a:r>
              <a:rPr lang="en-US" sz="1600" dirty="0" err="1"/>
              <a:t>Eqnet</a:t>
            </a:r>
            <a:r>
              <a:rPr lang="en-US" sz="1600" dirty="0"/>
              <a:t> </a:t>
            </a:r>
            <a:r>
              <a:rPr lang="en-US" sz="1600" dirty="0" err="1"/>
              <a:t>Fwd</a:t>
            </a:r>
            <a:r>
              <a:rPr lang="en-US" sz="1600" dirty="0"/>
              <a:t>-Ctrl = parameters predicted directly by NN.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A12D69-B63B-D14D-9E6D-3AAB3ABFEFD6}"/>
              </a:ext>
            </a:extLst>
          </p:cNvPr>
          <p:cNvSpPr txBox="1"/>
          <p:nvPr/>
        </p:nvSpPr>
        <p:spPr>
          <a:xfrm>
            <a:off x="9352345" y="1200680"/>
            <a:ext cx="247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204125</a:t>
            </a:r>
          </a:p>
        </p:txBody>
      </p:sp>
    </p:spTree>
    <p:extLst>
      <p:ext uri="{BB962C8B-B14F-4D97-AF65-F5344CB8AC3E}">
        <p14:creationId xmlns:p14="http://schemas.microsoft.com/office/powerpoint/2010/main" val="4129650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CF41A2-C7A9-E344-A7F7-9E9EB99DE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Eqnet</a:t>
            </a:r>
            <a:r>
              <a:rPr lang="en-US" dirty="0"/>
              <a:t> predictions of features have errors &lt;1cm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33F76F-4757-D247-8D19-68613CD45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050" t="-3798" r="-18497" b="-1709"/>
          <a:stretch/>
        </p:blipFill>
        <p:spPr>
          <a:xfrm>
            <a:off x="8077411" y="1139687"/>
            <a:ext cx="4565163" cy="4476073"/>
          </a:xfrm>
          <a:prstGeom prst="rect">
            <a:avLst/>
          </a:prstGeo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89D31C99-DAE3-434F-A810-B91B843550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206855"/>
              </p:ext>
            </p:extLst>
          </p:nvPr>
        </p:nvGraphicFramePr>
        <p:xfrm>
          <a:off x="489414" y="4711147"/>
          <a:ext cx="6155470" cy="159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7704">
                  <a:extLst>
                    <a:ext uri="{9D8B030D-6E8A-4147-A177-3AD203B41FA5}">
                      <a16:colId xmlns:a16="http://schemas.microsoft.com/office/drawing/2014/main" val="3408413638"/>
                    </a:ext>
                  </a:extLst>
                </a:gridCol>
                <a:gridCol w="954484">
                  <a:extLst>
                    <a:ext uri="{9D8B030D-6E8A-4147-A177-3AD203B41FA5}">
                      <a16:colId xmlns:a16="http://schemas.microsoft.com/office/drawing/2014/main" val="585738632"/>
                    </a:ext>
                  </a:extLst>
                </a:gridCol>
                <a:gridCol w="1231094">
                  <a:extLst>
                    <a:ext uri="{9D8B030D-6E8A-4147-A177-3AD203B41FA5}">
                      <a16:colId xmlns:a16="http://schemas.microsoft.com/office/drawing/2014/main" val="925410028"/>
                    </a:ext>
                  </a:extLst>
                </a:gridCol>
                <a:gridCol w="1231094">
                  <a:extLst>
                    <a:ext uri="{9D8B030D-6E8A-4147-A177-3AD203B41FA5}">
                      <a16:colId xmlns:a16="http://schemas.microsoft.com/office/drawing/2014/main" val="1100764555"/>
                    </a:ext>
                  </a:extLst>
                </a:gridCol>
                <a:gridCol w="1231094">
                  <a:extLst>
                    <a:ext uri="{9D8B030D-6E8A-4147-A177-3AD203B41FA5}">
                      <a16:colId xmlns:a16="http://schemas.microsoft.com/office/drawing/2014/main" val="2352990700"/>
                    </a:ext>
                  </a:extLst>
                </a:gridCol>
              </a:tblGrid>
              <a:tr h="475471"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Shape parameter prediction performance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792301"/>
                  </a:ext>
                </a:extLst>
              </a:tr>
              <a:tr h="4754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Rx, 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Zx</a:t>
                      </a:r>
                      <a:r>
                        <a:rPr lang="en-US" dirty="0"/>
                        <a:t>, 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Rcur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Zcur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896683"/>
                  </a:ext>
                </a:extLst>
              </a:tr>
              <a:tr h="503250">
                <a:tc>
                  <a:txBody>
                    <a:bodyPr/>
                    <a:lstStyle/>
                    <a:p>
                      <a:r>
                        <a:rPr lang="en-US" dirty="0"/>
                        <a:t>Root-Mean-Squared-Error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5.6mm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7.5mm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9.0mm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9.0mm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76433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34677437-26FE-4841-98A2-AEA75ACE386C}"/>
              </a:ext>
            </a:extLst>
          </p:cNvPr>
          <p:cNvSpPr txBox="1"/>
          <p:nvPr/>
        </p:nvSpPr>
        <p:spPr>
          <a:xfrm>
            <a:off x="623849" y="1526572"/>
            <a:ext cx="50149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Majority of predictions &lt;1cm and within the range of EFIT01 accuracy</a:t>
            </a:r>
          </a:p>
          <a:p>
            <a:endParaRPr lang="en-US" dirty="0"/>
          </a:p>
          <a:p>
            <a:r>
              <a:rPr lang="en-US" dirty="0"/>
              <a:t>Multiple-cm errors do occur: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larger than desired for control and simulation purposes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however, these happen during oscillatory dynamic phases (e.g. 68% errors &gt;3cm occur within first or last 100ms)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3012555D-FA02-864C-86AB-657A9E482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" t="51740" r="66034" b="1"/>
          <a:stretch/>
        </p:blipFill>
        <p:spPr>
          <a:xfrm>
            <a:off x="5487354" y="2819233"/>
            <a:ext cx="1798224" cy="159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1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BF205-E078-4341-94DD-BDF36337C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Pertnet</a:t>
            </a:r>
            <a:r>
              <a:rPr lang="en-US" dirty="0"/>
              <a:t>: NN calculation of the plasma response </a:t>
            </a:r>
          </a:p>
        </p:txBody>
      </p:sp>
    </p:spTree>
    <p:extLst>
      <p:ext uri="{BB962C8B-B14F-4D97-AF65-F5344CB8AC3E}">
        <p14:creationId xmlns:p14="http://schemas.microsoft.com/office/powerpoint/2010/main" val="1150627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3DD407-5DAD-D848-BD54-245C09A67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97" y="1029294"/>
            <a:ext cx="5523547" cy="4959571"/>
          </a:xfrm>
        </p:spPr>
        <p:txBody>
          <a:bodyPr>
            <a:normAutofit/>
          </a:bodyPr>
          <a:lstStyle/>
          <a:p>
            <a:r>
              <a:rPr lang="en-US" sz="1800" dirty="0"/>
              <a:t>If a coil current is perturbed slightly, it changes the magnetic field so that there is a force exerted on the plasma. Response = how does the plasma current shift and redistribute in response to this force. </a:t>
            </a:r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85EEBC-0BCE-6346-8F8A-95557533E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plasma response describes how the plasma redistributes in response to external perturbations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89A38C22-0DF9-EE4D-B787-4CCB3F79A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878" y="2260377"/>
            <a:ext cx="1609615" cy="60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72F09ECC-3DA3-7D45-8631-4029EA8B3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36" y="3052250"/>
            <a:ext cx="3990068" cy="23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38D1B8-8272-7243-B1BD-9AD2831EE7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5270" y="3716481"/>
            <a:ext cx="1542097" cy="42540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D953DAA-D541-0C41-B65E-D99989685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899" y="4362812"/>
            <a:ext cx="2764838" cy="55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47AAC4-0B5C-5140-89B3-B38C9E4EE0C4}"/>
              </a:ext>
            </a:extLst>
          </p:cNvPr>
          <p:cNvSpPr/>
          <p:nvPr/>
        </p:nvSpPr>
        <p:spPr>
          <a:xfrm>
            <a:off x="6304158" y="1098744"/>
            <a:ext cx="609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Plasma response is an integral part of the shape control circuit model, which describes the evolution of coil and vessel currents.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8EDE3C-CCA6-0649-8790-57EC3F196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470" y="2000107"/>
            <a:ext cx="2845050" cy="99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D6173C-45DB-4845-8305-E37DE256DB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1641" y="3410937"/>
            <a:ext cx="3646025" cy="30211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223E1EB-6195-AB43-9DB2-A6EDF8F4CB77}"/>
              </a:ext>
            </a:extLst>
          </p:cNvPr>
          <p:cNvSpPr/>
          <p:nvPr/>
        </p:nvSpPr>
        <p:spPr>
          <a:xfrm>
            <a:off x="6204995" y="3115867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Also needed to describe how shape parameters respond to actuators. 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ABC28F-ABFA-C444-B62C-7C8BE4889EDC}"/>
              </a:ext>
            </a:extLst>
          </p:cNvPr>
          <p:cNvSpPr/>
          <p:nvPr/>
        </p:nvSpPr>
        <p:spPr>
          <a:xfrm>
            <a:off x="6138154" y="5436090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also be used to calculate the growth rate of the plasma vertical instability (related to eigenvalue of circuit equation).  </a:t>
            </a: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13FC07B7-758B-664E-A5D9-C8BADF9773E1}"/>
              </a:ext>
            </a:extLst>
          </p:cNvPr>
          <p:cNvSpPr/>
          <p:nvPr/>
        </p:nvSpPr>
        <p:spPr>
          <a:xfrm>
            <a:off x="9952092" y="2313548"/>
            <a:ext cx="611370" cy="801013"/>
          </a:xfrm>
          <a:prstGeom prst="frame">
            <a:avLst>
              <a:gd name="adj1" fmla="val 25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38E18560-FC71-794C-84CC-EB07FEAA0089}"/>
              </a:ext>
            </a:extLst>
          </p:cNvPr>
          <p:cNvSpPr/>
          <p:nvPr/>
        </p:nvSpPr>
        <p:spPr>
          <a:xfrm>
            <a:off x="9806317" y="4184264"/>
            <a:ext cx="649647" cy="801013"/>
          </a:xfrm>
          <a:prstGeom prst="frame">
            <a:avLst>
              <a:gd name="adj1" fmla="val 25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76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51F404-5626-5A48-9A48-E8F5EE6A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Pertnet</a:t>
            </a:r>
            <a:r>
              <a:rPr lang="en-US" dirty="0"/>
              <a:t> utilizes similar data and network architecture to </a:t>
            </a:r>
            <a:r>
              <a:rPr lang="en-US" dirty="0" err="1"/>
              <a:t>Eqnet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F25208-330B-7C47-A06D-7BA85632E876}"/>
              </a:ext>
            </a:extLst>
          </p:cNvPr>
          <p:cNvSpPr/>
          <p:nvPr/>
        </p:nvSpPr>
        <p:spPr>
          <a:xfrm>
            <a:off x="427463" y="1251489"/>
            <a:ext cx="56685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Ground truth is taken from </a:t>
            </a:r>
            <a:r>
              <a:rPr lang="en-US" sz="2000" b="1" dirty="0" err="1"/>
              <a:t>gspert</a:t>
            </a:r>
            <a:r>
              <a:rPr lang="en-US" sz="2000" b="1" dirty="0"/>
              <a:t> </a:t>
            </a:r>
            <a:r>
              <a:rPr lang="en-US" sz="2000" dirty="0"/>
              <a:t>code [15,16] applied to EFIT01 equilibria. 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Similar data and NN architecture to </a:t>
            </a:r>
            <a:r>
              <a:rPr lang="en-US" sz="2000" dirty="0" err="1"/>
              <a:t>Eqnet</a:t>
            </a:r>
            <a:r>
              <a:rPr lang="en-US" sz="2000" dirty="0"/>
              <a:t>. Input is a full description of the equilibrium.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1F036A-A53A-A740-9406-3F551F22A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1" y="973877"/>
            <a:ext cx="4449336" cy="29680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86B6A4-F104-174D-8BD9-3E912CCE0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302" y="4104313"/>
            <a:ext cx="5029200" cy="18323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099F190-EE29-7B43-8C78-2AFDD84A7F1B}"/>
              </a:ext>
            </a:extLst>
          </p:cNvPr>
          <p:cNvSpPr txBox="1"/>
          <p:nvPr/>
        </p:nvSpPr>
        <p:spPr>
          <a:xfrm>
            <a:off x="8311376" y="6172177"/>
            <a:ext cx="3880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Pertnet</a:t>
            </a:r>
            <a:r>
              <a:rPr lang="en-US" sz="1400" b="1" dirty="0"/>
              <a:t> hyperparameter tuning</a:t>
            </a:r>
          </a:p>
        </p:txBody>
      </p:sp>
      <p:pic>
        <p:nvPicPr>
          <p:cNvPr id="7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F6E144D9-2CB3-E24A-BF42-96FDBA4310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880" t="8042" r="10983" b="56778"/>
          <a:stretch/>
        </p:blipFill>
        <p:spPr>
          <a:xfrm>
            <a:off x="1532506" y="3484828"/>
            <a:ext cx="3590293" cy="21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3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9060A6-F6F5-8F40-B48E-F7F8E48C1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 response gives high visual agreement with </a:t>
            </a:r>
            <a:r>
              <a:rPr lang="en-US" dirty="0" err="1"/>
              <a:t>Gspert</a:t>
            </a:r>
            <a:r>
              <a:rPr lang="en-US" dirty="0"/>
              <a:t> code</a:t>
            </a: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6A119807-B8B6-4E4E-8B25-12BC499A2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176" y="2733555"/>
            <a:ext cx="2726267" cy="2044700"/>
          </a:xfrm>
          <a:prstGeom prst="rect">
            <a:avLst/>
          </a:prstGeom>
        </p:spPr>
      </p:pic>
      <p:pic>
        <p:nvPicPr>
          <p:cNvPr id="9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337EE322-56E1-774C-826F-BE84BFF412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9786" y="1461152"/>
            <a:ext cx="5052950" cy="4123672"/>
          </a:xfr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02E04D2B-C076-0D42-8A07-628719C65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67164"/>
            <a:ext cx="5014231" cy="412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45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F19655-9A45-B841-B978-5D711FE57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151"/>
            <a:ext cx="12284597" cy="919010"/>
          </a:xfrm>
        </p:spPr>
        <p:txBody>
          <a:bodyPr>
            <a:normAutofit/>
          </a:bodyPr>
          <a:lstStyle/>
          <a:p>
            <a:r>
              <a:rPr lang="en-US" sz="3200" dirty="0"/>
              <a:t>Vertical growth rate predicted within 3Hz deviation from </a:t>
            </a:r>
            <a:r>
              <a:rPr lang="en-US" sz="3200" dirty="0" err="1"/>
              <a:t>Gspert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89EC4-E4CA-6E45-ACCD-186E12307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6565" y="1161489"/>
            <a:ext cx="3449484" cy="24991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48E24F-5F20-A34C-81C4-A2DC1DAABA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22" t="5071" r="27373" b="63741"/>
          <a:stretch/>
        </p:blipFill>
        <p:spPr>
          <a:xfrm>
            <a:off x="1063446" y="3660606"/>
            <a:ext cx="2650830" cy="23829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3724EB-8568-D64D-A35D-4EF90AC7EE36}"/>
              </a:ext>
            </a:extLst>
          </p:cNvPr>
          <p:cNvSpPr txBox="1"/>
          <p:nvPr/>
        </p:nvSpPr>
        <p:spPr>
          <a:xfrm>
            <a:off x="877619" y="1202651"/>
            <a:ext cx="50778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Neural net captures most trends, some scatter in predictions.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Again, worst predictions occur during dynamic oscillatory periods of shot. (5% worst predictions all within 200ms of shot start/end)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RMSE: growth rate=3Hz, </a:t>
            </a:r>
            <a:r>
              <a:rPr lang="en-US" dirty="0" err="1"/>
              <a:t>dzx</a:t>
            </a:r>
            <a:r>
              <a:rPr lang="en-US" dirty="0"/>
              <a:t>/</a:t>
            </a:r>
            <a:r>
              <a:rPr lang="en-US" dirty="0" err="1"/>
              <a:t>dI</a:t>
            </a:r>
            <a:r>
              <a:rPr lang="en-US" dirty="0"/>
              <a:t> = 2.7cm/kA.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872285-C20A-0A4B-B6CA-107D2F02D9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941" t="49552"/>
          <a:stretch/>
        </p:blipFill>
        <p:spPr>
          <a:xfrm>
            <a:off x="8289391" y="3915781"/>
            <a:ext cx="3356658" cy="2465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799568-B6F4-CD4D-AA56-0071FAE3AA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65006"/>
          <a:stretch/>
        </p:blipFill>
        <p:spPr>
          <a:xfrm>
            <a:off x="3817023" y="3802170"/>
            <a:ext cx="2868862" cy="25853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42CF70-09F7-AF40-B25F-DC091C94C1BA}"/>
              </a:ext>
            </a:extLst>
          </p:cNvPr>
          <p:cNvSpPr txBox="1"/>
          <p:nvPr/>
        </p:nvSpPr>
        <p:spPr>
          <a:xfrm>
            <a:off x="102747" y="4779254"/>
            <a:ext cx="960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Pertnet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FB00CF-A84B-1C46-A009-5C824385D0C5}"/>
              </a:ext>
            </a:extLst>
          </p:cNvPr>
          <p:cNvSpPr txBox="1"/>
          <p:nvPr/>
        </p:nvSpPr>
        <p:spPr>
          <a:xfrm>
            <a:off x="2035835" y="5954185"/>
            <a:ext cx="937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GSpert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3533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C9844-ED95-944D-9F1B-D801B6ECE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1952802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58252E-2619-964F-AEEB-5EAB38278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&amp; next steps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9576E1E-FCF2-3049-8F42-85CECEC5609C}"/>
              </a:ext>
            </a:extLst>
          </p:cNvPr>
          <p:cNvSpPr/>
          <p:nvPr/>
        </p:nvSpPr>
        <p:spPr>
          <a:xfrm>
            <a:off x="7096760" y="1166262"/>
            <a:ext cx="4745832" cy="7744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J.T. Wai, M.D. Boyer, E. </a:t>
            </a:r>
            <a:r>
              <a:rPr lang="en-US" sz="1600" dirty="0" err="1">
                <a:solidFill>
                  <a:schemeClr val="tx1"/>
                </a:solidFill>
              </a:rPr>
              <a:t>Kolemen</a:t>
            </a:r>
            <a:r>
              <a:rPr lang="en-US" sz="1600" dirty="0">
                <a:solidFill>
                  <a:schemeClr val="tx1"/>
                </a:solidFill>
              </a:rPr>
              <a:t>, “Neural net modeling of equilibria in NSTX-U”, </a:t>
            </a:r>
            <a:r>
              <a:rPr lang="en-US" sz="1600" i="1" dirty="0">
                <a:solidFill>
                  <a:schemeClr val="tx1"/>
                </a:solidFill>
              </a:rPr>
              <a:t>submitted to Nuclear Fusion</a:t>
            </a:r>
            <a:r>
              <a:rPr lang="en-US" sz="1600" dirty="0">
                <a:solidFill>
                  <a:schemeClr val="tx1"/>
                </a:solidFill>
              </a:rPr>
              <a:t>, 2022. 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E5039537-725C-C64C-9110-4FCE2C8900E0}"/>
              </a:ext>
            </a:extLst>
          </p:cNvPr>
          <p:cNvSpPr txBox="1">
            <a:spLocks/>
          </p:cNvSpPr>
          <p:nvPr/>
        </p:nvSpPr>
        <p:spPr>
          <a:xfrm>
            <a:off x="7096761" y="5580477"/>
            <a:ext cx="4242912" cy="7744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Acknowledgements:</a:t>
            </a:r>
          </a:p>
          <a:p>
            <a:pPr marL="0" indent="0">
              <a:buNone/>
            </a:pPr>
            <a:r>
              <a:rPr lang="en-US" sz="1800" dirty="0"/>
              <a:t>This work supported by DOE contract DE-SC0015878 and DE-AC02-09CH11466.</a:t>
            </a:r>
            <a:endParaRPr lang="en-US" sz="1800" dirty="0">
              <a:highlight>
                <a:srgbClr val="FFFF00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1C25A4-E10E-6340-BB8D-405ADBCE8C70}"/>
              </a:ext>
            </a:extLst>
          </p:cNvPr>
          <p:cNvSpPr/>
          <p:nvPr/>
        </p:nvSpPr>
        <p:spPr>
          <a:xfrm>
            <a:off x="7096761" y="2273541"/>
            <a:ext cx="46349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[1] M. Boyer, J. Chadwick, Nuclear Fusion, 61 (2021) 046024. </a:t>
            </a:r>
          </a:p>
          <a:p>
            <a:r>
              <a:rPr lang="en-US" sz="1200" dirty="0"/>
              <a:t>[2] M. Boyer, et al., Nuclear Fusion, 59 (2019) 056008.</a:t>
            </a:r>
          </a:p>
          <a:p>
            <a:r>
              <a:rPr lang="en-US" sz="1200" dirty="0"/>
              <a:t>[3] E. </a:t>
            </a:r>
            <a:r>
              <a:rPr lang="en-US" sz="1200" dirty="0" err="1"/>
              <a:t>Coccorese</a:t>
            </a:r>
            <a:r>
              <a:rPr lang="en-US" sz="1200" dirty="0"/>
              <a:t>, Nuclear Fusion 34 (1994) 1349-1363</a:t>
            </a:r>
          </a:p>
          <a:p>
            <a:r>
              <a:rPr lang="en-US" sz="1200" dirty="0"/>
              <a:t>[4] J. Lister, Nuclear Fusion 31 (1991) 1291-1300</a:t>
            </a:r>
          </a:p>
          <a:p>
            <a:r>
              <a:rPr lang="en-US" sz="1200" dirty="0"/>
              <a:t>[5] R. Albanese, </a:t>
            </a:r>
            <a:r>
              <a:rPr lang="en-US" sz="1200" dirty="0" err="1"/>
              <a:t>Fustion</a:t>
            </a:r>
            <a:r>
              <a:rPr lang="en-US" sz="1200" dirty="0"/>
              <a:t> Technology 30 (1996) 219-236</a:t>
            </a:r>
          </a:p>
          <a:p>
            <a:r>
              <a:rPr lang="en-US" sz="1200" dirty="0"/>
              <a:t>[6] C.M. Bishop, Neural Computation 7 (1995) 206-217</a:t>
            </a:r>
          </a:p>
          <a:p>
            <a:r>
              <a:rPr lang="en-US" sz="1200" dirty="0"/>
              <a:t>[7] L. </a:t>
            </a:r>
            <a:r>
              <a:rPr lang="en-US" sz="1200" dirty="0" err="1"/>
              <a:t>Lagin</a:t>
            </a:r>
            <a:r>
              <a:rPr lang="en-US" sz="1200" dirty="0"/>
              <a:t>, Elsevier, (1993) 1057-1061</a:t>
            </a:r>
          </a:p>
          <a:p>
            <a:r>
              <a:rPr lang="en-US" sz="1200" dirty="0"/>
              <a:t>[8] Zhu, Chinese Physics B 28 (2019), 125204</a:t>
            </a:r>
          </a:p>
          <a:p>
            <a:r>
              <a:rPr lang="en-US" sz="1200" dirty="0"/>
              <a:t>[9] A.A. </a:t>
            </a:r>
            <a:r>
              <a:rPr lang="en-US" sz="1200" dirty="0" err="1"/>
              <a:t>Prockhorov</a:t>
            </a:r>
            <a:r>
              <a:rPr lang="en-US" sz="1200" dirty="0"/>
              <a:t>, IFAC 53 (2020) 857-862.</a:t>
            </a:r>
          </a:p>
          <a:p>
            <a:r>
              <a:rPr lang="en-US" sz="1200" dirty="0"/>
              <a:t>[10] B. Wang, J. Fusion Energy 35 (2015) 390-400.</a:t>
            </a:r>
          </a:p>
          <a:p>
            <a:r>
              <a:rPr lang="en-US" sz="1200" dirty="0"/>
              <a:t>[11] S. </a:t>
            </a:r>
            <a:r>
              <a:rPr lang="en-US" sz="1200" dirty="0" err="1"/>
              <a:t>Joung</a:t>
            </a:r>
            <a:r>
              <a:rPr lang="en-US" sz="1200" dirty="0"/>
              <a:t>, Nuclear Fusion 60 (2019) 016034.</a:t>
            </a:r>
          </a:p>
          <a:p>
            <a:r>
              <a:rPr lang="en-US" sz="1200" dirty="0"/>
              <a:t>[12] B.P. van </a:t>
            </a:r>
            <a:r>
              <a:rPr lang="en-US" sz="1200" dirty="0" err="1"/>
              <a:t>Milligen</a:t>
            </a:r>
            <a:r>
              <a:rPr lang="en-US" sz="1200" dirty="0"/>
              <a:t>, PRL 75 (1995) 3594-3597. </a:t>
            </a:r>
          </a:p>
          <a:p>
            <a:r>
              <a:rPr lang="en-US" sz="1200" dirty="0"/>
              <a:t>[13] L.L. Lao, Nuclear Fusion 25 (1985) 1611-1622</a:t>
            </a:r>
          </a:p>
          <a:p>
            <a:r>
              <a:rPr lang="en-US" sz="1200" dirty="0"/>
              <a:t>[14] S. Sabbagh, Nuclear Fusion 41 (2001) 1601-1611</a:t>
            </a:r>
          </a:p>
          <a:p>
            <a:r>
              <a:rPr lang="en-US" sz="1200" dirty="0"/>
              <a:t>[15] A. </a:t>
            </a:r>
            <a:r>
              <a:rPr lang="en-US" sz="1200" dirty="0" err="1"/>
              <a:t>Welander</a:t>
            </a:r>
            <a:r>
              <a:rPr lang="en-US" sz="1200" dirty="0"/>
              <a:t>, Fusion Science and Technology, 47 (2005) 763-767.</a:t>
            </a:r>
          </a:p>
          <a:p>
            <a:r>
              <a:rPr lang="en-US" sz="1200" dirty="0"/>
              <a:t>[16] A. </a:t>
            </a:r>
            <a:r>
              <a:rPr lang="en-US" sz="1200" dirty="0" err="1"/>
              <a:t>Welander</a:t>
            </a:r>
            <a:r>
              <a:rPr lang="en-US" sz="1200" dirty="0"/>
              <a:t>, Fusion Engineering &amp; Design 146 (2019) 2361-2365.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3DB415-0C3D-BE4A-A805-9810EB520AAA}"/>
              </a:ext>
            </a:extLst>
          </p:cNvPr>
          <p:cNvSpPr txBox="1"/>
          <p:nvPr/>
        </p:nvSpPr>
        <p:spPr>
          <a:xfrm>
            <a:off x="349407" y="1284723"/>
            <a:ext cx="574659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Successfully demonstrated reliability and performance of equilibrium and plasma response neural networks.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Couple these to profile predictors for </a:t>
            </a:r>
            <a:r>
              <a:rPr lang="en-US" i="1" dirty="0"/>
              <a:t>fast</a:t>
            </a:r>
            <a:r>
              <a:rPr lang="en-US" dirty="0"/>
              <a:t> integrated </a:t>
            </a:r>
            <a:r>
              <a:rPr lang="en-US" dirty="0" err="1"/>
              <a:t>transport+shape</a:t>
            </a:r>
            <a:r>
              <a:rPr lang="en-US" dirty="0"/>
              <a:t> simulation capabilities.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Integrate into optimal planning of feedforward coil current trajectories to achieve a target shape evolution.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Online shape control updates and vertical stability monitoring – when NSTXU is ready!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26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EDE015-4584-F246-B57A-3705AE623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844" y="1182382"/>
            <a:ext cx="5800596" cy="4959571"/>
          </a:xfrm>
        </p:spPr>
        <p:txBody>
          <a:bodyPr>
            <a:normAutofit/>
          </a:bodyPr>
          <a:lstStyle/>
          <a:p>
            <a:r>
              <a:rPr lang="en-US" b="1" dirty="0"/>
              <a:t>plasma equilibrium: </a:t>
            </a:r>
          </a:p>
          <a:p>
            <a:pPr marL="0" indent="0">
              <a:buNone/>
            </a:pPr>
            <a:r>
              <a:rPr lang="en-US" sz="2000" dirty="0"/>
              <a:t>Description of the {plasma position, magnetic flux surfaces, currents, internal pressure, etc.} needed to characterize force balance. </a:t>
            </a:r>
          </a:p>
          <a:p>
            <a:endParaRPr lang="en-US" dirty="0"/>
          </a:p>
          <a:p>
            <a:r>
              <a:rPr lang="en-US" b="1" dirty="0"/>
              <a:t>shape control: </a:t>
            </a:r>
          </a:p>
          <a:p>
            <a:pPr marL="0" indent="0">
              <a:buNone/>
            </a:pPr>
            <a:r>
              <a:rPr lang="en-US" sz="2000" dirty="0"/>
              <a:t>Model for controlling the plasma’s position and boundary shape, using external coils as actuators.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neural network (NN):</a:t>
            </a:r>
          </a:p>
          <a:p>
            <a:pPr marL="0" indent="0">
              <a:buNone/>
            </a:pPr>
            <a:r>
              <a:rPr lang="en-US" sz="2000" dirty="0"/>
              <a:t>Computational tool that uses data to learn complex functions. Can approximate complex calculations </a:t>
            </a:r>
            <a:r>
              <a:rPr lang="en-US" sz="2000" i="1" dirty="0"/>
              <a:t>quickly</a:t>
            </a:r>
            <a:r>
              <a:rPr lang="en-US" sz="2000" dirty="0"/>
              <a:t> and </a:t>
            </a:r>
            <a:r>
              <a:rPr lang="en-US" sz="2000" i="1" dirty="0"/>
              <a:t>accurately</a:t>
            </a:r>
            <a:r>
              <a:rPr lang="en-US" sz="2000" dirty="0"/>
              <a:t>. 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943F4C-ADF1-8843-A2FE-A901D0402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and definitions: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6474C2-7AD1-694A-B4EA-CDFAB2B10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119" y="1209210"/>
            <a:ext cx="2776135" cy="46298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6CB0BE-F94B-1445-8FA3-01937C943317}"/>
              </a:ext>
            </a:extLst>
          </p:cNvPr>
          <p:cNvSpPr txBox="1"/>
          <p:nvPr/>
        </p:nvSpPr>
        <p:spPr>
          <a:xfrm>
            <a:off x="8015052" y="5834176"/>
            <a:ext cx="3026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NSTX-U shape control elements. [1]</a:t>
            </a:r>
          </a:p>
        </p:txBody>
      </p:sp>
    </p:spTree>
    <p:extLst>
      <p:ext uri="{BB962C8B-B14F-4D97-AF65-F5344CB8AC3E}">
        <p14:creationId xmlns:p14="http://schemas.microsoft.com/office/powerpoint/2010/main" val="427724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1D2ECA-02AB-CC42-B77B-67AFC9915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108" y="1427008"/>
            <a:ext cx="5955271" cy="4959571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/>
              <a:t>Eqnet</a:t>
            </a:r>
            <a:r>
              <a:rPr lang="en-US" b="1" dirty="0"/>
              <a:t>: </a:t>
            </a:r>
            <a:r>
              <a:rPr lang="en-US" sz="2000" dirty="0"/>
              <a:t>NN capable of predicting the plasma equilibrium from either: diagnostics, or coil currents + plasma internal profiles. Trained on EFIT01 [13,14] data.  </a:t>
            </a: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err="1"/>
              <a:t>Pertnet</a:t>
            </a:r>
            <a:r>
              <a:rPr lang="en-US" b="1" dirty="0"/>
              <a:t>: </a:t>
            </a:r>
            <a:r>
              <a:rPr lang="en-US" sz="2000" dirty="0"/>
              <a:t>NN capable of predicting the </a:t>
            </a:r>
            <a:r>
              <a:rPr lang="en-US" sz="2000" i="1" dirty="0"/>
              <a:t>plasma response—</a:t>
            </a:r>
            <a:r>
              <a:rPr lang="en-US" sz="2000" dirty="0"/>
              <a:t>a critical component of the shape control model. Trained on </a:t>
            </a:r>
            <a:r>
              <a:rPr lang="en-US" sz="2000" dirty="0" err="1"/>
              <a:t>Gspert</a:t>
            </a:r>
            <a:r>
              <a:rPr lang="en-US" sz="2000" dirty="0"/>
              <a:t> code [15,16].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Motivation:  </a:t>
            </a:r>
            <a:r>
              <a:rPr lang="en-US" sz="2000" dirty="0"/>
              <a:t>Physics-based models for equilibrium design/estimation/control not fast enough or applicable to all desired use cases.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CE946D-8F40-D843-9362-1DDF6F4E9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Trained two neural networks relevant to plasma control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CCA725D-A82A-DA41-BC7D-D810E2D97060}"/>
              </a:ext>
            </a:extLst>
          </p:cNvPr>
          <p:cNvSpPr/>
          <p:nvPr/>
        </p:nvSpPr>
        <p:spPr>
          <a:xfrm>
            <a:off x="6832092" y="1161693"/>
            <a:ext cx="5218881" cy="9190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J.T. Wai, M.D. Boyer, E. </a:t>
            </a:r>
            <a:r>
              <a:rPr lang="en-US" sz="1600" dirty="0" err="1">
                <a:solidFill>
                  <a:schemeClr val="tx1"/>
                </a:solidFill>
              </a:rPr>
              <a:t>Kolemen</a:t>
            </a:r>
            <a:r>
              <a:rPr lang="en-US" sz="1600" dirty="0">
                <a:solidFill>
                  <a:schemeClr val="tx1"/>
                </a:solidFill>
              </a:rPr>
              <a:t>, “Neural net modeling of equilibria in NSTX-U”, </a:t>
            </a:r>
            <a:r>
              <a:rPr lang="en-US" sz="1600" i="1" dirty="0">
                <a:solidFill>
                  <a:schemeClr val="tx1"/>
                </a:solidFill>
              </a:rPr>
              <a:t>submitted to Nuclear Fusion</a:t>
            </a:r>
            <a:r>
              <a:rPr lang="en-US" sz="1600" dirty="0">
                <a:solidFill>
                  <a:schemeClr val="tx1"/>
                </a:solidFill>
              </a:rPr>
              <a:t>, 2022. 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7020761-530A-A748-972E-8E822D5883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444"/>
          <a:stretch/>
        </p:blipFill>
        <p:spPr>
          <a:xfrm>
            <a:off x="7066822" y="2196411"/>
            <a:ext cx="2374710" cy="396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9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F59F03-6168-074D-B466-DD9B95E28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NNs will be integrated into several desired control applications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BD8DA0A-C95F-8040-BBB3-2F1D47547D97}"/>
              </a:ext>
            </a:extLst>
          </p:cNvPr>
          <p:cNvSpPr txBox="1">
            <a:spLocks/>
          </p:cNvSpPr>
          <p:nvPr/>
        </p:nvSpPr>
        <p:spPr>
          <a:xfrm>
            <a:off x="137786" y="1065913"/>
            <a:ext cx="6658799" cy="5416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Between shot scenario design (</a:t>
            </a:r>
            <a:r>
              <a:rPr lang="en-US" sz="1800" b="1" dirty="0" err="1"/>
              <a:t>Eqnet</a:t>
            </a:r>
            <a:r>
              <a:rPr lang="en-US" sz="1800" b="1" dirty="0"/>
              <a:t> + </a:t>
            </a:r>
            <a:r>
              <a:rPr lang="en-US" sz="1800" b="1" dirty="0" err="1"/>
              <a:t>Pertnet</a:t>
            </a:r>
            <a:r>
              <a:rPr lang="en-US" sz="1800" b="1" dirty="0"/>
              <a:t>):</a:t>
            </a:r>
            <a:endParaRPr lang="en-US" sz="1000" b="1" dirty="0"/>
          </a:p>
          <a:p>
            <a:pPr lvl="1"/>
            <a:r>
              <a:rPr lang="en-US" sz="1600" dirty="0"/>
              <a:t>Fast plasma simulator can inform physics operators, enables numerical optimization of actuator trajectories.</a:t>
            </a:r>
          </a:p>
          <a:p>
            <a:pPr lvl="1"/>
            <a:r>
              <a:rPr lang="en-US" sz="1600" dirty="0"/>
              <a:t>Current ‘flight simulators’ not fast enough to run between shots. </a:t>
            </a:r>
          </a:p>
          <a:p>
            <a:pPr lvl="1"/>
            <a:r>
              <a:rPr lang="en-US" sz="1600" dirty="0"/>
              <a:t>Integrate &amp; supplement previous NN profile predictors [1,2]</a:t>
            </a:r>
          </a:p>
          <a:p>
            <a:r>
              <a:rPr lang="en-US" sz="1800" b="1" dirty="0"/>
              <a:t>Increased availability of equilibrium reconstruction (</a:t>
            </a:r>
            <a:r>
              <a:rPr lang="en-US" sz="1800" b="1" dirty="0" err="1"/>
              <a:t>Eqnet</a:t>
            </a:r>
            <a:r>
              <a:rPr lang="en-US" sz="1800" b="1" dirty="0"/>
              <a:t>):</a:t>
            </a:r>
            <a:endParaRPr lang="en-US" sz="1600" b="1" dirty="0"/>
          </a:p>
          <a:p>
            <a:pPr lvl="1"/>
            <a:r>
              <a:rPr lang="en-US" sz="1600" dirty="0"/>
              <a:t>Real-time EFIT reconstruction unavailable early in the shot. Workaround uses a hybrid gap controller and </a:t>
            </a:r>
            <a:r>
              <a:rPr lang="en-US" sz="1600" dirty="0" err="1"/>
              <a:t>isoflux</a:t>
            </a:r>
            <a:r>
              <a:rPr lang="en-US" sz="1600" dirty="0"/>
              <a:t> controller but suffers oscillations during controller transfer. </a:t>
            </a:r>
          </a:p>
          <a:p>
            <a:pPr lvl="1"/>
            <a:r>
              <a:rPr lang="en-US" sz="1600" dirty="0"/>
              <a:t>Simpler method to use a single </a:t>
            </a:r>
            <a:r>
              <a:rPr lang="en-US" sz="1600" dirty="0" err="1"/>
              <a:t>isoflux</a:t>
            </a:r>
            <a:r>
              <a:rPr lang="en-US" sz="1600" dirty="0"/>
              <a:t> controller – measurements can be supplied by NN when rt-EFIT not available.</a:t>
            </a:r>
          </a:p>
          <a:p>
            <a:r>
              <a:rPr lang="en-US" sz="1800" b="1" dirty="0"/>
              <a:t>Continuously monitor and update shape controller (</a:t>
            </a:r>
            <a:r>
              <a:rPr lang="en-US" sz="1800" b="1" dirty="0" err="1"/>
              <a:t>Pertnet</a:t>
            </a:r>
            <a:r>
              <a:rPr lang="en-US" sz="1800" b="1" dirty="0"/>
              <a:t>):</a:t>
            </a:r>
          </a:p>
          <a:p>
            <a:pPr lvl="1"/>
            <a:r>
              <a:rPr lang="en-US" sz="1600" dirty="0"/>
              <a:t>Monitor vertical growth rate directly (as opposed to proxy parameters like elongation) and take corrective action if too unstable</a:t>
            </a:r>
          </a:p>
          <a:p>
            <a:pPr lvl="1"/>
            <a:r>
              <a:rPr lang="en-US" sz="1600" dirty="0"/>
              <a:t>Provide real-time updates of the shape control model for better controller performance</a:t>
            </a:r>
          </a:p>
        </p:txBody>
      </p:sp>
      <p:pic>
        <p:nvPicPr>
          <p:cNvPr id="6" name="Picture 2" descr="Center stack Plasma Art NSTXU">
            <a:extLst>
              <a:ext uri="{FF2B5EF4-FFF2-40B4-BE49-F238E27FC236}">
                <a16:creationId xmlns:a16="http://schemas.microsoft.com/office/drawing/2014/main" id="{59468BC4-F8C5-D242-A3CF-8269335B7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834" y="1237916"/>
            <a:ext cx="2833054" cy="437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97F42B-5ED7-B445-A5D7-686262C6BE05}"/>
              </a:ext>
            </a:extLst>
          </p:cNvPr>
          <p:cNvSpPr txBox="1"/>
          <p:nvPr/>
        </p:nvSpPr>
        <p:spPr>
          <a:xfrm>
            <a:off x="8015449" y="5815963"/>
            <a:ext cx="31838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NSTX-U tokamak with plasma. Source: </a:t>
            </a:r>
            <a:r>
              <a:rPr lang="en-US" sz="1100" b="1" dirty="0" err="1"/>
              <a:t>pppl.gov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84828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C8CD4-841C-CF4C-9340-C5013DE31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Eqnet</a:t>
            </a:r>
            <a:r>
              <a:rPr lang="en-US" dirty="0"/>
              <a:t>: NN plasma equilibrium solver</a:t>
            </a:r>
          </a:p>
        </p:txBody>
      </p:sp>
    </p:spTree>
    <p:extLst>
      <p:ext uri="{BB962C8B-B14F-4D97-AF65-F5344CB8AC3E}">
        <p14:creationId xmlns:p14="http://schemas.microsoft.com/office/powerpoint/2010/main" val="1412206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286C64-6F74-A943-BB3E-E5E9C335D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86" y="1154431"/>
            <a:ext cx="5272488" cy="4918824"/>
          </a:xfrm>
        </p:spPr>
        <p:txBody>
          <a:bodyPr>
            <a:normAutofit/>
          </a:bodyPr>
          <a:lstStyle/>
          <a:p>
            <a:r>
              <a:rPr lang="en-US" sz="2000" dirty="0"/>
              <a:t>The equilibrium describes the magnetic field structure of the plasma. Balance between outward pressure force and inward </a:t>
            </a:r>
            <a:r>
              <a:rPr lang="en-US" sz="2000" dirty="0" err="1"/>
              <a:t>JxB</a:t>
            </a:r>
            <a:r>
              <a:rPr lang="en-US" sz="2000" dirty="0"/>
              <a:t> force. </a:t>
            </a:r>
          </a:p>
          <a:p>
            <a:endParaRPr lang="en-US" sz="2000" dirty="0"/>
          </a:p>
          <a:p>
            <a:r>
              <a:rPr lang="en-US" sz="2000" dirty="0"/>
              <a:t>In a tokamak, the equilibrium is described by the Grad-</a:t>
            </a:r>
            <a:r>
              <a:rPr lang="en-US" sz="2000" dirty="0" err="1"/>
              <a:t>Shafranov</a:t>
            </a:r>
            <a:r>
              <a:rPr lang="en-US" sz="2000" dirty="0"/>
              <a:t> equation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80FDFA-0D63-8A47-B02E-D5836B2F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equilibrium describes force balance condition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517413-95B2-FD4C-B4D4-F62397DB5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3489" y="2174893"/>
            <a:ext cx="2970739" cy="23574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C6907B-11E6-C840-B7F1-253BECD9A013}"/>
              </a:ext>
            </a:extLst>
          </p:cNvPr>
          <p:cNvSpPr txBox="1"/>
          <p:nvPr/>
        </p:nvSpPr>
        <p:spPr>
          <a:xfrm>
            <a:off x="8704489" y="4599618"/>
            <a:ext cx="3309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Magnetic field lines lying on flux surfaces.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9D8CB6-8517-2F4E-83AF-FC4180BAEBF4}"/>
              </a:ext>
            </a:extLst>
          </p:cNvPr>
          <p:cNvSpPr txBox="1"/>
          <p:nvPr/>
        </p:nvSpPr>
        <p:spPr>
          <a:xfrm>
            <a:off x="6096000" y="5919366"/>
            <a:ext cx="2282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204653 NSTX-U equilibrium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326180F-69A1-E940-93AF-13E3C8BA5D42}"/>
                  </a:ext>
                </a:extLst>
              </p:cNvPr>
              <p:cNvSpPr txBox="1"/>
              <p:nvPr/>
            </p:nvSpPr>
            <p:spPr>
              <a:xfrm>
                <a:off x="238147" y="4461119"/>
                <a:ext cx="1261884" cy="276999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×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326180F-69A1-E940-93AF-13E3C8BA5D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47" y="4461119"/>
                <a:ext cx="1261884" cy="276999"/>
              </a:xfrm>
              <a:prstGeom prst="rect">
                <a:avLst/>
              </a:prstGeom>
              <a:blipFill>
                <a:blip r:embed="rId3"/>
                <a:stretch>
                  <a:fillRect l="-4950" t="-4167" r="-594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A789505-711A-8549-9500-E9C5105ACC81}"/>
              </a:ext>
            </a:extLst>
          </p:cNvPr>
          <p:cNvCxnSpPr/>
          <p:nvPr/>
        </p:nvCxnSpPr>
        <p:spPr>
          <a:xfrm>
            <a:off x="1583250" y="4599617"/>
            <a:ext cx="613317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7DFFC267-974B-AF46-9A50-ECB6FBD68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830" y="3791604"/>
            <a:ext cx="3090444" cy="1616027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0C7F142C-9AED-FE47-AB58-ADFA7007E5F8}"/>
              </a:ext>
            </a:extLst>
          </p:cNvPr>
          <p:cNvGrpSpPr/>
          <p:nvPr/>
        </p:nvGrpSpPr>
        <p:grpSpPr>
          <a:xfrm>
            <a:off x="5741744" y="1181328"/>
            <a:ext cx="2962745" cy="5045815"/>
            <a:chOff x="5741744" y="1181328"/>
            <a:chExt cx="2962745" cy="5045815"/>
          </a:xfrm>
        </p:grpSpPr>
        <p:pic>
          <p:nvPicPr>
            <p:cNvPr id="5" name="Picture 4" descr="Chart&#10;&#10;Description automatically generated">
              <a:extLst>
                <a:ext uri="{FF2B5EF4-FFF2-40B4-BE49-F238E27FC236}">
                  <a16:creationId xmlns:a16="http://schemas.microsoft.com/office/drawing/2014/main" id="{70BA96F5-AAAF-3341-A7B3-8D54BF275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41744" y="1181328"/>
              <a:ext cx="2962745" cy="5045815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E4DA87C-AE86-5343-938A-A62C74B453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7754" y="2936068"/>
              <a:ext cx="79506" cy="261304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CDF2398-3AA5-7048-97E4-A2B9C5ED22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64573" y="3748434"/>
              <a:ext cx="223787" cy="141178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27DA10C-149E-E34F-8709-3F0B51998790}"/>
                </a:ext>
              </a:extLst>
            </p:cNvPr>
            <p:cNvCxnSpPr>
              <a:cxnSpLocks/>
            </p:cNvCxnSpPr>
            <p:nvPr/>
          </p:nvCxnSpPr>
          <p:spPr>
            <a:xfrm>
              <a:off x="7308387" y="3889612"/>
              <a:ext cx="122147" cy="256726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A643AC9-BFA8-6D47-BB85-43227BEBEC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01574" y="2486841"/>
              <a:ext cx="108218" cy="280581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DC4C4BD-E975-6E46-9020-A0FAC34EB1C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03813" y="4298556"/>
              <a:ext cx="88505" cy="233813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4A5B3A14-6AE9-1C42-8B68-ED3A867B23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64893" y="3931894"/>
              <a:ext cx="251955" cy="86081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317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C344EA-93F2-EC4A-A298-57879A554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501" y="1588696"/>
            <a:ext cx="5979999" cy="4959571"/>
          </a:xfrm>
        </p:spPr>
        <p:txBody>
          <a:bodyPr>
            <a:normAutofit/>
          </a:bodyPr>
          <a:lstStyle/>
          <a:p>
            <a:r>
              <a:rPr lang="en-US" sz="2000" dirty="0"/>
              <a:t>Solving the free-boundary Grad-</a:t>
            </a:r>
            <a:r>
              <a:rPr lang="en-US" sz="2000" dirty="0" err="1"/>
              <a:t>Shafranov</a:t>
            </a:r>
            <a:r>
              <a:rPr lang="en-US" sz="2000" dirty="0"/>
              <a:t> equation is a nonlinear, iterative computation. </a:t>
            </a:r>
          </a:p>
          <a:p>
            <a:pPr lvl="1"/>
            <a:r>
              <a:rPr lang="en-US" sz="1600" dirty="0"/>
              <a:t>Iterate between updating the plasma current, externally applied field, and flux. </a:t>
            </a:r>
          </a:p>
          <a:p>
            <a:pPr lvl="1"/>
            <a:endParaRPr lang="en-US" sz="1600" dirty="0"/>
          </a:p>
          <a:p>
            <a:r>
              <a:rPr lang="en-US" sz="2000" dirty="0" err="1"/>
              <a:t>Eqnet</a:t>
            </a:r>
            <a:r>
              <a:rPr lang="en-US" sz="2000" dirty="0"/>
              <a:t> is a neural net version of this process. Can work in different modes (data inputs and outputs): </a:t>
            </a:r>
            <a:r>
              <a:rPr lang="en-US" sz="2000" b="1" dirty="0"/>
              <a:t>forward solver </a:t>
            </a:r>
            <a:r>
              <a:rPr lang="en-US" sz="2000" dirty="0"/>
              <a:t>and </a:t>
            </a:r>
            <a:r>
              <a:rPr lang="en-US" sz="2000" b="1" dirty="0"/>
              <a:t>reconstruction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Also trained to predict parameters directly, for use as a control estimator. Similar to previous NNs [3-11]</a:t>
            </a:r>
            <a:endParaRPr lang="en-US" sz="1600" dirty="0"/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93E0A1-8E7F-C649-8287-AAA07E476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Eqnet</a:t>
            </a:r>
            <a:r>
              <a:rPr lang="en-US" dirty="0"/>
              <a:t>: a neural network equilibrium solver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B059D0A1-452F-8A40-80C4-CBDE66952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0390" y="1194996"/>
            <a:ext cx="3687313" cy="393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7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37FC99-711A-A247-B740-74D76337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080" y="1009257"/>
            <a:ext cx="6517477" cy="3782662"/>
          </a:xfrm>
        </p:spPr>
        <p:txBody>
          <a:bodyPr>
            <a:normAutofit/>
          </a:bodyPr>
          <a:lstStyle/>
          <a:p>
            <a:r>
              <a:rPr lang="en-US" sz="1800" dirty="0"/>
              <a:t>Data inputs and outputs are compressed using PCA to capture 99.5% variance</a:t>
            </a:r>
          </a:p>
          <a:p>
            <a:r>
              <a:rPr lang="en-US" sz="1800" dirty="0"/>
              <a:t>Goal is to predict equilibrium </a:t>
            </a:r>
            <a:r>
              <a:rPr lang="en-US" sz="1800" dirty="0" err="1"/>
              <a:t>ѱ</a:t>
            </a:r>
            <a:r>
              <a:rPr lang="en-US" sz="1800" dirty="0"/>
              <a:t> but more accurate to predict </a:t>
            </a:r>
            <a:r>
              <a:rPr lang="en-US" sz="1800" dirty="0" err="1"/>
              <a:t>ѱ</a:t>
            </a:r>
            <a:r>
              <a:rPr lang="en-US" sz="1800" baseline="30000" dirty="0" err="1"/>
              <a:t>pla</a:t>
            </a:r>
            <a:r>
              <a:rPr lang="en-US" sz="1800" baseline="30000" dirty="0"/>
              <a:t>   </a:t>
            </a:r>
            <a:r>
              <a:rPr lang="en-US" sz="1800" dirty="0"/>
              <a:t>since applied flux is known. </a:t>
            </a:r>
            <a:r>
              <a:rPr lang="en-US" sz="1800" baseline="30000" dirty="0"/>
              <a:t> </a:t>
            </a:r>
          </a:p>
          <a:p>
            <a:pPr marL="0" indent="0">
              <a:buNone/>
            </a:pPr>
            <a:endParaRPr lang="en-US" sz="1800" baseline="30000" dirty="0"/>
          </a:p>
          <a:p>
            <a:endParaRPr lang="en-US" sz="1800" baseline="30000" dirty="0"/>
          </a:p>
          <a:p>
            <a:endParaRPr lang="en-US" sz="1800" baseline="30000" dirty="0"/>
          </a:p>
          <a:p>
            <a:endParaRPr lang="en-US" sz="1800" baseline="30000" dirty="0"/>
          </a:p>
          <a:p>
            <a:r>
              <a:rPr lang="en-US" sz="1800" dirty="0"/>
              <a:t>PCA on </a:t>
            </a:r>
            <a:r>
              <a:rPr lang="en-US" sz="1800" dirty="0" err="1"/>
              <a:t>ѱ</a:t>
            </a:r>
            <a:r>
              <a:rPr lang="en-US" sz="1800" baseline="30000" dirty="0" err="1"/>
              <a:t>pla</a:t>
            </a:r>
            <a:r>
              <a:rPr lang="en-US" sz="1800" baseline="30000" dirty="0"/>
              <a:t> </a:t>
            </a:r>
            <a:r>
              <a:rPr lang="en-US" sz="1800" dirty="0"/>
              <a:t>: (65x65 grid) </a:t>
            </a:r>
            <a:r>
              <a:rPr lang="en-US" sz="1800" dirty="0">
                <a:sym typeface="Wingdings" pitchFamily="2" charset="2"/>
              </a:rPr>
              <a:t> 11 modes</a:t>
            </a:r>
          </a:p>
          <a:p>
            <a:pPr lvl="1"/>
            <a:r>
              <a:rPr lang="en-US" sz="1600" dirty="0">
                <a:sym typeface="Wingdings" pitchFamily="2" charset="2"/>
              </a:rPr>
              <a:t>Results are intuitive and can match a wide range of equilibria (limited, lower null, upper null, off-normal)</a:t>
            </a:r>
            <a:endParaRPr lang="en-US" sz="16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5A38C9-F5F9-C643-8460-E1BAC6E9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inputs and outputs are compressed using Principal Component Analysis (PCA)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45F195-4CF4-E14C-83F6-2B71D886050C}"/>
              </a:ext>
            </a:extLst>
          </p:cNvPr>
          <p:cNvGrpSpPr/>
          <p:nvPr/>
        </p:nvGrpSpPr>
        <p:grpSpPr>
          <a:xfrm>
            <a:off x="7611517" y="1028375"/>
            <a:ext cx="4578152" cy="2872664"/>
            <a:chOff x="7445659" y="650896"/>
            <a:chExt cx="5533393" cy="336040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633E59A-2471-D245-ABE4-5E17997A5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45659" y="650896"/>
              <a:ext cx="4482790" cy="298667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C4DAADC-9762-474C-BA33-BCBEEE1552F1}"/>
                </a:ext>
              </a:extLst>
            </p:cNvPr>
            <p:cNvSpPr txBox="1"/>
            <p:nvPr/>
          </p:nvSpPr>
          <p:spPr>
            <a:xfrm>
              <a:off x="7730269" y="3399243"/>
              <a:ext cx="5248783" cy="6120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Number of PCA components used. Outlined box indicates &gt;99.5% captured variance.</a:t>
              </a:r>
            </a:p>
          </p:txBody>
        </p: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FBAE14A5-0B6F-654E-97C1-DF3F659F5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239" y="2405567"/>
            <a:ext cx="2722345" cy="73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915B11E-2E09-4D4E-B7C2-F3675077F895}"/>
              </a:ext>
            </a:extLst>
          </p:cNvPr>
          <p:cNvGrpSpPr/>
          <p:nvPr/>
        </p:nvGrpSpPr>
        <p:grpSpPr>
          <a:xfrm>
            <a:off x="-34726" y="4316375"/>
            <a:ext cx="12226725" cy="2551971"/>
            <a:chOff x="-1" y="4316375"/>
            <a:chExt cx="12226725" cy="255197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F73FEBF-87CA-1648-99FB-8834064F743E}"/>
                </a:ext>
              </a:extLst>
            </p:cNvPr>
            <p:cNvSpPr/>
            <p:nvPr/>
          </p:nvSpPr>
          <p:spPr>
            <a:xfrm>
              <a:off x="-1" y="6458673"/>
              <a:ext cx="12226725" cy="4096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Content Placeholder 4" descr="Chart&#10;&#10;Description automatically generated">
              <a:extLst>
                <a:ext uri="{FF2B5EF4-FFF2-40B4-BE49-F238E27FC236}">
                  <a16:creationId xmlns:a16="http://schemas.microsoft.com/office/drawing/2014/main" id="{EACC01FC-7246-C344-9629-EC53631F9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3133"/>
            <a:stretch/>
          </p:blipFill>
          <p:spPr>
            <a:xfrm>
              <a:off x="6707557" y="4383589"/>
              <a:ext cx="5132321" cy="2473883"/>
            </a:xfrm>
            <a:prstGeom prst="rect">
              <a:avLst/>
            </a:prstGeom>
          </p:spPr>
        </p:pic>
        <p:pic>
          <p:nvPicPr>
            <p:cNvPr id="11" name="Picture 10" descr="Diagram&#10;&#10;Description automatically generated">
              <a:extLst>
                <a:ext uri="{FF2B5EF4-FFF2-40B4-BE49-F238E27FC236}">
                  <a16:creationId xmlns:a16="http://schemas.microsoft.com/office/drawing/2014/main" id="{76CABC74-EFFE-744A-B39E-F4D4B5524B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0391"/>
            <a:stretch/>
          </p:blipFill>
          <p:spPr>
            <a:xfrm>
              <a:off x="636610" y="4316375"/>
              <a:ext cx="5132320" cy="2551971"/>
            </a:xfrm>
            <a:prstGeom prst="rect">
              <a:avLst/>
            </a:prstGeom>
          </p:spPr>
        </p:pic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B6468B3-1588-A04D-BC5C-EBC9F9EBDC33}"/>
              </a:ext>
            </a:extLst>
          </p:cNvPr>
          <p:cNvCxnSpPr>
            <a:cxnSpLocks/>
          </p:cNvCxnSpPr>
          <p:nvPr/>
        </p:nvCxnSpPr>
        <p:spPr>
          <a:xfrm>
            <a:off x="6096000" y="5738066"/>
            <a:ext cx="27481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56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468DC4-E21E-B04D-AFE0-B896394A4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Eqnet</a:t>
            </a:r>
            <a:r>
              <a:rPr lang="en-US" dirty="0"/>
              <a:t> architecture is based on a fully-connected NN</a:t>
            </a:r>
          </a:p>
        </p:txBody>
      </p:sp>
      <p:pic>
        <p:nvPicPr>
          <p:cNvPr id="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4DD49A5-93F7-8443-A263-9CA79AFB6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391" y="1241295"/>
            <a:ext cx="6988609" cy="3717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8E20C8-8E01-C041-8FEB-6F8077F33704}"/>
              </a:ext>
            </a:extLst>
          </p:cNvPr>
          <p:cNvSpPr txBox="1"/>
          <p:nvPr/>
        </p:nvSpPr>
        <p:spPr>
          <a:xfrm>
            <a:off x="5851652" y="5032605"/>
            <a:ext cx="52666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Fig 1: Neural net and data architecture. The core of the model is a fully-connected NN.  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179C593-6194-5947-8C94-B974D1D55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39" y="1241295"/>
            <a:ext cx="4970837" cy="4959571"/>
          </a:xfrm>
        </p:spPr>
        <p:txBody>
          <a:bodyPr>
            <a:normAutofit/>
          </a:bodyPr>
          <a:lstStyle/>
          <a:p>
            <a:r>
              <a:rPr lang="en-US" sz="1800" dirty="0"/>
              <a:t>Neural network – tool for approximating many types of functions  y = f(x). Has many parameters or weights, w. During training weights are tuned so that predicted outputs match target outputs. </a:t>
            </a:r>
          </a:p>
          <a:p>
            <a:endParaRPr lang="en-US" sz="18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marL="0" indent="0">
              <a:buNone/>
            </a:pPr>
            <a:r>
              <a:rPr lang="en-US" sz="1800" dirty="0"/>
              <a:t>        </a:t>
            </a:r>
            <a:r>
              <a:rPr lang="en-US" sz="1600" dirty="0" err="1"/>
              <a:t>X</a:t>
            </a:r>
            <a:r>
              <a:rPr lang="en-US" sz="1600" baseline="-25000" dirty="0" err="1"/>
              <a:t>train</a:t>
            </a:r>
            <a:r>
              <a:rPr lang="en-US" sz="1600" baseline="-25000" dirty="0"/>
              <a:t> </a:t>
            </a:r>
            <a:r>
              <a:rPr lang="en-US" sz="1600" dirty="0"/>
              <a:t> = coil currents, vessel currents, P’ / FF’ profiles</a:t>
            </a:r>
          </a:p>
          <a:p>
            <a:pPr marL="0" indent="0">
              <a:buNone/>
            </a:pPr>
            <a:r>
              <a:rPr lang="en-US" sz="1600" dirty="0"/>
              <a:t>         </a:t>
            </a:r>
            <a:r>
              <a:rPr lang="en-US" sz="1600" dirty="0" err="1"/>
              <a:t>Y</a:t>
            </a:r>
            <a:r>
              <a:rPr lang="en-US" sz="1600" baseline="-25000" dirty="0" err="1"/>
              <a:t>train</a:t>
            </a:r>
            <a:r>
              <a:rPr lang="en-US" sz="1600" dirty="0"/>
              <a:t> = </a:t>
            </a:r>
            <a:r>
              <a:rPr lang="en-US" sz="1600" dirty="0" err="1"/>
              <a:t>ѱ</a:t>
            </a:r>
            <a:r>
              <a:rPr lang="en-US" sz="1600" baseline="30000" dirty="0" err="1"/>
              <a:t>pla</a:t>
            </a:r>
            <a:endParaRPr lang="en-US" sz="1600" baseline="30000" dirty="0"/>
          </a:p>
          <a:p>
            <a:pPr marL="0" indent="0">
              <a:buNone/>
            </a:pPr>
            <a:endParaRPr lang="en-US" sz="1600" baseline="30000" dirty="0"/>
          </a:p>
          <a:p>
            <a:r>
              <a:rPr lang="en-US" sz="1800" dirty="0"/>
              <a:t>Data is from EFIT01 [13,14] magnetics-only reconstruction of 2015-2016 NSTXU campaign. 220 shots &amp; 25,000 equilibria </a:t>
            </a:r>
          </a:p>
          <a:p>
            <a:r>
              <a:rPr lang="en-US" sz="1800" dirty="0"/>
              <a:t>Divided 80-10-10 by shot number into train, validation, test datasets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CF51970-AE9C-A949-A4BE-944F74650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64" y="2564139"/>
            <a:ext cx="4328329" cy="45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pl_pu_template" id="{9819EB48-C01B-8B44-8492-D123D46B703A}" vid="{00E5D780-7D87-2742-9CAA-59850D47288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2220</TotalTime>
  <Words>1521</Words>
  <Application>Microsoft Macintosh PowerPoint</Application>
  <PresentationFormat>Widescreen</PresentationFormat>
  <Paragraphs>161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Times New Roman</vt:lpstr>
      <vt:lpstr>Office Theme</vt:lpstr>
      <vt:lpstr>Neural net modeling of equilibria in NSTX-U</vt:lpstr>
      <vt:lpstr>Background and definitions:</vt:lpstr>
      <vt:lpstr>Trained two neural networks relevant to plasma control</vt:lpstr>
      <vt:lpstr>NNs will be integrated into several desired control applications</vt:lpstr>
      <vt:lpstr>Eqnet: NN plasma equilibrium solver</vt:lpstr>
      <vt:lpstr>Plasma equilibrium describes force balance condition</vt:lpstr>
      <vt:lpstr>Eqnet: a neural network equilibrium solver</vt:lpstr>
      <vt:lpstr>Data inputs and outputs are compressed using Principal Component Analysis (PCA)</vt:lpstr>
      <vt:lpstr>Eqnet architecture is based on a fully-connected NN</vt:lpstr>
      <vt:lpstr>Grid scans used to optimize hyperparameters</vt:lpstr>
      <vt:lpstr>High agreement of flux surfaces is verified visually</vt:lpstr>
      <vt:lpstr>Eqnet predictions of features have errors &lt;1cm</vt:lpstr>
      <vt:lpstr>Pertnet: NN calculation of the plasma response </vt:lpstr>
      <vt:lpstr>The plasma response describes how the plasma redistributes in response to external perturbations</vt:lpstr>
      <vt:lpstr>Pertnet utilizes similar data and network architecture to Eqnet</vt:lpstr>
      <vt:lpstr>Flux response gives high visual agreement with Gspert code</vt:lpstr>
      <vt:lpstr>Vertical growth rate predicted within 3Hz deviation from Gspert</vt:lpstr>
      <vt:lpstr>Next steps</vt:lpstr>
      <vt:lpstr>Conclusion &amp; 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Neural net modeling of equilibria in NSTX-U</dc:title>
  <dc:creator>Microsoft Office User</dc:creator>
  <cp:lastModifiedBy>Microsoft Office User</cp:lastModifiedBy>
  <cp:revision>74</cp:revision>
  <dcterms:created xsi:type="dcterms:W3CDTF">2022-04-05T21:19:12Z</dcterms:created>
  <dcterms:modified xsi:type="dcterms:W3CDTF">2022-04-12T14:34:56Z</dcterms:modified>
</cp:coreProperties>
</file>