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CE519DC-E5B4-4C98-9645-A3D9EF5910E3}">
  <a:tblStyle styleId="{BCE519DC-E5B4-4C98-9645-A3D9EF5910E3}" styleName="Table_0">
    <a:wholeTbl>
      <a:tcTxStyle b="off" i="off">
        <a:font>
          <a:latin typeface="Cambria"/>
          <a:ea typeface="Cambria"/>
          <a:cs typeface="Cambria"/>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E8EDFD"/>
          </a:solidFill>
        </a:fill>
      </a:tcStyle>
    </a:wholeTbl>
    <a:band1H>
      <a:tcTxStyle/>
      <a:tcStyle>
        <a:fill>
          <a:solidFill>
            <a:srgbClr val="CDD8FB"/>
          </a:solidFill>
        </a:fill>
      </a:tcStyle>
    </a:band1H>
    <a:band2H>
      <a:tcTxStyle/>
    </a:band2H>
    <a:band1V>
      <a:tcTxStyle/>
      <a:tcStyle>
        <a:fill>
          <a:solidFill>
            <a:srgbClr val="CDD8FB"/>
          </a:solidFill>
        </a:fill>
      </a:tcStyle>
    </a:band1V>
    <a:band2V>
      <a:tcTxStyle/>
    </a:band2V>
    <a:lastCol>
      <a:tcTxStyle b="on" i="off"/>
    </a:lastCol>
    <a:firstCol>
      <a:tcTxStyle b="on" i="off"/>
    </a:firstCol>
    <a:lastRow>
      <a:tcTxStyle b="on" i="off"/>
      <a:tcStyle>
        <a:tcBdr>
          <a:top>
            <a:ln cap="flat" cmpd="sng" w="25400">
              <a:solidFill>
                <a:schemeClr val="accent1"/>
              </a:solidFill>
              <a:prstDash val="solid"/>
              <a:round/>
              <a:headEnd len="sm" w="sm" type="none"/>
              <a:tailEnd len="sm" w="sm" type="none"/>
            </a:ln>
          </a:top>
        </a:tcBdr>
        <a:fill>
          <a:solidFill>
            <a:srgbClr val="E8EDFD"/>
          </a:solidFill>
        </a:fill>
      </a:tcStyle>
    </a:lastRow>
    <a:seCell>
      <a:tcTxStyle/>
    </a:seCell>
    <a:swCell>
      <a:tcTxStyle/>
    </a:swCell>
    <a:firstRow>
      <a:tcTxStyle b="on" i="off"/>
      <a:tcStyle>
        <a:fill>
          <a:solidFill>
            <a:srgbClr val="E8EDFD"/>
          </a:solidFill>
        </a:fill>
      </a:tcStyle>
    </a:firstRow>
    <a:neCell>
      <a:tcTxStyle/>
    </a:neCell>
    <a:nwCell>
      <a:tcTxStyle/>
    </a:nwCell>
  </a:tblStyle>
  <a:tblStyle styleId="{BA450460-2ADD-4894-A233-08B47959F9A4}"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DB0CBD9-28A6-4C40-B9C5-DAFAE56D856D}" styleName="Table_2">
    <a:wholeTbl>
      <a:tcTxStyle b="off" i="off">
        <a:font>
          <a:latin typeface="Cambria"/>
          <a:ea typeface="Cambria"/>
          <a:cs typeface="Cambri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DFD"/>
          </a:solidFill>
        </a:fill>
      </a:tcStyle>
    </a:wholeTbl>
    <a:band1H>
      <a:tcTxStyle/>
      <a:tcStyle>
        <a:fill>
          <a:solidFill>
            <a:srgbClr val="CDD8FB"/>
          </a:solidFill>
        </a:fill>
      </a:tcStyle>
    </a:band1H>
    <a:band2H>
      <a:tcTxStyle/>
    </a:band2H>
    <a:band1V>
      <a:tcTxStyle/>
      <a:tcStyle>
        <a:fill>
          <a:solidFill>
            <a:srgbClr val="CDD8FB"/>
          </a:solidFill>
        </a:fill>
      </a:tcStyle>
    </a:band1V>
    <a:band2V>
      <a:tcTxStyle/>
    </a:band2V>
    <a:lastCol>
      <a:tcTxStyle b="on" i="off">
        <a:font>
          <a:latin typeface="Cambria"/>
          <a:ea typeface="Cambria"/>
          <a:cs typeface="Cambria"/>
        </a:font>
        <a:schemeClr val="lt1"/>
      </a:tcTxStyle>
      <a:tcStyle>
        <a:fill>
          <a:solidFill>
            <a:schemeClr val="accent1"/>
          </a:solidFill>
        </a:fill>
      </a:tcStyle>
    </a:lastCol>
    <a:firstCol>
      <a:tcTxStyle b="on" i="off">
        <a:font>
          <a:latin typeface="Cambria"/>
          <a:ea typeface="Cambria"/>
          <a:cs typeface="Cambria"/>
        </a:font>
        <a:schemeClr val="lt1"/>
      </a:tcTxStyle>
      <a:tcStyle>
        <a:fill>
          <a:solidFill>
            <a:schemeClr val="accent1"/>
          </a:solidFill>
        </a:fill>
      </a:tcStyle>
    </a:firstCol>
    <a:lastRow>
      <a:tcTxStyle b="on" i="off">
        <a:font>
          <a:latin typeface="Cambria"/>
          <a:ea typeface="Cambria"/>
          <a:cs typeface="Cambri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mbria"/>
          <a:ea typeface="Cambria"/>
          <a:cs typeface="Cambri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42fe5d9c27_0_40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142fe5d9c27_0_4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42fe5d9c27_0_46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142fe5d9c27_0_4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42fe5d9c27_0_50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142fe5d9c27_0_5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42fe5d9c27_0_50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142fe5d9c27_0_5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401da0067b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401da0067b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42fe5d9c27_0_52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142fe5d9c27_0_5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42fe5d9c27_0_62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142fe5d9c27_0_6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401da0067b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1401da0067b_0_0:notes"/>
          <p:cNvSpPr/>
          <p:nvPr>
            <p:ph idx="2" type="sldImg"/>
          </p:nvPr>
        </p:nvSpPr>
        <p:spPr>
          <a:xfrm>
            <a:off x="685807"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401da0067b_0_3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1401da0067b_0_37:notes"/>
          <p:cNvSpPr/>
          <p:nvPr>
            <p:ph idx="2" type="sldImg"/>
          </p:nvPr>
        </p:nvSpPr>
        <p:spPr>
          <a:xfrm>
            <a:off x="685807"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42fe5d9c27_0_63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142fe5d9c27_0_6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42fe5d9c27_0_22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g142fe5d9c27_0_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42fe5d9c27_0_65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142fe5d9c27_0_6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42fe5d9c27_0_7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142fe5d9c27_0_7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401da0067b_0_12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g1401da0067b_0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42fe5d9c27_0_66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142fe5d9c27_0_6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42fe5d9c27_0_67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g142fe5d9c27_0_6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3ffff71e5f_8_37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g13ffff71e5f_8_3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13ffff71e5f_8_37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g13ffff71e5f_8_3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3ffff71e5f_8_39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g13ffff71e5f_8_3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1401da0067b_0_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g1401da0067b_0_1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484" name="Google Shape;484;g1401da0067b_0_1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42fe5d9c27_0_7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142fe5d9c27_0_7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42fe5d9c2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g142fe5d9c2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
              <a:t>Carbon free energy source where two isotopes of hydrogen are fused together, releasing energy</a:t>
            </a:r>
            <a:endParaRPr/>
          </a:p>
          <a:p>
            <a:pPr indent="0" lvl="0" marL="0" rtl="0" algn="l">
              <a:lnSpc>
                <a:spcPct val="100000"/>
              </a:lnSpc>
              <a:spcBef>
                <a:spcPts val="0"/>
              </a:spcBef>
              <a:spcAft>
                <a:spcPts val="0"/>
              </a:spcAft>
              <a:buClr>
                <a:schemeClr val="dk1"/>
              </a:buClr>
              <a:buSzPts val="1100"/>
              <a:buFont typeface="Calibri"/>
              <a:buNone/>
            </a:pPr>
            <a:r>
              <a:rPr lang="en"/>
              <a:t>This reaction  requires very high temperatures, on the order of 100 million deg C</a:t>
            </a:r>
            <a:endParaRPr/>
          </a:p>
          <a:p>
            <a:pPr indent="0" lvl="0" marL="0" rtl="0" algn="l">
              <a:lnSpc>
                <a:spcPct val="100000"/>
              </a:lnSpc>
              <a:spcBef>
                <a:spcPts val="0"/>
              </a:spcBef>
              <a:spcAft>
                <a:spcPts val="0"/>
              </a:spcAft>
              <a:buClr>
                <a:schemeClr val="dk1"/>
              </a:buClr>
              <a:buSzPts val="1100"/>
              <a:buFont typeface="Calibri"/>
              <a:buNone/>
            </a:pPr>
            <a:r>
              <a:rPr lang="en"/>
              <a:t>	gas -&gt; plasma</a:t>
            </a:r>
            <a:endParaRPr/>
          </a:p>
          <a:p>
            <a:pPr indent="0" lvl="0" marL="0" marR="0" rtl="0" algn="l">
              <a:lnSpc>
                <a:spcPct val="100000"/>
              </a:lnSpc>
              <a:spcBef>
                <a:spcPts val="0"/>
              </a:spcBef>
              <a:spcAft>
                <a:spcPts val="0"/>
              </a:spcAft>
              <a:buClr>
                <a:schemeClr val="dk1"/>
              </a:buClr>
              <a:buSzPts val="1100"/>
              <a:buFont typeface="Calibri"/>
              <a:buNone/>
            </a:pPr>
            <a:r>
              <a:t/>
            </a:r>
            <a:endParaRPr/>
          </a:p>
          <a:p>
            <a:pPr indent="0" lvl="0" marL="0" marR="0" rtl="0" algn="l">
              <a:lnSpc>
                <a:spcPct val="100000"/>
              </a:lnSpc>
              <a:spcBef>
                <a:spcPts val="0"/>
              </a:spcBef>
              <a:spcAft>
                <a:spcPts val="0"/>
              </a:spcAft>
              <a:buClr>
                <a:schemeClr val="dk1"/>
              </a:buClr>
              <a:buSzPts val="1100"/>
              <a:buFont typeface="Calibri"/>
              <a:buNone/>
            </a:pPr>
            <a:r>
              <a:rPr lang="en"/>
              <a:t>This means they react to electric and magnetic fields, so…</a:t>
            </a:r>
            <a:endParaRPr/>
          </a:p>
          <a:p>
            <a:pPr indent="0" lvl="0" marL="0" rtl="0" algn="l">
              <a:lnSpc>
                <a:spcPct val="100000"/>
              </a:lnSpc>
              <a:spcBef>
                <a:spcPts val="0"/>
              </a:spcBef>
              <a:spcAft>
                <a:spcPts val="0"/>
              </a:spcAft>
              <a:buClr>
                <a:schemeClr val="dk1"/>
              </a:buClr>
              <a:buSzPts val="1100"/>
              <a:buFont typeface="Calibri"/>
              <a:buNone/>
            </a:pPr>
            <a:r>
              <a:rPr b="1" lang="en"/>
              <a:t>Click</a:t>
            </a:r>
            <a:endParaRPr/>
          </a:p>
          <a:p>
            <a:pPr indent="0" lvl="0" marL="0" rtl="0" algn="l">
              <a:lnSpc>
                <a:spcPct val="100000"/>
              </a:lnSpc>
              <a:spcBef>
                <a:spcPts val="0"/>
              </a:spcBef>
              <a:spcAft>
                <a:spcPts val="0"/>
              </a:spcAft>
              <a:buClr>
                <a:schemeClr val="dk1"/>
              </a:buClr>
              <a:buSzPts val="1100"/>
              <a:buFont typeface="Calibri"/>
              <a:buNone/>
            </a:pPr>
            <a:r>
              <a:rPr lang="en"/>
              <a:t>can use magnetic fields to confine them without physical contact</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401da0067b_0_16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g1401da0067b_0_165:notes"/>
          <p:cNvSpPr/>
          <p:nvPr>
            <p:ph idx="2" type="sldImg"/>
          </p:nvPr>
        </p:nvSpPr>
        <p:spPr>
          <a:xfrm>
            <a:off x="685807"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401da0067b_0_17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g1401da0067b_0_173:notes"/>
          <p:cNvSpPr/>
          <p:nvPr>
            <p:ph idx="2" type="sldImg"/>
          </p:nvPr>
        </p:nvSpPr>
        <p:spPr>
          <a:xfrm>
            <a:off x="685807"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401da0067b_0_19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g1401da0067b_0_192:notes"/>
          <p:cNvSpPr/>
          <p:nvPr>
            <p:ph idx="2" type="sldImg"/>
          </p:nvPr>
        </p:nvSpPr>
        <p:spPr>
          <a:xfrm>
            <a:off x="685807"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13ffff71e5f_7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g13ffff71e5f_7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g13ffff71e5f_7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13ffff71e5f_7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g13ffff71e5f_7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Initial guess is more complicated than that but the general gist is that they are scaled</a:t>
            </a:r>
            <a:endParaRPr/>
          </a:p>
          <a:p>
            <a:pPr indent="0" lvl="0" marL="0" rtl="0" algn="l">
              <a:spcBef>
                <a:spcPts val="0"/>
              </a:spcBef>
              <a:spcAft>
                <a:spcPts val="0"/>
              </a:spcAft>
              <a:buNone/>
            </a:pPr>
            <a:r>
              <a:rPr lang="en"/>
              <a:t>There is some 1/sqrt(s) dependence on the odd m modes but I will not go into that as I do not completely understand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Show a pic for the Initial guess and boundary</a:t>
            </a:r>
            <a:endParaRPr/>
          </a:p>
          <a:p>
            <a:pPr indent="0" lvl="0" marL="0" rtl="0" algn="l">
              <a:spcBef>
                <a:spcPts val="0"/>
              </a:spcBef>
              <a:spcAft>
                <a:spcPts val="0"/>
              </a:spcAft>
              <a:buNone/>
            </a:pPr>
            <a:r>
              <a:rPr lang="en"/>
              <a:t>	like a simple circle, then you can show the fourier coeffs of the boundary</a:t>
            </a:r>
            <a:endParaRPr/>
          </a:p>
          <a:p>
            <a:pPr indent="0" lvl="0" marL="0" rtl="0" algn="l">
              <a:spcBef>
                <a:spcPts val="0"/>
              </a:spcBef>
              <a:spcAft>
                <a:spcPts val="0"/>
              </a:spcAft>
              <a:buNone/>
            </a:pPr>
            <a:r>
              <a:rPr lang="en"/>
              <a:t>And profiles for iota and pressure</a:t>
            </a:r>
            <a:endParaRPr/>
          </a:p>
          <a:p>
            <a:pPr indent="0" lvl="0" marL="0" rtl="0" algn="l">
              <a:spcBef>
                <a:spcPts val="0"/>
              </a:spcBef>
              <a:spcAft>
                <a:spcPts val="0"/>
              </a:spcAft>
              <a:buNone/>
            </a:pPr>
            <a:r>
              <a:rPr lang="en"/>
              <a:t>	how does one choose these?</a:t>
            </a:r>
            <a:endParaRPr/>
          </a:p>
          <a:p>
            <a:pPr indent="0" lvl="0" marL="0" rtl="0" algn="l">
              <a:spcBef>
                <a:spcPts val="0"/>
              </a:spcBef>
              <a:spcAft>
                <a:spcPts val="0"/>
              </a:spcAft>
              <a:buNone/>
            </a:pPr>
            <a:r>
              <a:rPr lang="en"/>
              <a:t>	based off of desired boundary shape (this is fixed boundary), and desired iota, and the pressure can be chosen to match experimental-like profiles, and psi_a only scales the strength of the B field, not the geometry (I think)</a:t>
            </a:r>
            <a:endParaRPr/>
          </a:p>
          <a:p>
            <a:pPr indent="0" lvl="0" marL="0" rtl="0" algn="l">
              <a:spcBef>
                <a:spcPts val="0"/>
              </a:spcBef>
              <a:spcAft>
                <a:spcPts val="0"/>
              </a:spcAft>
              <a:buNone/>
            </a:pPr>
            <a:r>
              <a:rPr lang="en"/>
              <a:t>And the timestepping is really a second order Richardson scheme</a:t>
            </a:r>
            <a:endParaRPr/>
          </a:p>
          <a:p>
            <a:pPr indent="0" lvl="0" marL="0" rtl="0" algn="l">
              <a:spcBef>
                <a:spcPts val="0"/>
              </a:spcBef>
              <a:spcAft>
                <a:spcPts val="0"/>
              </a:spcAft>
              <a:buNone/>
            </a:pPr>
            <a:r>
              <a:rPr lang="en"/>
              <a:t>	effectively an initial V = dX/dt is zero, and this velocity is updated at each step using the current velocity and variational forces</a:t>
            </a:r>
            <a:endParaRPr/>
          </a:p>
          <a:p>
            <a:pPr indent="0" lvl="0" marL="0" rtl="0" algn="l">
              <a:spcBef>
                <a:spcPts val="0"/>
              </a:spcBef>
              <a:spcAft>
                <a:spcPts val="0"/>
              </a:spcAft>
              <a:buNone/>
            </a:pPr>
            <a:r>
              <a:rPr lang="en"/>
              <a:t>	then X is advanced as dt*v + X_i = X_i+1</a:t>
            </a:r>
            <a:endParaRPr/>
          </a:p>
          <a:p>
            <a:pPr indent="0" lvl="0" marL="0" rtl="0" algn="l">
              <a:spcBef>
                <a:spcPts val="0"/>
              </a:spcBef>
              <a:spcAft>
                <a:spcPts val="0"/>
              </a:spcAft>
              <a:buNone/>
            </a:pPr>
            <a:r>
              <a:t/>
            </a:r>
            <a:endParaRPr/>
          </a:p>
        </p:txBody>
      </p:sp>
      <p:sp>
        <p:nvSpPr>
          <p:cNvPr id="556" name="Google Shape;556;g13ffff71e5f_7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13ffff71e5f_7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4" name="Google Shape;584;g13ffff71e5f_7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
              <a:t>This could be on a couple slides</a:t>
            </a:r>
            <a:endParaRPr/>
          </a:p>
          <a:p>
            <a:pPr indent="0" lvl="0" marL="0" rtl="0" algn="l">
              <a:lnSpc>
                <a:spcPct val="100000"/>
              </a:lnSpc>
              <a:spcBef>
                <a:spcPts val="0"/>
              </a:spcBef>
              <a:spcAft>
                <a:spcPts val="0"/>
              </a:spcAft>
              <a:buClr>
                <a:schemeClr val="dk1"/>
              </a:buClr>
              <a:buSzPts val="1100"/>
              <a:buFont typeface="Calibri"/>
              <a:buNone/>
            </a:pPr>
            <a:r>
              <a:rPr lang="en"/>
              <a:t>Lambda (rho,theta,zeta) is zero initially</a:t>
            </a:r>
            <a:endParaRPr/>
          </a:p>
          <a:p>
            <a:pPr indent="0" lvl="0" marL="0" rtl="0" algn="l">
              <a:lnSpc>
                <a:spcPct val="100000"/>
              </a:lnSpc>
              <a:spcBef>
                <a:spcPts val="0"/>
              </a:spcBef>
              <a:spcAft>
                <a:spcPts val="0"/>
              </a:spcAft>
              <a:buClr>
                <a:schemeClr val="dk1"/>
              </a:buClr>
              <a:buSzPts val="1100"/>
              <a:buFont typeface="Calibri"/>
              <a:buNone/>
            </a:pPr>
            <a:r>
              <a:rPr lang="en"/>
              <a:t>Takes in a mag axis guess or assumes to be the centroid of the boundary surface given</a:t>
            </a:r>
            <a:endParaRPr/>
          </a:p>
          <a:p>
            <a:pPr indent="0" lvl="0" marL="0" rtl="0" algn="l">
              <a:lnSpc>
                <a:spcPct val="100000"/>
              </a:lnSpc>
              <a:spcBef>
                <a:spcPts val="0"/>
              </a:spcBef>
              <a:spcAft>
                <a:spcPts val="0"/>
              </a:spcAft>
              <a:buClr>
                <a:schemeClr val="dk1"/>
              </a:buClr>
              <a:buSzPts val="1100"/>
              <a:buFont typeface="Calibri"/>
              <a:buNone/>
            </a:pPr>
            <a:r>
              <a:rPr lang="en"/>
              <a:t>Then R(rho,theta,zeta) Z(rho,theta,zeta) are just initially scaled from the boundary to the axis (picture)</a:t>
            </a:r>
            <a:endParaRPr/>
          </a:p>
          <a:p>
            <a:pPr indent="0" lvl="0" marL="0" rtl="0" algn="l">
              <a:lnSpc>
                <a:spcPct val="100000"/>
              </a:lnSpc>
              <a:spcBef>
                <a:spcPts val="0"/>
              </a:spcBef>
              <a:spcAft>
                <a:spcPts val="0"/>
              </a:spcAft>
              <a:buClr>
                <a:schemeClr val="dk1"/>
              </a:buClr>
              <a:buSzPts val="1100"/>
              <a:buFont typeface="Calibri"/>
              <a:buNone/>
            </a:pPr>
            <a:r>
              <a:rPr lang="en"/>
              <a:t>These are given in Zernike-Fourier basis, so we know all derivatives of R,Z,lambda</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lnSpc>
                <a:spcPct val="100000"/>
              </a:lnSpc>
              <a:spcBef>
                <a:spcPts val="0"/>
              </a:spcBef>
              <a:spcAft>
                <a:spcPts val="0"/>
              </a:spcAft>
              <a:buClr>
                <a:schemeClr val="dk1"/>
              </a:buClr>
              <a:buSzPts val="1100"/>
              <a:buFont typeface="Calibri"/>
              <a:buNone/>
            </a:pPr>
            <a:r>
              <a:rPr lang="en"/>
              <a:t>So can find B,J and F on a collocation grid</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lnSpc>
                <a:spcPct val="100000"/>
              </a:lnSpc>
              <a:spcBef>
                <a:spcPts val="0"/>
              </a:spcBef>
              <a:spcAft>
                <a:spcPts val="0"/>
              </a:spcAft>
              <a:buClr>
                <a:schemeClr val="dk1"/>
              </a:buClr>
              <a:buSzPts val="1100"/>
              <a:buFont typeface="Calibri"/>
              <a:buNone/>
            </a:pPr>
            <a:r>
              <a:rPr lang="en"/>
              <a:t>This constitutes a nonlinear system of equations </a:t>
            </a:r>
            <a:r>
              <a:rPr b="1" lang="en"/>
              <a:t>f(x)</a:t>
            </a:r>
            <a:r>
              <a:rPr b="0" lang="en"/>
              <a:t> evaluated at our collocation grid. We want zero force error, so we can set </a:t>
            </a:r>
            <a:r>
              <a:rPr b="1" lang="en"/>
              <a:t>f(x)=0</a:t>
            </a:r>
            <a:r>
              <a:rPr b="0" lang="en"/>
              <a:t> and solve the system using, for example, a Newton Raphson method, to find how to change </a:t>
            </a:r>
            <a:r>
              <a:rPr b="1" lang="en"/>
              <a:t>x</a:t>
            </a:r>
            <a:r>
              <a:rPr b="0" lang="en"/>
              <a:t> at this iteration in order to reduce force balance error</a:t>
            </a:r>
            <a:endParaRPr/>
          </a:p>
          <a:p>
            <a:pPr indent="0" lvl="0" marL="0" rtl="0" algn="l">
              <a:lnSpc>
                <a:spcPct val="100000"/>
              </a:lnSpc>
              <a:spcBef>
                <a:spcPts val="0"/>
              </a:spcBef>
              <a:spcAft>
                <a:spcPts val="0"/>
              </a:spcAft>
              <a:buClr>
                <a:schemeClr val="dk1"/>
              </a:buClr>
              <a:buSzPts val="1100"/>
              <a:buFont typeface="Calibri"/>
              <a:buNone/>
            </a:pPr>
            <a:r>
              <a:t/>
            </a:r>
            <a:endParaRPr b="0"/>
          </a:p>
          <a:p>
            <a:pPr indent="0" lvl="0" marL="0" rtl="0" algn="l">
              <a:lnSpc>
                <a:spcPct val="100000"/>
              </a:lnSpc>
              <a:spcBef>
                <a:spcPts val="0"/>
              </a:spcBef>
              <a:spcAft>
                <a:spcPts val="0"/>
              </a:spcAft>
              <a:buClr>
                <a:schemeClr val="dk1"/>
              </a:buClr>
              <a:buSzPts val="1100"/>
              <a:buFont typeface="Calibri"/>
              <a:buNone/>
            </a:pPr>
            <a:r>
              <a:rPr b="0" lang="en"/>
              <a:t>This process iterates until convergence at that resolution (ftol condition, xtol, etc), then repeats with a higher basis resolution/collocation grid resolution, using the solution from the previous run as the initial guess for the next in a continuation method</a:t>
            </a:r>
            <a:endParaRPr/>
          </a:p>
          <a:p>
            <a:pPr indent="0" lvl="0" marL="0" rtl="0" algn="l">
              <a:lnSpc>
                <a:spcPct val="100000"/>
              </a:lnSpc>
              <a:spcBef>
                <a:spcPts val="0"/>
              </a:spcBef>
              <a:spcAft>
                <a:spcPts val="0"/>
              </a:spcAft>
              <a:buClr>
                <a:schemeClr val="dk1"/>
              </a:buClr>
              <a:buSzPts val="1100"/>
              <a:buFont typeface="Calibri"/>
              <a:buNone/>
            </a:pPr>
            <a:r>
              <a:t/>
            </a:r>
            <a:endParaRPr b="0"/>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13ffff71e5f_7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g13ffff71e5f_7_1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Show a pic for the Initial guess and boundary</a:t>
            </a:r>
            <a:endParaRPr/>
          </a:p>
          <a:p>
            <a:pPr indent="0" lvl="0" marL="0" rtl="0" algn="l">
              <a:spcBef>
                <a:spcPts val="0"/>
              </a:spcBef>
              <a:spcAft>
                <a:spcPts val="0"/>
              </a:spcAft>
              <a:buNone/>
            </a:pPr>
            <a:r>
              <a:rPr lang="en"/>
              <a:t>	like a simple circle, then you can show the fourier coeffs of the boundary</a:t>
            </a:r>
            <a:endParaRPr/>
          </a:p>
          <a:p>
            <a:pPr indent="0" lvl="0" marL="0" rtl="0" algn="l">
              <a:spcBef>
                <a:spcPts val="0"/>
              </a:spcBef>
              <a:spcAft>
                <a:spcPts val="0"/>
              </a:spcAft>
              <a:buNone/>
            </a:pPr>
            <a:r>
              <a:rPr lang="en"/>
              <a:t>And profiles for iota and pressure</a:t>
            </a:r>
            <a:endParaRPr/>
          </a:p>
          <a:p>
            <a:pPr indent="0" lvl="0" marL="0" rtl="0" algn="l">
              <a:spcBef>
                <a:spcPts val="0"/>
              </a:spcBef>
              <a:spcAft>
                <a:spcPts val="0"/>
              </a:spcAft>
              <a:buNone/>
            </a:pPr>
            <a:r>
              <a:rPr lang="en"/>
              <a:t>	how does one choose these?</a:t>
            </a:r>
            <a:endParaRPr/>
          </a:p>
          <a:p>
            <a:pPr indent="0" lvl="0" marL="0" rtl="0" algn="l">
              <a:spcBef>
                <a:spcPts val="0"/>
              </a:spcBef>
              <a:spcAft>
                <a:spcPts val="0"/>
              </a:spcAft>
              <a:buNone/>
            </a:pPr>
            <a:r>
              <a:rPr lang="en"/>
              <a:t>	based off of desired boundary shape (this is fixed boundary), and desired iota, and the pressure can be chosen to match experimental-like profiles, and psi_a only scales the strength of the B field, not the geometry (I think)</a:t>
            </a:r>
            <a:endParaRPr/>
          </a:p>
          <a:p>
            <a:pPr indent="0" lvl="0" marL="0" rtl="0" algn="l">
              <a:spcBef>
                <a:spcPts val="0"/>
              </a:spcBef>
              <a:spcAft>
                <a:spcPts val="0"/>
              </a:spcAft>
              <a:buNone/>
            </a:pPr>
            <a:r>
              <a:rPr lang="en"/>
              <a:t>And the timestepping is really a second order Richardson scheme</a:t>
            </a:r>
            <a:endParaRPr/>
          </a:p>
          <a:p>
            <a:pPr indent="0" lvl="0" marL="0" rtl="0" algn="l">
              <a:spcBef>
                <a:spcPts val="0"/>
              </a:spcBef>
              <a:spcAft>
                <a:spcPts val="0"/>
              </a:spcAft>
              <a:buNone/>
            </a:pPr>
            <a:r>
              <a:rPr lang="en"/>
              <a:t>	should change that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Point out differences btwn VMEC and DESC</a:t>
            </a:r>
            <a:endParaRPr/>
          </a:p>
        </p:txBody>
      </p:sp>
      <p:sp>
        <p:nvSpPr>
          <p:cNvPr id="607" name="Google Shape;607;g13ffff71e5f_7_1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13ffff71e5f_7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5" name="Google Shape;635;g13ffff71e5f_7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13ffff71e5f_7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6" name="Google Shape;656;g13ffff71e5f_7_1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Wordy, might remove or reduce but did not talk about optimization really anywhere so I want to mention something about it.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Explicit why findif worse/why we don’t use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AD helps with newton method, VMEC does NOT use jacobian</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Wordy subpoints, replace with verbals</a:t>
            </a:r>
            <a:endParaRPr b="1"/>
          </a:p>
        </p:txBody>
      </p:sp>
      <p:sp>
        <p:nvSpPr>
          <p:cNvPr id="657" name="Google Shape;657;g13ffff71e5f_7_1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13ffff71e5f_8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4" name="Google Shape;674;g13ffff71e5f_8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spcBef>
                <a:spcPts val="0"/>
              </a:spcBef>
              <a:spcAft>
                <a:spcPts val="0"/>
              </a:spcAft>
              <a:buNone/>
            </a:pPr>
            <a:r>
              <a:rPr b="0" lang="en"/>
              <a:t>Read Words</a:t>
            </a:r>
            <a:endParaRPr/>
          </a:p>
          <a:p>
            <a:pPr indent="-298450" lvl="0" marL="457200" rtl="0" algn="l">
              <a:spcBef>
                <a:spcPts val="0"/>
              </a:spcBef>
              <a:spcAft>
                <a:spcPts val="0"/>
              </a:spcAft>
              <a:buNone/>
            </a:pPr>
            <a:r>
              <a:rPr b="0" lang="en"/>
              <a:t>Is essentially Navier-Stokes coupled with Maxwell’s equations, with a large list of assumptions made to render the equations tractable to solve</a:t>
            </a:r>
            <a:endParaRPr/>
          </a:p>
          <a:p>
            <a:pPr indent="-298450" lvl="0" marL="457200" rtl="0" algn="l">
              <a:spcBef>
                <a:spcPts val="0"/>
              </a:spcBef>
              <a:spcAft>
                <a:spcPts val="0"/>
              </a:spcAft>
              <a:buNone/>
            </a:pPr>
            <a:r>
              <a:rPr b="0" lang="en"/>
              <a:t>The main assumptions are:</a:t>
            </a:r>
            <a:endParaRPr/>
          </a:p>
          <a:p>
            <a:pPr indent="-298450" lvl="0" marL="457200" rtl="0" algn="l">
              <a:spcBef>
                <a:spcPts val="0"/>
              </a:spcBef>
              <a:spcAft>
                <a:spcPts val="0"/>
              </a:spcAft>
              <a:buNone/>
            </a:pPr>
            <a:r>
              <a:rPr b="1" lang="en"/>
              <a:t>Low-frequency</a:t>
            </a:r>
            <a:r>
              <a:rPr lang="en"/>
              <a:t> meaning we neglect the displacement current (interested in frequencies lower than the scale at which light waves propagate)</a:t>
            </a:r>
            <a:endParaRPr/>
          </a:p>
          <a:p>
            <a:pPr indent="-298450" lvl="1" marL="914400" rtl="0" algn="l">
              <a:spcBef>
                <a:spcPts val="0"/>
              </a:spcBef>
              <a:spcAft>
                <a:spcPts val="0"/>
              </a:spcAft>
              <a:buNone/>
            </a:pPr>
            <a:r>
              <a:rPr lang="en"/>
              <a:t>So we are using the low-frequency Maxwell’s equations, without displacement current</a:t>
            </a:r>
            <a:endParaRPr/>
          </a:p>
          <a:p>
            <a:pPr indent="-298450" lvl="1" marL="914400" rtl="0" algn="l">
              <a:spcBef>
                <a:spcPts val="0"/>
              </a:spcBef>
              <a:spcAft>
                <a:spcPts val="0"/>
              </a:spcAft>
              <a:buNone/>
            </a:pPr>
            <a:r>
              <a:rPr lang="en"/>
              <a:t>We do this to restrict ourselves to the macroscopic motions on the timescale of the ion movement (which is much slower than electrons</a:t>
            </a:r>
            <a:endParaRPr/>
          </a:p>
          <a:p>
            <a:pPr indent="-298450" lvl="2" marL="1371600" rtl="0" algn="l">
              <a:spcBef>
                <a:spcPts val="0"/>
              </a:spcBef>
              <a:spcAft>
                <a:spcPts val="0"/>
              </a:spcAft>
              <a:buNone/>
            </a:pPr>
            <a:r>
              <a:rPr lang="en"/>
              <a:t>Timesacle is a/v_ti ~ 1 microsecond (I think), while the scale we ignore is 2pi/w_pe ~ 1E-11 s (much faster)</a:t>
            </a:r>
            <a:endParaRPr/>
          </a:p>
          <a:p>
            <a:pPr indent="-298450" lvl="0" marL="457200" rtl="0" algn="l">
              <a:spcBef>
                <a:spcPts val="0"/>
              </a:spcBef>
              <a:spcAft>
                <a:spcPts val="0"/>
              </a:spcAft>
              <a:buNone/>
            </a:pPr>
            <a:r>
              <a:rPr b="1" lang="en"/>
              <a:t>Long Wavelength</a:t>
            </a:r>
            <a:r>
              <a:rPr b="0" lang="en"/>
              <a:t> – length scale is larger than the plasma debye length, (ion debye length is the dominant one), so the fluid is quasineutral</a:t>
            </a:r>
            <a:endParaRPr b="0"/>
          </a:p>
          <a:p>
            <a:pPr indent="-298450" lvl="0" marL="457200" rtl="0" algn="l">
              <a:spcBef>
                <a:spcPts val="0"/>
              </a:spcBef>
              <a:spcAft>
                <a:spcPts val="0"/>
              </a:spcAft>
              <a:buNone/>
            </a:pPr>
            <a:r>
              <a:t/>
            </a:r>
            <a:endParaRPr b="1"/>
          </a:p>
          <a:p>
            <a:pPr indent="-298450" lvl="0" marL="457200" rtl="0" algn="l">
              <a:spcBef>
                <a:spcPts val="0"/>
              </a:spcBef>
              <a:spcAft>
                <a:spcPts val="0"/>
              </a:spcAft>
              <a:buNone/>
            </a:pPr>
            <a:r>
              <a:rPr b="1" lang="en"/>
              <a:t>Neglecting electron inertia</a:t>
            </a:r>
            <a:endParaRPr b="0"/>
          </a:p>
          <a:p>
            <a:pPr indent="-298450" lvl="0" marL="457200" rtl="0" algn="l">
              <a:spcBef>
                <a:spcPts val="0"/>
              </a:spcBef>
              <a:spcAft>
                <a:spcPts val="0"/>
              </a:spcAft>
              <a:buNone/>
            </a:pPr>
            <a:r>
              <a:rPr b="0" lang="en"/>
              <a:t>	mass is ion mass density</a:t>
            </a:r>
            <a:endParaRPr/>
          </a:p>
          <a:p>
            <a:pPr indent="-298450" lvl="0" marL="457200" rtl="0" algn="l">
              <a:spcBef>
                <a:spcPts val="0"/>
              </a:spcBef>
              <a:spcAft>
                <a:spcPts val="0"/>
              </a:spcAft>
              <a:buNone/>
            </a:pPr>
            <a:r>
              <a:rPr b="0" lang="en"/>
              <a:t>	velocity is ion fluid velocity</a:t>
            </a:r>
            <a:endParaRPr/>
          </a:p>
          <a:p>
            <a:pPr indent="-298450" lvl="0" marL="457200" rtl="0" algn="l">
              <a:spcBef>
                <a:spcPts val="0"/>
              </a:spcBef>
              <a:spcAft>
                <a:spcPts val="0"/>
              </a:spcAft>
              <a:buNone/>
            </a:pPr>
            <a:r>
              <a:rPr b="0" lang="en"/>
              <a:t>	so we consider timescales on which electrons react infinitely fast</a:t>
            </a:r>
            <a:endParaRPr b="1"/>
          </a:p>
          <a:p>
            <a:pPr indent="-298450" lvl="1" marL="914400" rtl="0" algn="l">
              <a:spcBef>
                <a:spcPts val="0"/>
              </a:spcBef>
              <a:spcAft>
                <a:spcPts val="0"/>
              </a:spcAft>
              <a:buNone/>
            </a:pPr>
            <a:r>
              <a:t/>
            </a:r>
            <a:endParaRPr b="0"/>
          </a:p>
          <a:p>
            <a:pPr indent="-298450" lvl="1" marL="914400" rtl="0" algn="l">
              <a:spcBef>
                <a:spcPts val="0"/>
              </a:spcBef>
              <a:spcAft>
                <a:spcPts val="0"/>
              </a:spcAft>
              <a:buNone/>
            </a:pPr>
            <a:r>
              <a:rPr b="0" lang="en"/>
              <a:t>Debye Length</a:t>
            </a:r>
            <a:endParaRPr b="1"/>
          </a:p>
          <a:p>
            <a:pPr indent="-298450" lvl="1" marL="914400" rtl="0" algn="l">
              <a:spcBef>
                <a:spcPts val="0"/>
              </a:spcBef>
              <a:spcAft>
                <a:spcPts val="0"/>
              </a:spcAft>
              <a:buNone/>
            </a:pPr>
            <a:r>
              <a:t/>
            </a:r>
            <a:endParaRPr b="1"/>
          </a:p>
          <a:p>
            <a:pPr indent="-298450" lvl="1" marL="914400" rtl="0" algn="l">
              <a:spcBef>
                <a:spcPts val="0"/>
              </a:spcBef>
              <a:spcAft>
                <a:spcPts val="0"/>
              </a:spcAft>
              <a:buNone/>
            </a:pPr>
            <a:r>
              <a:t/>
            </a:r>
            <a:endParaRPr b="1"/>
          </a:p>
          <a:p>
            <a:pPr indent="-298450" lvl="1" marL="914400" rtl="0" algn="l">
              <a:spcBef>
                <a:spcPts val="0"/>
              </a:spcBef>
              <a:spcAft>
                <a:spcPts val="0"/>
              </a:spcAft>
              <a:buNone/>
            </a:pPr>
            <a:r>
              <a:t/>
            </a:r>
            <a:endParaRPr b="1"/>
          </a:p>
          <a:p>
            <a:pPr indent="-298450" lvl="1" marL="914400" rtl="0" algn="l">
              <a:spcBef>
                <a:spcPts val="0"/>
              </a:spcBef>
              <a:spcAft>
                <a:spcPts val="0"/>
              </a:spcAft>
              <a:buNone/>
            </a:pPr>
            <a:r>
              <a:rPr b="1" lang="en"/>
              <a:t>Could start here, </a:t>
            </a:r>
            <a:endParaRPr/>
          </a:p>
          <a:p>
            <a:pPr indent="-298450" lvl="0" marL="457200" rtl="0" algn="l">
              <a:spcBef>
                <a:spcPts val="0"/>
              </a:spcBef>
              <a:spcAft>
                <a:spcPts val="0"/>
              </a:spcAft>
              <a:buNone/>
            </a:pPr>
            <a:r>
              <a:rPr lang="en"/>
              <a:t>Idea: transitions that go thru the purple, blue, and red?</a:t>
            </a:r>
            <a:endParaRPr/>
          </a:p>
          <a:p>
            <a:pPr indent="-298450" lvl="0" marL="457200" rtl="0" algn="l">
              <a:spcBef>
                <a:spcPts val="0"/>
              </a:spcBef>
              <a:spcAft>
                <a:spcPts val="0"/>
              </a:spcAft>
              <a:buNone/>
            </a:pPr>
            <a:r>
              <a:rPr b="0" lang="en"/>
              <a:t>Gauss’ Law does not appear bc is just a statement of ne=ni? CHECK GPP2 NOTES</a:t>
            </a:r>
            <a:endParaRPr/>
          </a:p>
          <a:p>
            <a:pPr indent="-298450" lvl="1" marL="914400" rtl="0" algn="l">
              <a:spcBef>
                <a:spcPts val="0"/>
              </a:spcBef>
              <a:spcAft>
                <a:spcPts val="0"/>
              </a:spcAft>
              <a:buNone/>
            </a:pPr>
            <a:r>
              <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42fe5d9c27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g142fe5d9c27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What geometry should we use to confine plasma?</a:t>
            </a:r>
            <a:endParaRPr/>
          </a:p>
          <a:p>
            <a:pPr indent="0" lvl="0" marL="0" rtl="0" algn="l">
              <a:spcBef>
                <a:spcPts val="0"/>
              </a:spcBef>
              <a:spcAft>
                <a:spcPts val="0"/>
              </a:spcAft>
              <a:buNone/>
            </a:pPr>
            <a:r>
              <a:rPr lang="en"/>
              <a:t>Simplest is a solenoid, but there is a problem: the Lorentz force only acts on a particle moving perpendicular to </a:t>
            </a:r>
            <a:r>
              <a:rPr b="1" lang="en"/>
              <a:t>B</a:t>
            </a:r>
            <a:endParaRPr b="0"/>
          </a:p>
          <a:p>
            <a:pPr indent="0" lvl="0" marL="0" rtl="0" algn="l">
              <a:spcBef>
                <a:spcPts val="0"/>
              </a:spcBef>
              <a:spcAft>
                <a:spcPts val="0"/>
              </a:spcAft>
              <a:buNone/>
            </a:pPr>
            <a:r>
              <a:rPr b="0" lang="en"/>
              <a:t>	so the plasma is free to stream along the field lines and out the ends of the device</a:t>
            </a:r>
            <a:endParaRPr/>
          </a:p>
          <a:p>
            <a:pPr indent="0" lvl="0" marL="0" rtl="0" algn="l">
              <a:spcBef>
                <a:spcPts val="0"/>
              </a:spcBef>
              <a:spcAft>
                <a:spcPts val="0"/>
              </a:spcAft>
              <a:buNone/>
            </a:pPr>
            <a:r>
              <a:rPr b="0" lang="en"/>
              <a:t>A solution to this is to plug the end losses by wrapping the solenoid on itself -&gt; toroidal confinement</a:t>
            </a:r>
            <a:endParaRPr/>
          </a:p>
          <a:p>
            <a:pPr indent="0" lvl="0" marL="0" rtl="0" algn="l">
              <a:spcBef>
                <a:spcPts val="0"/>
              </a:spcBef>
              <a:spcAft>
                <a:spcPts val="0"/>
              </a:spcAft>
              <a:buNone/>
            </a:pPr>
            <a:r>
              <a:rPr b="0" lang="en"/>
              <a:t>BUT, still have issues!</a:t>
            </a:r>
            <a:endParaRPr/>
          </a:p>
          <a:p>
            <a:pPr indent="0" lvl="0" marL="0" rtl="0" algn="l">
              <a:spcBef>
                <a:spcPts val="0"/>
              </a:spcBef>
              <a:spcAft>
                <a:spcPts val="0"/>
              </a:spcAft>
              <a:buNone/>
            </a:pPr>
            <a:r>
              <a:rPr b="0" lang="en"/>
              <a:t>	curvature and </a:t>
            </a:r>
            <a:r>
              <a:rPr b="1" lang="en"/>
              <a:t>B</a:t>
            </a:r>
            <a:r>
              <a:rPr b="0" lang="en"/>
              <a:t> gradient introduced lead to vertical drifts of the ions and electrons</a:t>
            </a:r>
            <a:endParaRPr/>
          </a:p>
          <a:p>
            <a:pPr indent="0" lvl="0" marL="0" rtl="0" algn="l">
              <a:spcBef>
                <a:spcPts val="0"/>
              </a:spcBef>
              <a:spcAft>
                <a:spcPts val="0"/>
              </a:spcAft>
              <a:buNone/>
            </a:pPr>
            <a:r>
              <a:rPr b="0" lang="en"/>
              <a:t>	this causes charge separation to build in the plasma, forming an </a:t>
            </a:r>
            <a:r>
              <a:rPr b="1" lang="en"/>
              <a:t>E</a:t>
            </a:r>
            <a:r>
              <a:rPr b="0" lang="en"/>
              <a:t> field</a:t>
            </a:r>
            <a:endParaRPr/>
          </a:p>
          <a:p>
            <a:pPr indent="0" lvl="0" marL="0" rtl="0" algn="l">
              <a:spcBef>
                <a:spcPts val="0"/>
              </a:spcBef>
              <a:spcAft>
                <a:spcPts val="0"/>
              </a:spcAft>
              <a:buNone/>
            </a:pPr>
            <a:r>
              <a:rPr b="0" lang="en"/>
              <a:t>	the particles in a crossed E and B field experience an </a:t>
            </a:r>
            <a:r>
              <a:rPr b="1" lang="en"/>
              <a:t>ExB </a:t>
            </a:r>
            <a:r>
              <a:rPr b="0" lang="en"/>
              <a:t> drift, causing them to drift out of the plasma and into the surrounding walls (which normally don’t contact the bulk plasma) very quickly -&gt; loss of confinement</a:t>
            </a:r>
            <a:endParaRPr/>
          </a:p>
          <a:p>
            <a:pPr indent="0" lvl="0" marL="0" rtl="0" algn="l">
              <a:spcBef>
                <a:spcPts val="0"/>
              </a:spcBef>
              <a:spcAft>
                <a:spcPts val="0"/>
              </a:spcAft>
              <a:buNone/>
            </a:pPr>
            <a:r>
              <a:rPr b="0" lang="en"/>
              <a:t>The solution: twist the </a:t>
            </a:r>
            <a:r>
              <a:rPr b="1" lang="en"/>
              <a:t>B</a:t>
            </a:r>
            <a:r>
              <a:rPr b="0" lang="en"/>
              <a:t> field poloidally</a:t>
            </a:r>
            <a:endParaRPr/>
          </a:p>
          <a:p>
            <a:pPr indent="0" lvl="0" marL="0" rtl="0" algn="l">
              <a:spcBef>
                <a:spcPts val="0"/>
              </a:spcBef>
              <a:spcAft>
                <a:spcPts val="0"/>
              </a:spcAft>
              <a:buNone/>
            </a:pPr>
            <a:r>
              <a:rPr b="0" lang="en"/>
              <a:t>	this effectively averages out the vertical drifts, preventing the charge separation</a:t>
            </a:r>
            <a:endParaRPr/>
          </a:p>
          <a:p>
            <a:pPr indent="0" lvl="0" marL="0" rtl="0" algn="l">
              <a:spcBef>
                <a:spcPts val="0"/>
              </a:spcBef>
              <a:spcAft>
                <a:spcPts val="0"/>
              </a:spcAft>
              <a:buNone/>
            </a:pPr>
            <a:r>
              <a:rPr b="0" lang="en"/>
              <a:t>	this Rotational transform can be created 2 ways: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rPr lang="en"/>
              <a:t>Curvature force is Mv_parallel ^2 / R, pointing in curvature radius direction (outwards!!)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13ffff71e5f_8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g13ffff71e5f_8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Other assumptions for vlasov to 2 fluid:</a:t>
            </a:r>
            <a:endParaRPr/>
          </a:p>
          <a:p>
            <a:pPr indent="0" lvl="1" marL="457200" rtl="0" algn="l">
              <a:spcBef>
                <a:spcPts val="0"/>
              </a:spcBef>
              <a:spcAft>
                <a:spcPts val="0"/>
              </a:spcAft>
              <a:buNone/>
            </a:pPr>
            <a:r>
              <a:rPr lang="en"/>
              <a:t>Only short range collisions are Coulomb collisions</a:t>
            </a:r>
            <a:endParaRPr/>
          </a:p>
          <a:p>
            <a:pPr indent="0" lvl="2" marL="914400" rtl="0" algn="l">
              <a:spcBef>
                <a:spcPts val="0"/>
              </a:spcBef>
              <a:spcAft>
                <a:spcPts val="0"/>
              </a:spcAft>
              <a:buNone/>
            </a:pPr>
            <a:r>
              <a:rPr lang="en"/>
              <a:t>Neglect things like recombination, nuclear reactions etc</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13ffff71e5f_8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5" name="Google Shape;725;g13ffff71e5f_8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
              <a:t>Simpler form because now </a:t>
            </a:r>
            <a:r>
              <a:rPr b="1" lang="en"/>
              <a:t>B</a:t>
            </a:r>
            <a:r>
              <a:rPr b="0" lang="en"/>
              <a:t>, a vector with 3 components in (R,phi,Z), is reduced to a vector with only 2 components now, which simplifies the forms of the resulting equations</a:t>
            </a:r>
            <a:endParaRPr/>
          </a:p>
          <a:p>
            <a:pPr indent="0" lvl="0" marL="0" rtl="0" algn="l">
              <a:spcBef>
                <a:spcPts val="0"/>
              </a:spcBef>
              <a:spcAft>
                <a:spcPts val="0"/>
              </a:spcAft>
              <a:buNone/>
            </a:pPr>
            <a:r>
              <a:t/>
            </a:r>
            <a:endParaRPr b="0"/>
          </a:p>
          <a:p>
            <a:pPr indent="0" lvl="0" marL="0" rtl="0" algn="l">
              <a:spcBef>
                <a:spcPts val="0"/>
              </a:spcBef>
              <a:spcAft>
                <a:spcPts val="0"/>
              </a:spcAft>
              <a:buNone/>
            </a:pPr>
            <a:r>
              <a:rPr lang="en"/>
              <a:t>B field lines appear straight</a:t>
            </a:r>
            <a:endParaRPr/>
          </a:p>
          <a:p>
            <a:pPr indent="0" lvl="0" marL="0" rtl="0" algn="l">
              <a:spcBef>
                <a:spcPts val="0"/>
              </a:spcBef>
              <a:spcAft>
                <a:spcPts val="0"/>
              </a:spcAft>
              <a:buNone/>
            </a:pPr>
            <a:r>
              <a:rPr lang="en"/>
              <a:t>Straight being below</a:t>
            </a:r>
            <a:endParaRPr/>
          </a:p>
          <a:p>
            <a:pPr indent="0" lvl="0" marL="0" rtl="0" algn="l">
              <a:spcBef>
                <a:spcPts val="0"/>
              </a:spcBef>
              <a:spcAft>
                <a:spcPts val="0"/>
              </a:spcAft>
              <a:buNone/>
            </a:pPr>
            <a:r>
              <a:rPr lang="en"/>
              <a:t>This is the form</a:t>
            </a:r>
            <a:endParaRPr/>
          </a:p>
          <a:p>
            <a:pPr indent="0" lvl="0" marL="0" rtl="0" algn="l">
              <a:spcBef>
                <a:spcPts val="0"/>
              </a:spcBef>
              <a:spcAft>
                <a:spcPts val="0"/>
              </a:spcAft>
              <a:buNone/>
            </a:pPr>
            <a:r>
              <a:rPr lang="en"/>
              <a:t>The slope of the magnetic field in these coordinates is just the rotational transform (with a factor of 2pi), which if you recall, is the number of poloidal transits per toroidal transit</a:t>
            </a:r>
            <a:endParaRPr/>
          </a:p>
          <a:p>
            <a:pPr indent="0" lvl="0" marL="0" rtl="0" algn="l">
              <a:spcBef>
                <a:spcPts val="0"/>
              </a:spcBef>
              <a:spcAft>
                <a:spcPts val="0"/>
              </a:spcAft>
              <a:buNone/>
            </a:pPr>
            <a:r>
              <a:rPr lang="en"/>
              <a:t>So B line here has a rotational transform of </a:t>
            </a:r>
            <a:endParaRPr/>
          </a:p>
          <a:p>
            <a:pPr indent="0" lvl="0" marL="0" rtl="0" algn="l">
              <a:spcBef>
                <a:spcPts val="0"/>
              </a:spcBef>
              <a:spcAft>
                <a:spcPts val="0"/>
              </a:spcAft>
              <a:buNone/>
            </a:pPr>
            <a:r>
              <a:rPr lang="en"/>
              <a:t>Note that these coordinates require us to assume we have nested flux surfaces (this is the reason nested flux surface codes are simpler)</a:t>
            </a:r>
            <a:endParaRPr/>
          </a:p>
          <a:p>
            <a:pPr indent="0" lvl="0" marL="0" rtl="0" algn="l">
              <a:spcBef>
                <a:spcPts val="0"/>
              </a:spcBef>
              <a:spcAft>
                <a:spcPts val="0"/>
              </a:spcAft>
              <a:buNone/>
            </a:pPr>
            <a:r>
              <a:rPr lang="en"/>
              <a:t>The rho variable, called a flux surface label, is CONSTANT on a flux surface</a:t>
            </a:r>
            <a:endParaRPr/>
          </a:p>
          <a:p>
            <a:pPr indent="0" lvl="0" marL="0" rtl="0" algn="l">
              <a:spcBef>
                <a:spcPts val="0"/>
              </a:spcBef>
              <a:spcAft>
                <a:spcPts val="0"/>
              </a:spcAft>
              <a:buNone/>
            </a:pPr>
            <a:r>
              <a:rPr lang="en"/>
              <a:t>	so rho=constant will give a surface on which B field lines lie</a:t>
            </a:r>
            <a:endParaRPr/>
          </a:p>
          <a:p>
            <a:pPr indent="0" lvl="0" marL="0" rtl="0" algn="l">
              <a:spcBef>
                <a:spcPts val="0"/>
              </a:spcBef>
              <a:spcAft>
                <a:spcPts val="0"/>
              </a:spcAft>
              <a:buNone/>
            </a:pPr>
            <a:r>
              <a:rPr lang="en"/>
              <a:t>	this is why there is no e_rho term In B, as B dot grad(rho) is zero, grad(rho) being surface normal to a flux surface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Show how there is a special coord system where on a given flux surface, the magnetic field lines appear straight when plotted in vartheta, zeta</a:t>
            </a:r>
            <a:endParaRPr/>
          </a:p>
          <a:p>
            <a:pPr indent="0" lvl="0" marL="0" rtl="0" algn="l">
              <a:spcBef>
                <a:spcPts val="0"/>
              </a:spcBef>
              <a:spcAft>
                <a:spcPts val="0"/>
              </a:spcAft>
              <a:buNone/>
            </a:pPr>
            <a:r>
              <a:rPr lang="en"/>
              <a:t>Say that this is a basis for many numerical codes as in these coordinates, computations are simplified?</a:t>
            </a:r>
            <a:endParaRPr/>
          </a:p>
          <a:p>
            <a:pPr indent="0" lvl="0" marL="0" rtl="0" algn="l">
              <a:spcBef>
                <a:spcPts val="0"/>
              </a:spcBef>
              <a:spcAft>
                <a:spcPts val="0"/>
              </a:spcAft>
              <a:buNone/>
            </a:pPr>
            <a:r>
              <a:rPr lang="en"/>
              <a:t>SFL are curvilinear</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I never defined flux surface label earlier… so this needs to be defined earlier</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13ffff71e5f_8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6" name="Google Shape;756;g13ffff71e5f_8_1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In SFL, magnetic field is straight and simple</a:t>
            </a:r>
            <a:endParaRPr/>
          </a:p>
          <a:p>
            <a:pPr indent="0" lvl="0" marL="0" rtl="0" algn="l">
              <a:spcBef>
                <a:spcPts val="0"/>
              </a:spcBef>
              <a:spcAft>
                <a:spcPts val="0"/>
              </a:spcAft>
              <a:buNone/>
            </a:pPr>
            <a:r>
              <a:rPr lang="en"/>
              <a:t>BUT, we do not know vartheta a priori</a:t>
            </a:r>
            <a:endParaRPr/>
          </a:p>
          <a:p>
            <a:pPr indent="0" lvl="0" marL="0" rtl="0" algn="l">
              <a:spcBef>
                <a:spcPts val="0"/>
              </a:spcBef>
              <a:spcAft>
                <a:spcPts val="0"/>
              </a:spcAft>
              <a:buNone/>
            </a:pPr>
            <a:r>
              <a:rPr lang="en"/>
              <a:t>	in fact, if we did, we already are prescribing the rotational transform and the boundary surface as an input, so we would already know the magnetic field on the boundary, which we are trying to solve for!</a:t>
            </a:r>
            <a:endParaRPr/>
          </a:p>
          <a:p>
            <a:pPr indent="0" lvl="0" marL="0" rtl="0" algn="l">
              <a:spcBef>
                <a:spcPts val="0"/>
              </a:spcBef>
              <a:spcAft>
                <a:spcPts val="0"/>
              </a:spcAft>
              <a:buNone/>
            </a:pPr>
            <a:r>
              <a:rPr lang="en"/>
              <a:t>So we introduce a function lambda, which relates our poloidal angle to the SFL angle form</a:t>
            </a:r>
            <a:endParaRPr/>
          </a:p>
          <a:p>
            <a:pPr indent="0" lvl="0" marL="0" rtl="0" algn="l">
              <a:spcBef>
                <a:spcPts val="0"/>
              </a:spcBef>
              <a:spcAft>
                <a:spcPts val="0"/>
              </a:spcAft>
              <a:buNone/>
            </a:pPr>
            <a:r>
              <a:rPr lang="en"/>
              <a:t>This allows us to use the simple form of B, at the expense of adding another unknown to solve for, Lambda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Vartheta is not known a priori, so computations are actually done in (rho, theta, zeta), and a 3</a:t>
            </a:r>
            <a:r>
              <a:rPr baseline="30000" lang="en"/>
              <a:t>rd</a:t>
            </a:r>
            <a:r>
              <a:rPr lang="en"/>
              <a:t> function, lambda, is solved for during the course of computation, which is a function which when added to theta, makes the SFL angle (sweep the surface thing under the rug for now)</a:t>
            </a:r>
            <a:endParaRPr/>
          </a:p>
          <a:p>
            <a:pPr indent="0" lvl="0" marL="0" rtl="0" algn="l">
              <a:spcBef>
                <a:spcPts val="0"/>
              </a:spcBef>
              <a:spcAft>
                <a:spcPts val="0"/>
              </a:spcAft>
              <a:buNone/>
            </a:pPr>
            <a:r>
              <a:rPr lang="en"/>
              <a:t>	this allows us to use the simplified form of </a:t>
            </a:r>
            <a:r>
              <a:rPr b="1" lang="en"/>
              <a:t>B</a:t>
            </a:r>
            <a:r>
              <a:rPr b="0" lang="en"/>
              <a:t>, even without knowing vartheta</a:t>
            </a:r>
            <a:endParaRPr b="0"/>
          </a:p>
          <a:p>
            <a:pPr indent="0" lvl="0" marL="0" rtl="0" algn="l">
              <a:spcBef>
                <a:spcPts val="0"/>
              </a:spcBef>
              <a:spcAft>
                <a:spcPts val="0"/>
              </a:spcAft>
              <a:buNone/>
            </a:pPr>
            <a:r>
              <a:rPr b="0" lang="en"/>
              <a:t>	bc if we knew vartheta and iota, we also know phi, so we would know </a:t>
            </a:r>
            <a:r>
              <a:rPr b="1" lang="en"/>
              <a:t>B</a:t>
            </a:r>
            <a:r>
              <a:rPr b="0" lang="en"/>
              <a:t> on the surface (since from prev slide, B is 1/g iota evt + ephi),</a:t>
            </a:r>
            <a:endParaRPr/>
          </a:p>
          <a:p>
            <a:pPr indent="0" lvl="0" marL="0" rtl="0" algn="l">
              <a:spcBef>
                <a:spcPts val="0"/>
              </a:spcBef>
              <a:spcAft>
                <a:spcPts val="0"/>
              </a:spcAft>
              <a:buNone/>
            </a:pPr>
            <a:r>
              <a:rPr b="0" lang="en"/>
              <a:t>	but we do not know </a:t>
            </a:r>
            <a:r>
              <a:rPr b="1" lang="en"/>
              <a:t>B</a:t>
            </a:r>
            <a:r>
              <a:rPr b="0" lang="en"/>
              <a:t>, only the shape of the surface</a:t>
            </a:r>
            <a:endParaRPr/>
          </a:p>
          <a:p>
            <a:pPr indent="0" lvl="0" marL="0" rtl="0" algn="l">
              <a:spcBef>
                <a:spcPts val="0"/>
              </a:spcBef>
              <a:spcAft>
                <a:spcPts val="0"/>
              </a:spcAft>
              <a:buNone/>
            </a:pPr>
            <a:r>
              <a:rPr lang="en"/>
              <a:t>Lambda is initially zero for DESC but is chosen to make spectral representation efficient in VMEC (not sure if will mention this)</a:t>
            </a:r>
            <a:endParaRPr/>
          </a:p>
          <a:p>
            <a:pPr indent="0" lvl="0" marL="0" rtl="0" algn="l">
              <a:spcBef>
                <a:spcPts val="0"/>
              </a:spcBef>
              <a:spcAft>
                <a:spcPts val="0"/>
              </a:spcAft>
              <a:buNone/>
            </a:pPr>
            <a:r>
              <a:rPr lang="en"/>
              <a:t>This type of coordinate system is used in both VMEC and DESC</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13ffff71e5f_8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2" name="Google Shape;772;g13ffff71e5f_8_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None/>
            </a:pPr>
            <a:r>
              <a:rPr lang="en"/>
              <a:t>Mention psi is the toroidal flux or something? </a:t>
            </a:r>
            <a:endParaRPr/>
          </a:p>
          <a:p>
            <a:pPr indent="-171450" lvl="0" marL="171450" rtl="0" algn="l">
              <a:lnSpc>
                <a:spcPct val="100000"/>
              </a:lnSpc>
              <a:spcBef>
                <a:spcPts val="0"/>
              </a:spcBef>
              <a:spcAft>
                <a:spcPts val="0"/>
              </a:spcAft>
              <a:buNone/>
            </a:pPr>
            <a:r>
              <a:t/>
            </a:r>
            <a:endParaRPr/>
          </a:p>
          <a:p>
            <a:pPr indent="-171450" lvl="0" marL="171450" rtl="0" algn="l">
              <a:lnSpc>
                <a:spcPct val="100000"/>
              </a:lnSpc>
              <a:spcBef>
                <a:spcPts val="0"/>
              </a:spcBef>
              <a:spcAft>
                <a:spcPts val="0"/>
              </a:spcAft>
              <a:buNone/>
            </a:pPr>
            <a:r>
              <a:t/>
            </a:r>
            <a:endParaRPr/>
          </a:p>
          <a:p>
            <a:pPr indent="-171450" lvl="0" marL="171450" rtl="0" algn="l">
              <a:lnSpc>
                <a:spcPct val="100000"/>
              </a:lnSpc>
              <a:spcBef>
                <a:spcPts val="0"/>
              </a:spcBef>
              <a:spcAft>
                <a:spcPts val="0"/>
              </a:spcAft>
              <a:buNone/>
            </a:pPr>
            <a:r>
              <a:t/>
            </a:r>
            <a:endParaRPr/>
          </a:p>
          <a:p>
            <a:pPr indent="-171450" lvl="0" marL="171450" rtl="0" algn="l">
              <a:lnSpc>
                <a:spcPct val="100000"/>
              </a:lnSpc>
              <a:spcBef>
                <a:spcPts val="0"/>
              </a:spcBef>
              <a:spcAft>
                <a:spcPts val="0"/>
              </a:spcAft>
              <a:buNone/>
            </a:pPr>
            <a:r>
              <a:rPr lang="en"/>
              <a:t>Could really use a picture as this is confusing, I only understand bc I worked on it for a year and a half</a:t>
            </a:r>
            <a:endParaRPr/>
          </a:p>
          <a:p>
            <a:pPr indent="-171450" lvl="0" marL="171450" rtl="0" algn="l">
              <a:lnSpc>
                <a:spcPct val="100000"/>
              </a:lnSpc>
              <a:spcBef>
                <a:spcPts val="0"/>
              </a:spcBef>
              <a:spcAft>
                <a:spcPts val="0"/>
              </a:spcAft>
              <a:buNone/>
            </a:pPr>
            <a:r>
              <a:rPr lang="en"/>
              <a:t>Something like with shells in a equil, and I say here is the ith surface, corresponds to s_i on the radial grid, and the surface shape is described by Rmn(s_i) coeffs</a:t>
            </a:r>
            <a:endParaRPr/>
          </a:p>
          <a:p>
            <a:pPr indent="-171450" lvl="0" marL="171450" rtl="0" algn="l">
              <a:lnSpc>
                <a:spcPct val="100000"/>
              </a:lnSpc>
              <a:spcBef>
                <a:spcPts val="0"/>
              </a:spcBef>
              <a:spcAft>
                <a:spcPts val="0"/>
              </a:spcAft>
              <a:buNone/>
            </a:pPr>
            <a:r>
              <a:t/>
            </a:r>
            <a:endParaRPr/>
          </a:p>
          <a:p>
            <a:pPr indent="-171450" lvl="0" marL="171450" rtl="0" algn="l">
              <a:lnSpc>
                <a:spcPct val="100000"/>
              </a:lnSpc>
              <a:spcBef>
                <a:spcPts val="0"/>
              </a:spcBef>
              <a:spcAft>
                <a:spcPts val="0"/>
              </a:spcAft>
              <a:buNone/>
            </a:pPr>
            <a:r>
              <a:rPr lang="en"/>
              <a:t>U is not the geometric poloidal angle</a:t>
            </a:r>
            <a:endParaRPr/>
          </a:p>
          <a:p>
            <a:pPr indent="-171450" lvl="1" marL="628650" rtl="0" algn="l">
              <a:lnSpc>
                <a:spcPct val="100000"/>
              </a:lnSpc>
              <a:spcBef>
                <a:spcPts val="0"/>
              </a:spcBef>
              <a:spcAft>
                <a:spcPts val="0"/>
              </a:spcAft>
              <a:buNone/>
            </a:pPr>
            <a:r>
              <a:rPr lang="en"/>
              <a:t>If it were a circle I think it would be</a:t>
            </a:r>
            <a:endParaRPr/>
          </a:p>
          <a:p>
            <a:pPr indent="-171450" lvl="1" marL="628650" rtl="0" algn="l">
              <a:lnSpc>
                <a:spcPct val="100000"/>
              </a:lnSpc>
              <a:spcBef>
                <a:spcPts val="0"/>
              </a:spcBef>
              <a:spcAft>
                <a:spcPts val="0"/>
              </a:spcAft>
              <a:buNone/>
            </a:pPr>
            <a:r>
              <a:rPr lang="en"/>
              <a:t>But generally no it is not a geometric angle</a:t>
            </a:r>
            <a:endParaRPr/>
          </a:p>
          <a:p>
            <a:pPr indent="-171450" lvl="1" marL="628650" rtl="0" algn="l">
              <a:lnSpc>
                <a:spcPct val="100000"/>
              </a:lnSpc>
              <a:spcBef>
                <a:spcPts val="0"/>
              </a:spcBef>
              <a:spcAft>
                <a:spcPts val="0"/>
              </a:spcAft>
              <a:buNone/>
            </a:pPr>
            <a:r>
              <a:rPr lang="en"/>
              <a:t>Geometric poloidal angle meaning that r cos(u) is NOT x – R0</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13ffff71e5f_8_1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8" name="Google Shape;788;g13ffff71e5f_8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
              <a:t>Rho = sqrt(toroidal flux / enclosed toroidal flux)</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13ffff71e5f_8_1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1" name="Google Shape;801;g13ffff71e5f_8_1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Maybe do not include though, if you do not understand Euler index</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13ffff71e5f_8_1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5" name="Google Shape;815;g13ffff71e5f_8_1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 phi is constant in axisymmetry</a:t>
            </a:r>
            <a:endParaRPr/>
          </a:p>
          <a:p>
            <a:pPr indent="0" lvl="0" marL="0" rtl="0" algn="l">
              <a:spcBef>
                <a:spcPts val="0"/>
              </a:spcBef>
              <a:spcAft>
                <a:spcPts val="0"/>
              </a:spcAft>
              <a:buNone/>
            </a:pPr>
            <a:r>
              <a:rPr lang="en"/>
              <a:t>qRAphi &gt;&gt; mR^2phi dot in a strongly magnetized plasma (as RA_phi ~ R^2 B_p)</a:t>
            </a:r>
            <a:endParaRPr/>
          </a:p>
          <a:p>
            <a:pPr indent="0" lvl="0" marL="0" rtl="0" algn="l">
              <a:spcBef>
                <a:spcPts val="0"/>
              </a:spcBef>
              <a:spcAft>
                <a:spcPts val="0"/>
              </a:spcAft>
              <a:buNone/>
            </a:pPr>
            <a:r>
              <a:rPr lang="en"/>
              <a:t>second step is we know B_p = 1/R grad(psi) (from GS), so psi ~ R^2 B_P assuming 1/R is gradient length scale% we also approx R phi dot as the thermal velocity</a:t>
            </a:r>
            <a:endParaRPr/>
          </a:p>
          <a:p>
            <a:pPr indent="0" lvl="0" marL="0" rtl="0" algn="l">
              <a:spcBef>
                <a:spcPts val="0"/>
              </a:spcBef>
              <a:spcAft>
                <a:spcPts val="0"/>
              </a:spcAft>
              <a:buNone/>
            </a:pPr>
            <a:r>
              <a:rPr lang="en"/>
              <a:t>then v_t/R ~ the freq associated with the changes in the magnetic field (if we assume those are L length scale% then as long as B_P is large, so Omega_P is large, (ie strongly magnetized, a large B poloidal)</a:t>
            </a:r>
            <a:endParaRPr/>
          </a:p>
          <a:p>
            <a:pPr indent="0" lvl="0" marL="0" rtl="0" algn="l">
              <a:spcBef>
                <a:spcPts val="0"/>
              </a:spcBef>
              <a:spcAft>
                <a:spcPts val="0"/>
              </a:spcAft>
              <a:buNone/>
            </a:pPr>
            <a:r>
              <a:rPr lang="en"/>
              <a:t> then p_phi is roughly just qRAphi, and</a:t>
            </a:r>
            <a:endParaRPr/>
          </a:p>
          <a:p>
            <a:pPr indent="0" lvl="0" marL="0" rtl="0" algn="l">
              <a:spcBef>
                <a:spcPts val="0"/>
              </a:spcBef>
              <a:spcAft>
                <a:spcPts val="0"/>
              </a:spcAft>
              <a:buNone/>
            </a:pPr>
            <a:r>
              <a:rPr lang="en"/>
              <a:t> RAphi is constant on a flux surface, </a:t>
            </a:r>
            <a:endParaRPr/>
          </a:p>
          <a:p>
            <a:pPr indent="0" lvl="0" marL="0" rtl="0" algn="l">
              <a:spcBef>
                <a:spcPts val="0"/>
              </a:spcBef>
              <a:spcAft>
                <a:spcPts val="0"/>
              </a:spcAft>
              <a:buNone/>
            </a:pPr>
            <a:r>
              <a:rPr lang="en"/>
              <a:t>therefore p_phi being constant means a particle will stay on a flux surface (i.e. will be confined to it)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13ffff71e5f_8_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7" name="Google Shape;837;g13ffff71e5f_8_2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Bellan</a:t>
            </a:r>
            <a:endParaRPr/>
          </a:p>
          <a:p>
            <a:pPr indent="0" lvl="0" marL="0" rtl="0" algn="l">
              <a:spcBef>
                <a:spcPts val="0"/>
              </a:spcBef>
              <a:spcAft>
                <a:spcPts val="0"/>
              </a:spcAft>
              <a:buNone/>
            </a:pPr>
            <a:r>
              <a:rPr lang="en"/>
              <a:t>The +2 thing is bc of symmetry, f(r) = f(-r) at r=0 right</a:t>
            </a:r>
            <a:endParaRPr/>
          </a:p>
          <a:p>
            <a:pPr indent="0" lvl="0" marL="0" rtl="0" algn="l">
              <a:spcBef>
                <a:spcPts val="0"/>
              </a:spcBef>
              <a:spcAft>
                <a:spcPts val="0"/>
              </a:spcAft>
              <a:buNone/>
            </a:pPr>
            <a:r>
              <a:rPr lang="en"/>
              <a:t>A_(r) = (-1)^m a_m(-r)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only way for that to be true would be if the coefficients has all even or all odd parities (?)</a:t>
            </a:r>
            <a:endParaRPr/>
          </a:p>
        </p:txBody>
      </p:sp>
      <p:sp>
        <p:nvSpPr>
          <p:cNvPr id="838" name="Google Shape;838;g13ffff71e5f_8_2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13ffff71e5f_8_2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8" name="Google Shape;868;g13ffff71e5f_8_2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b="1" lang="en"/>
              <a:t>DESC also compares well to VMEC in terms of the convergence rate</a:t>
            </a:r>
            <a:endParaRPr/>
          </a:p>
          <a:p>
            <a:pPr indent="0" lvl="0" marL="0" rtl="0" algn="l">
              <a:lnSpc>
                <a:spcPct val="100000"/>
              </a:lnSpc>
              <a:spcBef>
                <a:spcPts val="0"/>
              </a:spcBef>
              <a:spcAft>
                <a:spcPts val="0"/>
              </a:spcAft>
              <a:buClr>
                <a:schemeClr val="dk1"/>
              </a:buClr>
              <a:buSzPts val="1100"/>
              <a:buFont typeface="Calibri"/>
              <a:buNone/>
            </a:pPr>
            <a:r>
              <a:rPr b="1" lang="en"/>
              <a:t>While both codes control their angular resolution with a spectral basis, allowing for exponential convergence, Increasing VMEC’s radial resolution will only result in algebraic convergence</a:t>
            </a:r>
            <a:endParaRPr/>
          </a:p>
          <a:p>
            <a:pPr indent="0" lvl="0" marL="0" rtl="0" algn="l">
              <a:lnSpc>
                <a:spcPct val="100000"/>
              </a:lnSpc>
              <a:spcBef>
                <a:spcPts val="0"/>
              </a:spcBef>
              <a:spcAft>
                <a:spcPts val="0"/>
              </a:spcAft>
              <a:buClr>
                <a:schemeClr val="dk1"/>
              </a:buClr>
              <a:buSzPts val="1100"/>
              <a:buFont typeface="Calibri"/>
              <a:buNone/>
            </a:pPr>
            <a:r>
              <a:rPr b="1" lang="en"/>
              <a:t>	limited by the first-order finite differences it employs in the radial direction</a:t>
            </a:r>
            <a:endParaRPr/>
          </a:p>
          <a:p>
            <a:pPr indent="0" lvl="0" marL="0" rtl="0" algn="l">
              <a:lnSpc>
                <a:spcPct val="100000"/>
              </a:lnSpc>
              <a:spcBef>
                <a:spcPts val="0"/>
              </a:spcBef>
              <a:spcAft>
                <a:spcPts val="0"/>
              </a:spcAft>
              <a:buClr>
                <a:schemeClr val="dk1"/>
              </a:buClr>
              <a:buSzPts val="1100"/>
              <a:buFont typeface="Calibri"/>
              <a:buNone/>
            </a:pPr>
            <a:r>
              <a:rPr b="1" lang="en"/>
              <a:t>To achieve higher radial resolution in DESC, both the poloidal and radial resolution must be increased. While coupled, this still is an improvement over algebraic convergence with only increasing radial resolution in DESC</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lnSpc>
                <a:spcPct val="100000"/>
              </a:lnSpc>
              <a:spcBef>
                <a:spcPts val="0"/>
              </a:spcBef>
              <a:spcAft>
                <a:spcPts val="0"/>
              </a:spcAft>
              <a:buClr>
                <a:schemeClr val="dk1"/>
              </a:buClr>
              <a:buSzPts val="1100"/>
              <a:buFont typeface="Calibri"/>
              <a:buNone/>
            </a:pPr>
            <a:r>
              <a:rPr lang="en"/>
              <a:t>VMEC has algebraic rate of convergence (-log on a log linear graph implies error ~ O(N^-k) for some k (k=1 here)</a:t>
            </a:r>
            <a:endParaRPr/>
          </a:p>
          <a:p>
            <a:pPr indent="0" lvl="0" marL="0" rtl="0" algn="l">
              <a:lnSpc>
                <a:spcPct val="100000"/>
              </a:lnSpc>
              <a:spcBef>
                <a:spcPts val="0"/>
              </a:spcBef>
              <a:spcAft>
                <a:spcPts val="0"/>
              </a:spcAft>
              <a:buClr>
                <a:schemeClr val="dk1"/>
              </a:buClr>
              <a:buSzPts val="1100"/>
              <a:buFont typeface="Calibri"/>
              <a:buNone/>
            </a:pPr>
            <a:r>
              <a:rPr lang="en"/>
              <a:t>DESC has geometric (linear decrease on a log linear graph implies error ~ O(exp(-r*N))</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lnSpc>
                <a:spcPct val="100000"/>
              </a:lnSpc>
              <a:spcBef>
                <a:spcPts val="0"/>
              </a:spcBef>
              <a:spcAft>
                <a:spcPts val="0"/>
              </a:spcAft>
              <a:buClr>
                <a:schemeClr val="dk1"/>
              </a:buClr>
              <a:buSzPts val="1100"/>
              <a:buFont typeface="Calibri"/>
              <a:buNone/>
            </a:pPr>
            <a:r>
              <a:rPr b="1" lang="en"/>
              <a:t>VMEC spectral in angular, findif in radial</a:t>
            </a:r>
            <a:endParaRPr/>
          </a:p>
          <a:p>
            <a:pPr indent="0" lvl="0" marL="0" rtl="0" algn="l">
              <a:lnSpc>
                <a:spcPct val="100000"/>
              </a:lnSpc>
              <a:spcBef>
                <a:spcPts val="0"/>
              </a:spcBef>
              <a:spcAft>
                <a:spcPts val="0"/>
              </a:spcAft>
              <a:buClr>
                <a:schemeClr val="dk1"/>
              </a:buClr>
              <a:buSzPts val="1100"/>
              <a:buFont typeface="Calibri"/>
              <a:buNone/>
            </a:pPr>
            <a:r>
              <a:t/>
            </a:r>
            <a:endParaRPr b="1"/>
          </a:p>
          <a:p>
            <a:pPr indent="0" lvl="0" marL="0" rtl="0" algn="l">
              <a:lnSpc>
                <a:spcPct val="100000"/>
              </a:lnSpc>
              <a:spcBef>
                <a:spcPts val="0"/>
              </a:spcBef>
              <a:spcAft>
                <a:spcPts val="0"/>
              </a:spcAft>
              <a:buClr>
                <a:schemeClr val="dk1"/>
              </a:buClr>
              <a:buSzPts val="1100"/>
              <a:buFont typeface="Calibri"/>
              <a:buNone/>
            </a:pPr>
            <a:r>
              <a:t/>
            </a:r>
            <a:endParaRPr b="1"/>
          </a:p>
          <a:p>
            <a:pPr indent="0" lvl="0" marL="0" rtl="0" algn="l">
              <a:lnSpc>
                <a:spcPct val="100000"/>
              </a:lnSpc>
              <a:spcBef>
                <a:spcPts val="0"/>
              </a:spcBef>
              <a:spcAft>
                <a:spcPts val="0"/>
              </a:spcAft>
              <a:buClr>
                <a:schemeClr val="dk1"/>
              </a:buClr>
              <a:buSzPts val="1100"/>
              <a:buFont typeface="Calibri"/>
              <a:buNone/>
            </a:pPr>
            <a:r>
              <a:rPr b="1" lang="en"/>
              <a:t>Jacobi poly convergence order -&gt; exponential if f(x) analytic in disk (paper by Bain and Delves, 1976)</a:t>
            </a:r>
            <a:endParaRPr/>
          </a:p>
          <a:p>
            <a:pPr indent="0" lvl="0" marL="0" rtl="0" algn="l">
              <a:lnSpc>
                <a:spcPct val="100000"/>
              </a:lnSpc>
              <a:spcBef>
                <a:spcPts val="0"/>
              </a:spcBef>
              <a:spcAft>
                <a:spcPts val="0"/>
              </a:spcAft>
              <a:buClr>
                <a:schemeClr val="dk1"/>
              </a:buClr>
              <a:buSzPts val="1100"/>
              <a:buFont typeface="Calibri"/>
              <a:buNone/>
            </a:pPr>
            <a:r>
              <a:t/>
            </a:r>
            <a:endParaRPr b="1"/>
          </a:p>
          <a:p>
            <a:pPr indent="0" lvl="0" marL="0" rtl="0" algn="l">
              <a:lnSpc>
                <a:spcPct val="100000"/>
              </a:lnSpc>
              <a:spcBef>
                <a:spcPts val="0"/>
              </a:spcBef>
              <a:spcAft>
                <a:spcPts val="0"/>
              </a:spcAft>
              <a:buClr>
                <a:schemeClr val="dk1"/>
              </a:buClr>
              <a:buSzPts val="1100"/>
              <a:buFont typeface="Calibri"/>
              <a:buNone/>
            </a:pPr>
            <a:r>
              <a:rPr b="1" lang="en"/>
              <a:t>Log log backup</a:t>
            </a:r>
            <a:endParaRPr/>
          </a:p>
          <a:p>
            <a:pPr indent="0" lvl="0" marL="0" rtl="0" algn="l">
              <a:lnSpc>
                <a:spcPct val="100000"/>
              </a:lnSpc>
              <a:spcBef>
                <a:spcPts val="0"/>
              </a:spcBef>
              <a:spcAft>
                <a:spcPts val="0"/>
              </a:spcAft>
              <a:buClr>
                <a:schemeClr val="dk1"/>
              </a:buClr>
              <a:buSzPts val="1100"/>
              <a:buFont typeface="Calibri"/>
              <a:buNone/>
            </a:pPr>
            <a:r>
              <a:t/>
            </a:r>
            <a:endParaRPr b="1"/>
          </a:p>
          <a:p>
            <a:pPr indent="0" lvl="0" marL="0" rtl="0" algn="l">
              <a:lnSpc>
                <a:spcPct val="100000"/>
              </a:lnSpc>
              <a:spcBef>
                <a:spcPts val="0"/>
              </a:spcBef>
              <a:spcAft>
                <a:spcPts val="0"/>
              </a:spcAft>
              <a:buClr>
                <a:schemeClr val="dk1"/>
              </a:buClr>
              <a:buSzPts val="1100"/>
              <a:buFont typeface="Calibri"/>
              <a:buNone/>
            </a:pPr>
            <a:r>
              <a:t/>
            </a:r>
            <a:endParaRPr b="1"/>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13ffff71e5f_8_23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g13ffff71e5f_8_2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42fe5d9c27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142fe5d9c27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
              <a:t>Read bullet points from left to right</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lnSpc>
                <a:spcPct val="100000"/>
              </a:lnSpc>
              <a:spcBef>
                <a:spcPts val="0"/>
              </a:spcBef>
              <a:spcAft>
                <a:spcPts val="0"/>
              </a:spcAft>
              <a:buClr>
                <a:schemeClr val="dk1"/>
              </a:buClr>
              <a:buSzPts val="1100"/>
              <a:buFont typeface="Calibri"/>
              <a:buNone/>
            </a:pPr>
            <a:r>
              <a:rPr b="1" lang="en"/>
              <a:t>Tokamaks – current is NOT steady state, inherently pulsed device</a:t>
            </a:r>
            <a:endParaRPr b="1"/>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13ffff71e5f_8_24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g13ffff71e5f_8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13ffff71e5f_8_25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g13ffff71e5f_8_2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13ffff71e5f_8_26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g13ffff71e5f_8_2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13ffff71e5f_8_27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g13ffff71e5f_8_2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13ffff71e5f_8_2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3" name="Google Shape;923;g13ffff71e5f_8_2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Definition as like a pitch angle, or angle the B field makes with the toroidal direction (I think is the def)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Torsion of magnetic axis (caused by coils I think? Or figure 8 stell like concept)</a:t>
            </a:r>
            <a:endParaRPr/>
          </a:p>
          <a:p>
            <a:pPr indent="0" lvl="0" marL="0" rtl="0" algn="l">
              <a:spcBef>
                <a:spcPts val="0"/>
              </a:spcBef>
              <a:spcAft>
                <a:spcPts val="0"/>
              </a:spcAft>
              <a:buNone/>
            </a:pPr>
            <a:r>
              <a:rPr lang="en"/>
              <a:t>Helical ripple of B field introduced by coils</a:t>
            </a:r>
            <a:endParaRPr/>
          </a:p>
          <a:p>
            <a:pPr indent="0" lvl="0" marL="0" rtl="0" algn="l">
              <a:spcBef>
                <a:spcPts val="0"/>
              </a:spcBef>
              <a:spcAft>
                <a:spcPts val="0"/>
              </a:spcAft>
              <a:buNone/>
            </a:pPr>
            <a:r>
              <a:rPr lang="en"/>
              <a:t>Have a current running through the plasma (tokamak)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Donut</a:t>
            </a:r>
            <a:endParaRPr/>
          </a:p>
          <a:p>
            <a:pPr indent="0" lvl="0" marL="0" rtl="0" algn="l">
              <a:spcBef>
                <a:spcPts val="0"/>
              </a:spcBef>
              <a:spcAft>
                <a:spcPts val="0"/>
              </a:spcAft>
              <a:buNone/>
            </a:pPr>
            <a:r>
              <a:rPr lang="en"/>
              <a:t>Include better pics (planes, etc)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42fe5d9c27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142fe5d9c27_0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Optimize equilibrium for desirable properties like fusion power etc -&gt; need to be able to calculate equilibria</a:t>
            </a:r>
            <a:endParaRPr/>
          </a:p>
          <a:p>
            <a:pPr indent="0" lvl="0" marL="0" rtl="0" algn="l">
              <a:spcBef>
                <a:spcPts val="0"/>
              </a:spcBef>
              <a:spcAft>
                <a:spcPts val="0"/>
              </a:spcAft>
              <a:buNone/>
            </a:pPr>
            <a:r>
              <a:rPr lang="en"/>
              <a:t>Then when you have a built experiment, you can only measure a subset of the plasma parameters directly</a:t>
            </a:r>
            <a:endParaRPr/>
          </a:p>
          <a:p>
            <a:pPr indent="0" lvl="0" marL="0" rtl="0" algn="l">
              <a:spcBef>
                <a:spcPts val="0"/>
              </a:spcBef>
              <a:spcAft>
                <a:spcPts val="0"/>
              </a:spcAft>
              <a:buNone/>
            </a:pPr>
            <a:r>
              <a:rPr lang="en"/>
              <a:t>	calculating plasma equilibria allows you to infer what the unmeasured quantities are based off of what you can measure</a:t>
            </a:r>
            <a:endParaRPr/>
          </a:p>
          <a:p>
            <a:pPr indent="0" lvl="0" marL="0" rtl="0" algn="l">
              <a:spcBef>
                <a:spcPts val="0"/>
              </a:spcBef>
              <a:spcAft>
                <a:spcPts val="0"/>
              </a:spcAft>
              <a:buNone/>
            </a:pPr>
            <a:r>
              <a:rPr lang="en"/>
              <a:t>It provides the magnetic field geometry which you need before doing any other analysis</a:t>
            </a:r>
            <a:endParaRPr/>
          </a:p>
          <a:p>
            <a:pPr indent="0" lvl="0" marL="0" rtl="0" algn="l">
              <a:spcBef>
                <a:spcPts val="0"/>
              </a:spcBef>
              <a:spcAft>
                <a:spcPts val="0"/>
              </a:spcAft>
              <a:buNone/>
            </a:pPr>
            <a:r>
              <a:rPr b="1" lang="en"/>
              <a:t>Bottom line: Using magnetic equilibria are an everyday task in the life of a plasma physicist, so we want to be able to calculate them quickly and accurately</a:t>
            </a:r>
            <a:endParaRPr/>
          </a:p>
          <a:p>
            <a:pPr indent="0" lvl="0" marL="0" rtl="0" algn="l">
              <a:spcBef>
                <a:spcPts val="0"/>
              </a:spcBef>
              <a:spcAft>
                <a:spcPts val="0"/>
              </a:spcAft>
              <a:buNone/>
            </a:pPr>
            <a:r>
              <a:t/>
            </a:r>
            <a:endParaRPr b="1"/>
          </a:p>
        </p:txBody>
      </p:sp>
      <p:sp>
        <p:nvSpPr>
          <p:cNvPr id="151" name="Google Shape;151;g142fe5d9c27_0_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42fe5d9c27_0_3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142fe5d9c27_0_3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spcBef>
                <a:spcPts val="0"/>
              </a:spcBef>
              <a:spcAft>
                <a:spcPts val="0"/>
              </a:spcAft>
              <a:buNone/>
            </a:pPr>
            <a:r>
              <a:rPr b="0" lang="en"/>
              <a:t>Is essentially Navier-Stokes coupled with Maxwell’s equations, with a large list of assumptions made to render the equations tractable to solve</a:t>
            </a:r>
            <a:endParaRPr/>
          </a:p>
          <a:p>
            <a:pPr indent="-298450" lvl="0" marL="457200" rtl="0" algn="l">
              <a:spcBef>
                <a:spcPts val="0"/>
              </a:spcBef>
              <a:spcAft>
                <a:spcPts val="0"/>
              </a:spcAft>
              <a:buNone/>
            </a:pPr>
            <a:r>
              <a:t/>
            </a:r>
            <a:endParaRPr b="0"/>
          </a:p>
          <a:p>
            <a:pPr indent="-298450" lvl="0" marL="457200" rtl="0" algn="l">
              <a:spcBef>
                <a:spcPts val="0"/>
              </a:spcBef>
              <a:spcAft>
                <a:spcPts val="0"/>
              </a:spcAft>
              <a:buNone/>
            </a:pPr>
            <a:r>
              <a:t/>
            </a:r>
            <a:endParaRPr b="0"/>
          </a:p>
          <a:p>
            <a:pPr indent="-298450" lvl="0" marL="457200" rtl="0" algn="l">
              <a:spcBef>
                <a:spcPts val="0"/>
              </a:spcBef>
              <a:spcAft>
                <a:spcPts val="0"/>
              </a:spcAft>
              <a:buNone/>
            </a:pPr>
            <a:r>
              <a:t/>
            </a:r>
            <a:endParaRPr b="0"/>
          </a:p>
          <a:p>
            <a:pPr indent="-298450" lvl="0" marL="457200" rtl="0" algn="l">
              <a:spcBef>
                <a:spcPts val="0"/>
              </a:spcBef>
              <a:spcAft>
                <a:spcPts val="0"/>
              </a:spcAft>
              <a:buNone/>
            </a:pPr>
            <a:r>
              <a:rPr b="0" lang="en"/>
              <a:t>The main assumptions are:</a:t>
            </a:r>
            <a:endParaRPr/>
          </a:p>
          <a:p>
            <a:pPr indent="-298450" lvl="0" marL="457200" rtl="0" algn="l">
              <a:spcBef>
                <a:spcPts val="0"/>
              </a:spcBef>
              <a:spcAft>
                <a:spcPts val="0"/>
              </a:spcAft>
              <a:buNone/>
            </a:pPr>
            <a:r>
              <a:rPr b="1" lang="en"/>
              <a:t>Low-frequency</a:t>
            </a:r>
            <a:r>
              <a:rPr lang="en"/>
              <a:t> meaning we neglect the displacement current (interested in frequencies lower than the scale at which light waves propagate)</a:t>
            </a:r>
            <a:endParaRPr/>
          </a:p>
          <a:p>
            <a:pPr indent="-298450" lvl="1" marL="914400" rtl="0" algn="l">
              <a:spcBef>
                <a:spcPts val="0"/>
              </a:spcBef>
              <a:spcAft>
                <a:spcPts val="0"/>
              </a:spcAft>
              <a:buNone/>
            </a:pPr>
            <a:r>
              <a:rPr lang="en"/>
              <a:t>So we are using the low-frequency Maxwell’s equations, without displacement current</a:t>
            </a:r>
            <a:endParaRPr/>
          </a:p>
          <a:p>
            <a:pPr indent="-298450" lvl="1" marL="914400" rtl="0" algn="l">
              <a:spcBef>
                <a:spcPts val="0"/>
              </a:spcBef>
              <a:spcAft>
                <a:spcPts val="0"/>
              </a:spcAft>
              <a:buNone/>
            </a:pPr>
            <a:r>
              <a:rPr lang="en"/>
              <a:t>We do this to restrict ourselves to the macroscopic motions on the timescale of the ion movement (which is much slower than electrons</a:t>
            </a:r>
            <a:endParaRPr/>
          </a:p>
          <a:p>
            <a:pPr indent="-298450" lvl="2" marL="1371600" rtl="0" algn="l">
              <a:spcBef>
                <a:spcPts val="0"/>
              </a:spcBef>
              <a:spcAft>
                <a:spcPts val="0"/>
              </a:spcAft>
              <a:buNone/>
            </a:pPr>
            <a:r>
              <a:rPr lang="en"/>
              <a:t>Timesacle is a/v_ti ~ 1 microsecond (I think), while the scale we ignore is 2pi/w_pe ~ 1E-11 s (much faster)</a:t>
            </a:r>
            <a:endParaRPr/>
          </a:p>
          <a:p>
            <a:pPr indent="-298450" lvl="0" marL="457200" rtl="0" algn="l">
              <a:spcBef>
                <a:spcPts val="0"/>
              </a:spcBef>
              <a:spcAft>
                <a:spcPts val="0"/>
              </a:spcAft>
              <a:buNone/>
            </a:pPr>
            <a:r>
              <a:rPr b="1" lang="en"/>
              <a:t>Long Wavelength</a:t>
            </a:r>
            <a:r>
              <a:rPr b="0" lang="en"/>
              <a:t> – length scale is larger than the plasma debye length, (ion debye length is the dominant one), so the fluid is quasineutral</a:t>
            </a:r>
            <a:endParaRPr b="0"/>
          </a:p>
          <a:p>
            <a:pPr indent="-298450" lvl="0" marL="457200" rtl="0" algn="l">
              <a:spcBef>
                <a:spcPts val="0"/>
              </a:spcBef>
              <a:spcAft>
                <a:spcPts val="0"/>
              </a:spcAft>
              <a:buNone/>
            </a:pPr>
            <a:r>
              <a:t/>
            </a:r>
            <a:endParaRPr b="1"/>
          </a:p>
          <a:p>
            <a:pPr indent="-298450" lvl="0" marL="457200" rtl="0" algn="l">
              <a:spcBef>
                <a:spcPts val="0"/>
              </a:spcBef>
              <a:spcAft>
                <a:spcPts val="0"/>
              </a:spcAft>
              <a:buNone/>
            </a:pPr>
            <a:r>
              <a:rPr b="1" lang="en"/>
              <a:t>Neglecting electron inertia</a:t>
            </a:r>
            <a:endParaRPr b="0"/>
          </a:p>
          <a:p>
            <a:pPr indent="-298450" lvl="0" marL="457200" rtl="0" algn="l">
              <a:spcBef>
                <a:spcPts val="0"/>
              </a:spcBef>
              <a:spcAft>
                <a:spcPts val="0"/>
              </a:spcAft>
              <a:buNone/>
            </a:pPr>
            <a:r>
              <a:rPr b="0" lang="en"/>
              <a:t>	mass is ion mass density</a:t>
            </a:r>
            <a:endParaRPr/>
          </a:p>
          <a:p>
            <a:pPr indent="-298450" lvl="0" marL="457200" rtl="0" algn="l">
              <a:spcBef>
                <a:spcPts val="0"/>
              </a:spcBef>
              <a:spcAft>
                <a:spcPts val="0"/>
              </a:spcAft>
              <a:buNone/>
            </a:pPr>
            <a:r>
              <a:rPr b="0" lang="en"/>
              <a:t>	velocity is ion fluid velocity</a:t>
            </a:r>
            <a:endParaRPr/>
          </a:p>
          <a:p>
            <a:pPr indent="-298450" lvl="0" marL="457200" rtl="0" algn="l">
              <a:spcBef>
                <a:spcPts val="0"/>
              </a:spcBef>
              <a:spcAft>
                <a:spcPts val="0"/>
              </a:spcAft>
              <a:buNone/>
            </a:pPr>
            <a:r>
              <a:rPr b="0" lang="en"/>
              <a:t>	so we consider timescales on which electrons react infinitely fast</a:t>
            </a:r>
            <a:endParaRPr b="1"/>
          </a:p>
          <a:p>
            <a:pPr indent="-298450" lvl="1" marL="914400" rtl="0" algn="l">
              <a:spcBef>
                <a:spcPts val="0"/>
              </a:spcBef>
              <a:spcAft>
                <a:spcPts val="0"/>
              </a:spcAft>
              <a:buNone/>
            </a:pPr>
            <a:r>
              <a:t/>
            </a:r>
            <a:endParaRPr b="0"/>
          </a:p>
          <a:p>
            <a:pPr indent="-298450" lvl="1" marL="914400" rtl="0" algn="l">
              <a:spcBef>
                <a:spcPts val="0"/>
              </a:spcBef>
              <a:spcAft>
                <a:spcPts val="0"/>
              </a:spcAft>
              <a:buNone/>
            </a:pPr>
            <a:r>
              <a:rPr b="0" lang="en"/>
              <a:t>Debye Length</a:t>
            </a:r>
            <a:endParaRPr b="1"/>
          </a:p>
          <a:p>
            <a:pPr indent="-298450" lvl="1" marL="914400" rtl="0" algn="l">
              <a:spcBef>
                <a:spcPts val="0"/>
              </a:spcBef>
              <a:spcAft>
                <a:spcPts val="0"/>
              </a:spcAft>
              <a:buNone/>
            </a:pPr>
            <a:r>
              <a:t/>
            </a:r>
            <a:endParaRPr b="1"/>
          </a:p>
          <a:p>
            <a:pPr indent="-298450" lvl="1" marL="914400" rtl="0" algn="l">
              <a:spcBef>
                <a:spcPts val="0"/>
              </a:spcBef>
              <a:spcAft>
                <a:spcPts val="0"/>
              </a:spcAft>
              <a:buNone/>
            </a:pPr>
            <a:r>
              <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42fe5d9c27_0_3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142fe5d9c27_0_3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spcBef>
                <a:spcPts val="0"/>
              </a:spcBef>
              <a:spcAft>
                <a:spcPts val="0"/>
              </a:spcAft>
              <a:buNone/>
            </a:pPr>
            <a:r>
              <a:rPr b="1" lang="en"/>
              <a:t>Ideal MHD equilibrium further assumes steady state and no macroscopic flows</a:t>
            </a:r>
            <a:endParaRPr/>
          </a:p>
          <a:p>
            <a:pPr indent="-298450" lvl="0" marL="457200" rtl="0" algn="l">
              <a:spcBef>
                <a:spcPts val="0"/>
              </a:spcBef>
              <a:spcAft>
                <a:spcPts val="0"/>
              </a:spcAft>
              <a:buClr>
                <a:schemeClr val="dk1"/>
              </a:buClr>
              <a:buSzPts val="1200"/>
              <a:buFont typeface="Calibri"/>
              <a:buChar char="-"/>
            </a:pPr>
            <a:r>
              <a:rPr b="1" lang="en"/>
              <a:t>Experiments have flows</a:t>
            </a:r>
            <a:endParaRPr/>
          </a:p>
          <a:p>
            <a:pPr indent="-298450" lvl="0" marL="457200" rtl="0" algn="l">
              <a:spcBef>
                <a:spcPts val="0"/>
              </a:spcBef>
              <a:spcAft>
                <a:spcPts val="0"/>
              </a:spcAft>
              <a:buClr>
                <a:schemeClr val="dk1"/>
              </a:buClr>
              <a:buSzPts val="1200"/>
              <a:buFont typeface="Calibri"/>
              <a:buChar char="-"/>
            </a:pPr>
            <a:r>
              <a:rPr b="1" lang="en"/>
              <a:t>Model has proven to predict experiments well</a:t>
            </a:r>
            <a:endParaRPr/>
          </a:p>
          <a:p>
            <a:pPr indent="-298450" lvl="0" marL="457200" rtl="0" algn="l">
              <a:spcBef>
                <a:spcPts val="0"/>
              </a:spcBef>
              <a:spcAft>
                <a:spcPts val="0"/>
              </a:spcAft>
              <a:buClr>
                <a:schemeClr val="dk1"/>
              </a:buClr>
              <a:buSzPts val="1200"/>
              <a:buFont typeface="Calibri"/>
              <a:buChar char="-"/>
            </a:pPr>
            <a:r>
              <a:rPr b="1" lang="en"/>
              <a:t>And at the end of the day that is what you want from a model</a:t>
            </a:r>
            <a:endParaRPr/>
          </a:p>
          <a:p>
            <a:pPr indent="-298450" lvl="0" marL="457200" rtl="0" algn="l">
              <a:spcBef>
                <a:spcPts val="0"/>
              </a:spcBef>
              <a:spcAft>
                <a:spcPts val="0"/>
              </a:spcAft>
              <a:buClr>
                <a:schemeClr val="dk1"/>
              </a:buClr>
              <a:buSzPts val="1200"/>
              <a:buFont typeface="Calibri"/>
              <a:buChar char="-"/>
            </a:pPr>
            <a:r>
              <a:rPr b="1" lang="en"/>
              <a:t>This is what is used for the majority of plasma equilibrium calculations</a:t>
            </a:r>
            <a:endParaRPr/>
          </a:p>
          <a:p>
            <a:pPr indent="-298450" lvl="0" marL="457200" rtl="0" algn="l">
              <a:spcBef>
                <a:spcPts val="0"/>
              </a:spcBef>
              <a:spcAft>
                <a:spcPts val="0"/>
              </a:spcAft>
              <a:buClr>
                <a:schemeClr val="dk1"/>
              </a:buClr>
              <a:buSzPts val="1200"/>
              <a:buFont typeface="Calibri"/>
              <a:buChar char="-"/>
            </a:pPr>
            <a:r>
              <a:rPr b="1" lang="en"/>
              <a:t>And what we will focus on</a:t>
            </a:r>
            <a:endParaRPr/>
          </a:p>
          <a:p>
            <a:pPr indent="0" lvl="0" marL="158750" rtl="0" algn="l">
              <a:spcBef>
                <a:spcPts val="0"/>
              </a:spcBef>
              <a:spcAft>
                <a:spcPts val="0"/>
              </a:spcAft>
              <a:buClr>
                <a:schemeClr val="dk1"/>
              </a:buClr>
              <a:buSzPts val="1200"/>
              <a:buFont typeface="Calibri"/>
              <a:buNone/>
            </a:pPr>
            <a:r>
              <a:t/>
            </a:r>
            <a:endParaRPr b="1"/>
          </a:p>
          <a:p>
            <a:pPr indent="-298450" lvl="0" marL="457200" rtl="0" algn="l">
              <a:spcBef>
                <a:spcPts val="0"/>
              </a:spcBef>
              <a:spcAft>
                <a:spcPts val="0"/>
              </a:spcAft>
              <a:buNone/>
            </a:pPr>
            <a:r>
              <a:t/>
            </a:r>
            <a:endParaRPr b="1"/>
          </a:p>
          <a:p>
            <a:pPr indent="-298450" lvl="0" marL="457200" rtl="0" algn="l">
              <a:spcBef>
                <a:spcPts val="0"/>
              </a:spcBef>
              <a:spcAft>
                <a:spcPts val="0"/>
              </a:spcAft>
              <a:buNone/>
            </a:pPr>
            <a:r>
              <a:t/>
            </a:r>
            <a:endParaRPr b="1"/>
          </a:p>
          <a:p>
            <a:pPr indent="-298450" lvl="0" marL="457200" rtl="0" algn="l">
              <a:spcBef>
                <a:spcPts val="0"/>
              </a:spcBef>
              <a:spcAft>
                <a:spcPts val="0"/>
              </a:spcAft>
              <a:buNone/>
            </a:pPr>
            <a:r>
              <a:t/>
            </a:r>
            <a:endParaRPr b="1"/>
          </a:p>
          <a:p>
            <a:pPr indent="-298450" lvl="0" marL="457200" rtl="0" algn="l">
              <a:spcBef>
                <a:spcPts val="0"/>
              </a:spcBef>
              <a:spcAft>
                <a:spcPts val="0"/>
              </a:spcAft>
              <a:buNone/>
            </a:pPr>
            <a:r>
              <a:rPr b="1" lang="en"/>
              <a:t>Transition, shows the LHS then RHS appears?</a:t>
            </a:r>
            <a:endParaRPr/>
          </a:p>
          <a:p>
            <a:pPr indent="-298450" lvl="0" marL="457200" rtl="0" algn="l">
              <a:spcBef>
                <a:spcPts val="0"/>
              </a:spcBef>
              <a:spcAft>
                <a:spcPts val="0"/>
              </a:spcAft>
              <a:buNone/>
            </a:pPr>
            <a:r>
              <a:rPr b="1" lang="en"/>
              <a:t>Static –</a:t>
            </a:r>
            <a:r>
              <a:rPr b="0" lang="en"/>
              <a:t> no macroscopic flows</a:t>
            </a:r>
            <a:endParaRPr/>
          </a:p>
          <a:p>
            <a:pPr indent="-298450" lvl="1" marL="914400" rtl="0" algn="l">
              <a:spcBef>
                <a:spcPts val="0"/>
              </a:spcBef>
              <a:spcAft>
                <a:spcPts val="0"/>
              </a:spcAft>
              <a:buNone/>
            </a:pPr>
            <a:r>
              <a:rPr b="0" lang="en"/>
              <a:t>Is a simplifying assumption, problem is much more complex with flows</a:t>
            </a:r>
            <a:endParaRPr/>
          </a:p>
          <a:p>
            <a:pPr indent="-298450" lvl="1" marL="914400" rtl="0" algn="l">
              <a:spcBef>
                <a:spcPts val="0"/>
              </a:spcBef>
              <a:spcAft>
                <a:spcPts val="0"/>
              </a:spcAft>
              <a:buNone/>
            </a:pPr>
            <a:r>
              <a:rPr b="0" lang="en"/>
              <a:t>Although experimentally, substantial plasma flow has been measured</a:t>
            </a:r>
            <a:endParaRPr/>
          </a:p>
          <a:p>
            <a:pPr indent="-298450" lvl="1" marL="914400" rtl="0" algn="l">
              <a:spcBef>
                <a:spcPts val="0"/>
              </a:spcBef>
              <a:spcAft>
                <a:spcPts val="0"/>
              </a:spcAft>
              <a:buNone/>
            </a:pPr>
            <a:r>
              <a:rPr b="0" lang="en"/>
              <a:t>Static equilibria have been used with great success in describing experiments</a:t>
            </a:r>
            <a:endParaRPr/>
          </a:p>
          <a:p>
            <a:pPr indent="-298450" lvl="0" marL="457200" rtl="0" algn="l">
              <a:spcBef>
                <a:spcPts val="0"/>
              </a:spcBef>
              <a:spcAft>
                <a:spcPts val="0"/>
              </a:spcAft>
              <a:buNone/>
            </a:pPr>
            <a:r>
              <a:rPr b="0" lang="en"/>
              <a:t>Mass continuity is now decoupled because rho no longer appears in the other equations, so we do not need to consider mass continuity in our system</a:t>
            </a:r>
            <a:endParaRPr/>
          </a:p>
          <a:p>
            <a:pPr indent="-298450" lvl="0" marL="457200" rtl="0" algn="l">
              <a:spcBef>
                <a:spcPts val="0"/>
              </a:spcBef>
              <a:spcAft>
                <a:spcPts val="0"/>
              </a:spcAft>
              <a:buNone/>
            </a:pPr>
            <a:r>
              <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42fe5d9c27_0_3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142fe5d9c27_0_3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
              <a:t>Physically, the force balance tells us…</a:t>
            </a:r>
            <a:endParaRPr/>
          </a:p>
          <a:p>
            <a:pPr indent="0" lvl="0" marL="0" rtl="0" algn="l">
              <a:lnSpc>
                <a:spcPct val="100000"/>
              </a:lnSpc>
              <a:spcBef>
                <a:spcPts val="0"/>
              </a:spcBef>
              <a:spcAft>
                <a:spcPts val="0"/>
              </a:spcAft>
              <a:buClr>
                <a:schemeClr val="dk1"/>
              </a:buClr>
              <a:buSzPts val="1100"/>
              <a:buFont typeface="Calibri"/>
              <a:buNone/>
            </a:pPr>
            <a:r>
              <a:rPr lang="en"/>
              <a:t>Simple 1D example is an infinitely long, rotationally symmetric cylindrical plasma with current running axially, called a Z-pinch</a:t>
            </a:r>
            <a:endParaRPr/>
          </a:p>
          <a:p>
            <a:pPr indent="0" lvl="0" marL="0" rtl="0" algn="l">
              <a:lnSpc>
                <a:spcPct val="100000"/>
              </a:lnSpc>
              <a:spcBef>
                <a:spcPts val="0"/>
              </a:spcBef>
              <a:spcAft>
                <a:spcPts val="0"/>
              </a:spcAft>
              <a:buClr>
                <a:schemeClr val="dk1"/>
              </a:buClr>
              <a:buSzPts val="1100"/>
              <a:buFont typeface="Calibri"/>
              <a:buNone/>
            </a:pPr>
            <a:r>
              <a:rPr lang="en"/>
              <a:t>Additionally, we can see that by taking dot products with </a:t>
            </a:r>
            <a:r>
              <a:rPr b="1" lang="en"/>
              <a:t>B</a:t>
            </a:r>
            <a:r>
              <a:rPr b="0" lang="en"/>
              <a:t> and </a:t>
            </a:r>
            <a:r>
              <a:rPr b="1" lang="en"/>
              <a:t>J</a:t>
            </a:r>
            <a:r>
              <a:rPr b="0" lang="en"/>
              <a:t>, that both these fields lie on surfaces of constant pressure </a:t>
            </a:r>
            <a:r>
              <a:rPr b="1" lang="en"/>
              <a:t>CLICK</a:t>
            </a:r>
            <a:endParaRPr b="0"/>
          </a:p>
          <a:p>
            <a:pPr indent="0" lvl="0" marL="0" rtl="0" algn="l">
              <a:lnSpc>
                <a:spcPct val="100000"/>
              </a:lnSpc>
              <a:spcBef>
                <a:spcPts val="0"/>
              </a:spcBef>
              <a:spcAft>
                <a:spcPts val="0"/>
              </a:spcAft>
              <a:buClr>
                <a:schemeClr val="dk1"/>
              </a:buClr>
              <a:buSzPts val="1100"/>
              <a:buFont typeface="Calibri"/>
              <a:buNone/>
            </a:pPr>
            <a:r>
              <a:rPr b="0" lang="en"/>
              <a:t>	these are called ‘flux surfaces’, and are surfaces upon which the B field is everywhere tangential. Shown here are the flux surfaces for this 1D example</a:t>
            </a:r>
            <a:endParaRPr/>
          </a:p>
          <a:p>
            <a:pPr indent="0" lvl="0" marL="0" rtl="0" algn="l">
              <a:lnSpc>
                <a:spcPct val="100000"/>
              </a:lnSpc>
              <a:spcBef>
                <a:spcPts val="0"/>
              </a:spcBef>
              <a:spcAft>
                <a:spcPts val="0"/>
              </a:spcAft>
              <a:buClr>
                <a:schemeClr val="dk1"/>
              </a:buClr>
              <a:buSzPts val="1100"/>
              <a:buFont typeface="Calibri"/>
              <a:buNone/>
            </a:pPr>
            <a:r>
              <a:t/>
            </a:r>
            <a:endParaRPr b="0"/>
          </a:p>
          <a:p>
            <a:pPr indent="0" lvl="0" marL="0" rtl="0" algn="l">
              <a:lnSpc>
                <a:spcPct val="100000"/>
              </a:lnSpc>
              <a:spcBef>
                <a:spcPts val="0"/>
              </a:spcBef>
              <a:spcAft>
                <a:spcPts val="0"/>
              </a:spcAft>
              <a:buClr>
                <a:schemeClr val="dk1"/>
              </a:buClr>
              <a:buSzPts val="1100"/>
              <a:buFont typeface="Calibri"/>
              <a:buNone/>
            </a:pPr>
            <a:r>
              <a:rPr b="0" lang="en"/>
              <a:t>Read words</a:t>
            </a:r>
            <a:endParaRPr/>
          </a:p>
          <a:p>
            <a:pPr indent="0" lvl="0" marL="0" rtl="0" algn="l">
              <a:lnSpc>
                <a:spcPct val="100000"/>
              </a:lnSpc>
              <a:spcBef>
                <a:spcPts val="0"/>
              </a:spcBef>
              <a:spcAft>
                <a:spcPts val="0"/>
              </a:spcAft>
              <a:buClr>
                <a:schemeClr val="dk1"/>
              </a:buClr>
              <a:buSzPts val="1100"/>
              <a:buFont typeface="Calibri"/>
              <a:buNone/>
            </a:pPr>
            <a:r>
              <a:t/>
            </a:r>
            <a:endParaRPr b="0"/>
          </a:p>
          <a:p>
            <a:pPr indent="0" lvl="0" marL="0" rtl="0" algn="l">
              <a:lnSpc>
                <a:spcPct val="100000"/>
              </a:lnSpc>
              <a:spcBef>
                <a:spcPts val="0"/>
              </a:spcBef>
              <a:spcAft>
                <a:spcPts val="0"/>
              </a:spcAft>
              <a:buClr>
                <a:schemeClr val="dk1"/>
              </a:buClr>
              <a:buSzPts val="1100"/>
              <a:buFont typeface="Calibri"/>
              <a:buNone/>
            </a:pPr>
            <a:r>
              <a:t/>
            </a:r>
            <a:endParaRPr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6" name="Shape 56"/>
        <p:cNvGrpSpPr/>
        <p:nvPr/>
      </p:nvGrpSpPr>
      <p:grpSpPr>
        <a:xfrm>
          <a:off x="0" y="0"/>
          <a:ext cx="0" cy="0"/>
          <a:chOff x="0" y="0"/>
          <a:chExt cx="0" cy="0"/>
        </a:xfrm>
      </p:grpSpPr>
      <p:sp>
        <p:nvSpPr>
          <p:cNvPr id="57" name="Google Shape;57;p14"/>
          <p:cNvSpPr txBox="1"/>
          <p:nvPr>
            <p:ph type="title"/>
          </p:nvPr>
        </p:nvSpPr>
        <p:spPr>
          <a:xfrm>
            <a:off x="457200" y="205979"/>
            <a:ext cx="7620000" cy="857400"/>
          </a:xfrm>
          <a:prstGeom prst="rect">
            <a:avLst/>
          </a:prstGeom>
          <a:noFill/>
          <a:ln>
            <a:noFill/>
          </a:ln>
        </p:spPr>
        <p:txBody>
          <a:bodyPr anchorCtr="0" anchor="ctr" bIns="45700" lIns="91425" spcFirstLastPara="1" rIns="91425" wrap="square" tIns="45700">
            <a:noAutofit/>
          </a:bodyPr>
          <a:lstStyle>
            <a:lvl1pPr lvl="0" rtl="0" algn="l">
              <a:lnSpc>
                <a:spcPct val="80000"/>
              </a:lnSpc>
              <a:spcBef>
                <a:spcPts val="0"/>
              </a:spcBef>
              <a:spcAft>
                <a:spcPts val="0"/>
              </a:spcAft>
              <a:buClr>
                <a:schemeClr val="accent6"/>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14"/>
          <p:cNvSpPr/>
          <p:nvPr>
            <p:ph idx="12" type="sldNum"/>
          </p:nvPr>
        </p:nvSpPr>
        <p:spPr>
          <a:xfrm>
            <a:off x="8077200" y="4648587"/>
            <a:ext cx="548700" cy="29730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rm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59" name="Google Shape;59;p14"/>
          <p:cNvSpPr txBox="1"/>
          <p:nvPr>
            <p:ph idx="11" type="ftr"/>
          </p:nvPr>
        </p:nvSpPr>
        <p:spPr>
          <a:xfrm>
            <a:off x="1464336" y="4663440"/>
            <a:ext cx="6215400" cy="274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14"/>
          <p:cNvSpPr txBox="1"/>
          <p:nvPr>
            <p:ph idx="10" type="dt"/>
          </p:nvPr>
        </p:nvSpPr>
        <p:spPr>
          <a:xfrm>
            <a:off x="808535" y="4663440"/>
            <a:ext cx="655800" cy="274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cxnSp>
        <p:nvCxnSpPr>
          <p:cNvPr id="61" name="Google Shape;61;p14"/>
          <p:cNvCxnSpPr/>
          <p:nvPr/>
        </p:nvCxnSpPr>
        <p:spPr>
          <a:xfrm>
            <a:off x="457200" y="819150"/>
            <a:ext cx="8168700" cy="0"/>
          </a:xfrm>
          <a:prstGeom prst="straightConnector1">
            <a:avLst/>
          </a:prstGeom>
          <a:noFill/>
          <a:ln cap="flat" cmpd="sng" w="25400">
            <a:solidFill>
              <a:schemeClr val="accent2"/>
            </a:solidFill>
            <a:prstDash val="solid"/>
            <a:round/>
            <a:headEnd len="sm" w="sm" type="none"/>
            <a:tailEnd len="sm" w="sm" type="none"/>
          </a:ln>
        </p:spPr>
      </p:cxnSp>
      <p:sp>
        <p:nvSpPr>
          <p:cNvPr id="62" name="Google Shape;62;p14"/>
          <p:cNvSpPr txBox="1"/>
          <p:nvPr>
            <p:ph idx="1" type="body"/>
          </p:nvPr>
        </p:nvSpPr>
        <p:spPr>
          <a:xfrm>
            <a:off x="304800" y="895350"/>
            <a:ext cx="8610600" cy="3733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SzPts val="1800"/>
              <a:buChar char="●"/>
              <a:defRPr/>
            </a:lvl1pPr>
            <a:lvl2pPr indent="-342900" lvl="1" marL="914400" rtl="0" algn="l">
              <a:spcBef>
                <a:spcPts val="1200"/>
              </a:spcBef>
              <a:spcAft>
                <a:spcPts val="0"/>
              </a:spcAft>
              <a:buSzPts val="1800"/>
              <a:buChar char="○"/>
              <a:defRPr/>
            </a:lvl2pPr>
            <a:lvl3pPr indent="-342900" lvl="2" marL="1371600" rtl="0" algn="l">
              <a:spcBef>
                <a:spcPts val="1200"/>
              </a:spcBef>
              <a:spcAft>
                <a:spcPts val="0"/>
              </a:spcAft>
              <a:buSzPts val="1800"/>
              <a:buChar char="■"/>
              <a:defRPr/>
            </a:lvl3pPr>
            <a:lvl4pPr indent="-342900" lvl="3" marL="1828800" rtl="0" algn="l">
              <a:spcBef>
                <a:spcPts val="1200"/>
              </a:spcBef>
              <a:spcAft>
                <a:spcPts val="0"/>
              </a:spcAft>
              <a:buSzPts val="1800"/>
              <a:buChar char="●"/>
              <a:defRPr/>
            </a:lvl4pPr>
            <a:lvl5pPr indent="-342900" lvl="4" marL="2286000" rtl="0" algn="l">
              <a:spcBef>
                <a:spcPts val="1200"/>
              </a:spcBef>
              <a:spcAft>
                <a:spcPts val="0"/>
              </a:spcAft>
              <a:buSzPts val="1800"/>
              <a:buChar char="○"/>
              <a:defRPr/>
            </a:lvl5pPr>
            <a:lvl6pPr indent="-342900" lvl="5" marL="2743200" rtl="0" algn="l">
              <a:spcBef>
                <a:spcPts val="1200"/>
              </a:spcBef>
              <a:spcAft>
                <a:spcPts val="0"/>
              </a:spcAft>
              <a:buSzPts val="1800"/>
              <a:buChar char="■"/>
              <a:defRPr/>
            </a:lvl6pPr>
            <a:lvl7pPr indent="-342900" lvl="6" marL="3200400" rtl="0" algn="l">
              <a:spcBef>
                <a:spcPts val="1200"/>
              </a:spcBef>
              <a:spcAft>
                <a:spcPts val="0"/>
              </a:spcAft>
              <a:buSzPts val="1800"/>
              <a:buChar char="●"/>
              <a:defRPr/>
            </a:lvl7pPr>
            <a:lvl8pPr indent="-342900" lvl="7" marL="3657600" rtl="0" algn="l">
              <a:spcBef>
                <a:spcPts val="1200"/>
              </a:spcBef>
              <a:spcAft>
                <a:spcPts val="0"/>
              </a:spcAft>
              <a:buSzPts val="1800"/>
              <a:buChar char="○"/>
              <a:defRPr/>
            </a:lvl8pPr>
            <a:lvl9pPr indent="-342900" lvl="8" marL="4114800" rtl="0" algn="l">
              <a:spcBef>
                <a:spcPts val="1200"/>
              </a:spcBef>
              <a:spcAft>
                <a:spcPts val="1200"/>
              </a:spcAft>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1" Type="http://schemas.openxmlformats.org/officeDocument/2006/relationships/image" Target="../media/image32.png"/><Relationship Id="rId10" Type="http://schemas.openxmlformats.org/officeDocument/2006/relationships/image" Target="../media/image22.png"/><Relationship Id="rId13" Type="http://schemas.openxmlformats.org/officeDocument/2006/relationships/image" Target="../media/image21.png"/><Relationship Id="rId12" Type="http://schemas.openxmlformats.org/officeDocument/2006/relationships/image" Target="../media/image31.png"/><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34.png"/><Relationship Id="rId5" Type="http://schemas.openxmlformats.org/officeDocument/2006/relationships/image" Target="../media/image15.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36.png"/></Relationships>
</file>

<file path=ppt/slides/_rels/slide11.xml.rels><?xml version="1.0" encoding="UTF-8" standalone="yes"?><Relationships xmlns="http://schemas.openxmlformats.org/package/2006/relationships"><Relationship Id="rId20" Type="http://schemas.openxmlformats.org/officeDocument/2006/relationships/image" Target="../media/image44.png"/><Relationship Id="rId11" Type="http://schemas.openxmlformats.org/officeDocument/2006/relationships/image" Target="../media/image37.png"/><Relationship Id="rId10" Type="http://schemas.openxmlformats.org/officeDocument/2006/relationships/image" Target="../media/image35.png"/><Relationship Id="rId21" Type="http://schemas.openxmlformats.org/officeDocument/2006/relationships/image" Target="../media/image45.png"/><Relationship Id="rId13" Type="http://schemas.openxmlformats.org/officeDocument/2006/relationships/image" Target="../media/image33.png"/><Relationship Id="rId12" Type="http://schemas.openxmlformats.org/officeDocument/2006/relationships/image" Target="../media/image28.png"/><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39.png"/><Relationship Id="rId9" Type="http://schemas.openxmlformats.org/officeDocument/2006/relationships/image" Target="../media/image26.png"/><Relationship Id="rId15" Type="http://schemas.openxmlformats.org/officeDocument/2006/relationships/image" Target="../media/image40.png"/><Relationship Id="rId14" Type="http://schemas.openxmlformats.org/officeDocument/2006/relationships/image" Target="../media/image50.png"/><Relationship Id="rId17" Type="http://schemas.openxmlformats.org/officeDocument/2006/relationships/image" Target="../media/image41.png"/><Relationship Id="rId16" Type="http://schemas.openxmlformats.org/officeDocument/2006/relationships/image" Target="../media/image38.png"/><Relationship Id="rId5" Type="http://schemas.openxmlformats.org/officeDocument/2006/relationships/image" Target="../media/image25.png"/><Relationship Id="rId19" Type="http://schemas.openxmlformats.org/officeDocument/2006/relationships/image" Target="../media/image48.png"/><Relationship Id="rId6" Type="http://schemas.openxmlformats.org/officeDocument/2006/relationships/image" Target="../media/image30.png"/><Relationship Id="rId18" Type="http://schemas.openxmlformats.org/officeDocument/2006/relationships/image" Target="../media/image42.png"/><Relationship Id="rId7" Type="http://schemas.openxmlformats.org/officeDocument/2006/relationships/image" Target="../media/image29.png"/><Relationship Id="rId8"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5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47.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55.png"/><Relationship Id="rId4" Type="http://schemas.openxmlformats.org/officeDocument/2006/relationships/image" Target="../media/image57.png"/><Relationship Id="rId5" Type="http://schemas.openxmlformats.org/officeDocument/2006/relationships/image" Target="../media/image5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5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5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64.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6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7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6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6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6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67.png"/><Relationship Id="rId4" Type="http://schemas.openxmlformats.org/officeDocument/2006/relationships/image" Target="../media/image7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7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hyperlink" Target="https://arxiv.org/abs/2203.17173" TargetMode="External"/><Relationship Id="rId4" Type="http://schemas.openxmlformats.org/officeDocument/2006/relationships/hyperlink" Target="https://arxiv.org/abs/2203.15927" TargetMode="External"/><Relationship Id="rId5" Type="http://schemas.openxmlformats.org/officeDocument/2006/relationships/hyperlink" Target="https://arxiv.org/abs/2204.00078"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76.png"/><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83.png"/><Relationship Id="rId4" Type="http://schemas.openxmlformats.org/officeDocument/2006/relationships/image" Target="../media/image90.png"/><Relationship Id="rId9" Type="http://schemas.openxmlformats.org/officeDocument/2006/relationships/image" Target="../media/image88.png"/><Relationship Id="rId5" Type="http://schemas.openxmlformats.org/officeDocument/2006/relationships/image" Target="../media/image85.png"/><Relationship Id="rId6" Type="http://schemas.openxmlformats.org/officeDocument/2006/relationships/image" Target="../media/image80.png"/><Relationship Id="rId7" Type="http://schemas.openxmlformats.org/officeDocument/2006/relationships/image" Target="../media/image78.png"/><Relationship Id="rId8" Type="http://schemas.openxmlformats.org/officeDocument/2006/relationships/image" Target="../media/image8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86.png"/><Relationship Id="rId4" Type="http://schemas.openxmlformats.org/officeDocument/2006/relationships/image" Target="../media/image81.png"/><Relationship Id="rId9" Type="http://schemas.openxmlformats.org/officeDocument/2006/relationships/image" Target="../media/image87.png"/><Relationship Id="rId5" Type="http://schemas.openxmlformats.org/officeDocument/2006/relationships/image" Target="../media/image93.png"/><Relationship Id="rId6" Type="http://schemas.openxmlformats.org/officeDocument/2006/relationships/image" Target="../media/image82.png"/><Relationship Id="rId7" Type="http://schemas.openxmlformats.org/officeDocument/2006/relationships/image" Target="../media/image89.png"/><Relationship Id="rId8" Type="http://schemas.openxmlformats.org/officeDocument/2006/relationships/image" Target="../media/image88.png"/></Relationships>
</file>

<file path=ppt/slides/_rels/slide35.xml.rels><?xml version="1.0" encoding="UTF-8" standalone="yes"?><Relationships xmlns="http://schemas.openxmlformats.org/package/2006/relationships"><Relationship Id="rId11" Type="http://schemas.openxmlformats.org/officeDocument/2006/relationships/image" Target="../media/image96.png"/><Relationship Id="rId10" Type="http://schemas.openxmlformats.org/officeDocument/2006/relationships/image" Target="../media/image97.png"/><Relationship Id="rId13" Type="http://schemas.openxmlformats.org/officeDocument/2006/relationships/image" Target="../media/image102.png"/><Relationship Id="rId12" Type="http://schemas.openxmlformats.org/officeDocument/2006/relationships/image" Target="../media/image99.png"/><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04.png"/><Relationship Id="rId4" Type="http://schemas.openxmlformats.org/officeDocument/2006/relationships/image" Target="../media/image103.png"/><Relationship Id="rId9" Type="http://schemas.openxmlformats.org/officeDocument/2006/relationships/image" Target="../media/image101.png"/><Relationship Id="rId14" Type="http://schemas.openxmlformats.org/officeDocument/2006/relationships/image" Target="../media/image105.png"/><Relationship Id="rId5" Type="http://schemas.openxmlformats.org/officeDocument/2006/relationships/image" Target="../media/image92.png"/><Relationship Id="rId6" Type="http://schemas.openxmlformats.org/officeDocument/2006/relationships/image" Target="../media/image95.png"/><Relationship Id="rId7" Type="http://schemas.openxmlformats.org/officeDocument/2006/relationships/image" Target="../media/image91.png"/><Relationship Id="rId8" Type="http://schemas.openxmlformats.org/officeDocument/2006/relationships/image" Target="../media/image98.png"/></Relationships>
</file>

<file path=ppt/slides/_rels/slide36.xml.rels><?xml version="1.0" encoding="UTF-8" standalone="yes"?><Relationships xmlns="http://schemas.openxmlformats.org/package/2006/relationships"><Relationship Id="rId10" Type="http://schemas.openxmlformats.org/officeDocument/2006/relationships/image" Target="../media/image113.png"/><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00.png"/><Relationship Id="rId4" Type="http://schemas.openxmlformats.org/officeDocument/2006/relationships/image" Target="../media/image106.png"/><Relationship Id="rId9" Type="http://schemas.openxmlformats.org/officeDocument/2006/relationships/image" Target="../media/image109.png"/><Relationship Id="rId5" Type="http://schemas.openxmlformats.org/officeDocument/2006/relationships/image" Target="../media/image93.png"/><Relationship Id="rId6" Type="http://schemas.openxmlformats.org/officeDocument/2006/relationships/image" Target="../media/image108.png"/><Relationship Id="rId7" Type="http://schemas.openxmlformats.org/officeDocument/2006/relationships/image" Target="../media/image107.png"/><Relationship Id="rId8" Type="http://schemas.openxmlformats.org/officeDocument/2006/relationships/image" Target="../media/image112.png"/></Relationships>
</file>

<file path=ppt/slides/_rels/slide37.xml.rels><?xml version="1.0" encoding="UTF-8" standalone="yes"?><Relationships xmlns="http://schemas.openxmlformats.org/package/2006/relationships"><Relationship Id="rId11" Type="http://schemas.openxmlformats.org/officeDocument/2006/relationships/image" Target="../media/image133.png"/><Relationship Id="rId10" Type="http://schemas.openxmlformats.org/officeDocument/2006/relationships/image" Target="../media/image122.png"/><Relationship Id="rId12" Type="http://schemas.openxmlformats.org/officeDocument/2006/relationships/image" Target="../media/image114.png"/><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09.png"/><Relationship Id="rId4" Type="http://schemas.openxmlformats.org/officeDocument/2006/relationships/image" Target="../media/image120.png"/><Relationship Id="rId9" Type="http://schemas.openxmlformats.org/officeDocument/2006/relationships/image" Target="../media/image117.png"/><Relationship Id="rId5" Type="http://schemas.openxmlformats.org/officeDocument/2006/relationships/image" Target="../media/image116.png"/><Relationship Id="rId6" Type="http://schemas.openxmlformats.org/officeDocument/2006/relationships/image" Target="../media/image115.png"/><Relationship Id="rId7" Type="http://schemas.openxmlformats.org/officeDocument/2006/relationships/image" Target="../media/image123.png"/><Relationship Id="rId8" Type="http://schemas.openxmlformats.org/officeDocument/2006/relationships/image" Target="../media/image1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21.png"/><Relationship Id="rId4" Type="http://schemas.openxmlformats.org/officeDocument/2006/relationships/image" Target="../media/image119.png"/><Relationship Id="rId5" Type="http://schemas.openxmlformats.org/officeDocument/2006/relationships/image" Target="../media/image126.png"/><Relationship Id="rId6" Type="http://schemas.openxmlformats.org/officeDocument/2006/relationships/image" Target="../media/image1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9.png"/><Relationship Id="rId4" Type="http://schemas.openxmlformats.org/officeDocument/2006/relationships/image" Target="../media/image124.png"/><Relationship Id="rId5" Type="http://schemas.openxmlformats.org/officeDocument/2006/relationships/image" Target="../media/image127.png"/><Relationship Id="rId6" Type="http://schemas.openxmlformats.org/officeDocument/2006/relationships/image" Target="../media/image129.png"/><Relationship Id="rId7" Type="http://schemas.openxmlformats.org/officeDocument/2006/relationships/image" Target="../media/image1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138.png"/><Relationship Id="rId13" Type="http://schemas.openxmlformats.org/officeDocument/2006/relationships/image" Target="../media/image135.png"/><Relationship Id="rId12" Type="http://schemas.openxmlformats.org/officeDocument/2006/relationships/image" Target="../media/image142.png"/><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30.png"/><Relationship Id="rId4" Type="http://schemas.openxmlformats.org/officeDocument/2006/relationships/image" Target="../media/image137.png"/><Relationship Id="rId9" Type="http://schemas.openxmlformats.org/officeDocument/2006/relationships/image" Target="../media/image134.png"/><Relationship Id="rId14" Type="http://schemas.openxmlformats.org/officeDocument/2006/relationships/image" Target="../media/image145.png"/><Relationship Id="rId5" Type="http://schemas.openxmlformats.org/officeDocument/2006/relationships/image" Target="../media/image132.png"/><Relationship Id="rId6" Type="http://schemas.openxmlformats.org/officeDocument/2006/relationships/image" Target="../media/image139.png"/><Relationship Id="rId7" Type="http://schemas.openxmlformats.org/officeDocument/2006/relationships/image" Target="../media/image131.png"/><Relationship Id="rId8" Type="http://schemas.openxmlformats.org/officeDocument/2006/relationships/image" Target="../media/image136.png"/></Relationships>
</file>

<file path=ppt/slides/_rels/slide41.xml.rels><?xml version="1.0" encoding="UTF-8" standalone="yes"?><Relationships xmlns="http://schemas.openxmlformats.org/package/2006/relationships"><Relationship Id="rId11" Type="http://schemas.openxmlformats.org/officeDocument/2006/relationships/image" Target="../media/image157.png"/><Relationship Id="rId10" Type="http://schemas.openxmlformats.org/officeDocument/2006/relationships/image" Target="../media/image146.png"/><Relationship Id="rId12" Type="http://schemas.openxmlformats.org/officeDocument/2006/relationships/image" Target="../media/image153.png"/><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47.png"/><Relationship Id="rId4" Type="http://schemas.openxmlformats.org/officeDocument/2006/relationships/image" Target="../media/image140.png"/><Relationship Id="rId9" Type="http://schemas.openxmlformats.org/officeDocument/2006/relationships/image" Target="../media/image143.png"/><Relationship Id="rId5" Type="http://schemas.openxmlformats.org/officeDocument/2006/relationships/image" Target="../media/image154.png"/><Relationship Id="rId6" Type="http://schemas.openxmlformats.org/officeDocument/2006/relationships/image" Target="../media/image150.png"/><Relationship Id="rId7" Type="http://schemas.openxmlformats.org/officeDocument/2006/relationships/image" Target="../media/image141.png"/><Relationship Id="rId8" Type="http://schemas.openxmlformats.org/officeDocument/2006/relationships/image" Target="../media/image148.png"/></Relationships>
</file>

<file path=ppt/slides/_rels/slide42.xml.rels><?xml version="1.0" encoding="UTF-8" standalone="yes"?><Relationships xmlns="http://schemas.openxmlformats.org/package/2006/relationships"><Relationship Id="rId11" Type="http://schemas.openxmlformats.org/officeDocument/2006/relationships/image" Target="../media/image162.png"/><Relationship Id="rId10" Type="http://schemas.openxmlformats.org/officeDocument/2006/relationships/image" Target="../media/image164.png"/><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51.png"/><Relationship Id="rId4" Type="http://schemas.openxmlformats.org/officeDocument/2006/relationships/image" Target="../media/image152.png"/><Relationship Id="rId9" Type="http://schemas.openxmlformats.org/officeDocument/2006/relationships/image" Target="../media/image158.png"/><Relationship Id="rId5" Type="http://schemas.openxmlformats.org/officeDocument/2006/relationships/image" Target="../media/image149.png"/><Relationship Id="rId6" Type="http://schemas.openxmlformats.org/officeDocument/2006/relationships/image" Target="../media/image160.png"/><Relationship Id="rId7" Type="http://schemas.openxmlformats.org/officeDocument/2006/relationships/image" Target="../media/image156.png"/><Relationship Id="rId8" Type="http://schemas.openxmlformats.org/officeDocument/2006/relationships/image" Target="../media/image15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61.jpg"/><Relationship Id="rId4" Type="http://schemas.openxmlformats.org/officeDocument/2006/relationships/image" Target="../media/image87.png"/><Relationship Id="rId5" Type="http://schemas.openxmlformats.org/officeDocument/2006/relationships/image" Target="../media/image16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52.png"/><Relationship Id="rId4" Type="http://schemas.openxmlformats.org/officeDocument/2006/relationships/image" Target="../media/image159.png"/><Relationship Id="rId5" Type="http://schemas.openxmlformats.org/officeDocument/2006/relationships/image" Target="../media/image167.png"/><Relationship Id="rId6" Type="http://schemas.openxmlformats.org/officeDocument/2006/relationships/image" Target="../media/image10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74.png"/><Relationship Id="rId6" Type="http://schemas.openxmlformats.org/officeDocument/2006/relationships/image" Target="../media/image176.png"/></Relationships>
</file>

<file path=ppt/slides/_rels/slide46.xml.rels><?xml version="1.0" encoding="UTF-8" standalone="yes"?><Relationships xmlns="http://schemas.openxmlformats.org/package/2006/relationships"><Relationship Id="rId11" Type="http://schemas.openxmlformats.org/officeDocument/2006/relationships/image" Target="../media/image189.png"/><Relationship Id="rId10" Type="http://schemas.openxmlformats.org/officeDocument/2006/relationships/image" Target="../media/image201.gif"/><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72.png"/><Relationship Id="rId4" Type="http://schemas.openxmlformats.org/officeDocument/2006/relationships/image" Target="../media/image170.png"/><Relationship Id="rId9" Type="http://schemas.openxmlformats.org/officeDocument/2006/relationships/image" Target="../media/image181.png"/><Relationship Id="rId5" Type="http://schemas.openxmlformats.org/officeDocument/2006/relationships/image" Target="../media/image173.png"/><Relationship Id="rId6" Type="http://schemas.openxmlformats.org/officeDocument/2006/relationships/image" Target="../media/image171.png"/><Relationship Id="rId7" Type="http://schemas.openxmlformats.org/officeDocument/2006/relationships/image" Target="../media/image177.png"/><Relationship Id="rId8" Type="http://schemas.openxmlformats.org/officeDocument/2006/relationships/image" Target="../media/image179.png"/></Relationships>
</file>

<file path=ppt/slides/_rels/slide47.xml.rels><?xml version="1.0" encoding="UTF-8" standalone="yes"?><Relationships xmlns="http://schemas.openxmlformats.org/package/2006/relationships"><Relationship Id="rId10" Type="http://schemas.openxmlformats.org/officeDocument/2006/relationships/image" Target="../media/image198.png"/><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86.png"/><Relationship Id="rId4" Type="http://schemas.openxmlformats.org/officeDocument/2006/relationships/image" Target="../media/image183.png"/><Relationship Id="rId9" Type="http://schemas.openxmlformats.org/officeDocument/2006/relationships/image" Target="../media/image184.png"/><Relationship Id="rId5" Type="http://schemas.openxmlformats.org/officeDocument/2006/relationships/image" Target="../media/image180.png"/><Relationship Id="rId6" Type="http://schemas.openxmlformats.org/officeDocument/2006/relationships/image" Target="../media/image178.png"/><Relationship Id="rId7" Type="http://schemas.openxmlformats.org/officeDocument/2006/relationships/image" Target="../media/image182.png"/><Relationship Id="rId8" Type="http://schemas.openxmlformats.org/officeDocument/2006/relationships/image" Target="../media/image19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92.png"/><Relationship Id="rId4" Type="http://schemas.openxmlformats.org/officeDocument/2006/relationships/image" Target="../media/image18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8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87.png"/><Relationship Id="rId4" Type="http://schemas.openxmlformats.org/officeDocument/2006/relationships/image" Target="../media/image19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9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19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12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199.png"/><Relationship Id="rId4" Type="http://schemas.openxmlformats.org/officeDocument/2006/relationships/image" Target="../media/image196.png"/><Relationship Id="rId5" Type="http://schemas.openxmlformats.org/officeDocument/2006/relationships/image" Target="../media/image195.png"/><Relationship Id="rId6" Type="http://schemas.openxmlformats.org/officeDocument/2006/relationships/image" Target="../media/image20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20.png"/><Relationship Id="rId6"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p:nvPr/>
        </p:nvSpPr>
        <p:spPr>
          <a:xfrm>
            <a:off x="0" y="144780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8" name="Google Shape;68;p15"/>
          <p:cNvSpPr txBox="1"/>
          <p:nvPr>
            <p:ph type="ctrTitle"/>
          </p:nvPr>
        </p:nvSpPr>
        <p:spPr>
          <a:xfrm>
            <a:off x="311700" y="1775975"/>
            <a:ext cx="8520600" cy="79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000">
                <a:solidFill>
                  <a:schemeClr val="lt1"/>
                </a:solidFill>
              </a:rPr>
              <a:t>Stellarator Optimization with DESC</a:t>
            </a:r>
            <a:endParaRPr sz="4000">
              <a:solidFill>
                <a:schemeClr val="lt1"/>
              </a:solidFill>
            </a:endParaRPr>
          </a:p>
        </p:txBody>
      </p:sp>
      <p:sp>
        <p:nvSpPr>
          <p:cNvPr id="69" name="Google Shape;69;p15"/>
          <p:cNvSpPr txBox="1"/>
          <p:nvPr>
            <p:ph idx="1" type="subTitle"/>
          </p:nvPr>
        </p:nvSpPr>
        <p:spPr>
          <a:xfrm>
            <a:off x="311700" y="2834125"/>
            <a:ext cx="8520600" cy="1672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2400"/>
              <a:buFont typeface="Arial"/>
              <a:buNone/>
            </a:pPr>
            <a:r>
              <a:rPr b="1" lang="en" sz="2400">
                <a:solidFill>
                  <a:schemeClr val="dk1"/>
                </a:solidFill>
                <a:latin typeface="Calibri"/>
                <a:ea typeface="Calibri"/>
                <a:cs typeface="Calibri"/>
                <a:sym typeface="Calibri"/>
              </a:rPr>
              <a:t>R. Conlin, </a:t>
            </a:r>
            <a:r>
              <a:rPr b="1" lang="en" sz="2400">
                <a:solidFill>
                  <a:schemeClr val="dk1"/>
                </a:solidFill>
                <a:latin typeface="Calibri"/>
                <a:ea typeface="Calibri"/>
                <a:cs typeface="Calibri"/>
                <a:sym typeface="Calibri"/>
              </a:rPr>
              <a:t>D. W. Dudt, D. Panici, E. Kolemen</a:t>
            </a:r>
            <a:endParaRPr sz="2400">
              <a:solidFill>
                <a:schemeClr val="dk1"/>
              </a:solidFill>
              <a:latin typeface="Calibri"/>
              <a:ea typeface="Calibri"/>
              <a:cs typeface="Calibri"/>
              <a:sym typeface="Calibri"/>
            </a:endParaRPr>
          </a:p>
          <a:p>
            <a:pPr indent="0" lvl="0" marL="0" rtl="0" algn="ctr">
              <a:spcBef>
                <a:spcPts val="0"/>
              </a:spcBef>
              <a:spcAft>
                <a:spcPts val="0"/>
              </a:spcAft>
              <a:buNone/>
            </a:pPr>
            <a:r>
              <a:t/>
            </a:r>
            <a:endParaRPr>
              <a:solidFill>
                <a:schemeClr val="dk1"/>
              </a:solidFill>
            </a:endParaRPr>
          </a:p>
          <a:p>
            <a:pPr indent="0" lvl="0" marL="85725" rtl="0" algn="l">
              <a:spcBef>
                <a:spcPts val="0"/>
              </a:spcBef>
              <a:spcAft>
                <a:spcPts val="0"/>
              </a:spcAft>
              <a:buClr>
                <a:schemeClr val="dk1"/>
              </a:buClr>
              <a:buSzPts val="1400"/>
              <a:buFont typeface="Arial"/>
              <a:buNone/>
            </a:pPr>
            <a:r>
              <a:rPr b="1" lang="en" sz="1400">
                <a:solidFill>
                  <a:schemeClr val="dk1"/>
                </a:solidFill>
                <a:latin typeface="Calibri"/>
                <a:ea typeface="Calibri"/>
                <a:cs typeface="Calibri"/>
                <a:sym typeface="Calibri"/>
              </a:rPr>
              <a:t>August 1, 2022</a:t>
            </a:r>
            <a:endParaRPr sz="1500">
              <a:solidFill>
                <a:schemeClr val="dk1"/>
              </a:solidFill>
              <a:latin typeface="Calibri"/>
              <a:ea typeface="Calibri"/>
              <a:cs typeface="Calibri"/>
              <a:sym typeface="Calibri"/>
            </a:endParaRPr>
          </a:p>
          <a:p>
            <a:pPr indent="0" lvl="0" marL="85725" rtl="0" algn="l">
              <a:spcBef>
                <a:spcPts val="280"/>
              </a:spcBef>
              <a:spcAft>
                <a:spcPts val="0"/>
              </a:spcAft>
              <a:buNone/>
            </a:pPr>
            <a:r>
              <a:rPr b="1" lang="en" sz="1400">
                <a:solidFill>
                  <a:schemeClr val="dk1"/>
                </a:solidFill>
                <a:latin typeface="Calibri"/>
                <a:ea typeface="Calibri"/>
                <a:cs typeface="Calibri"/>
                <a:sym typeface="Calibri"/>
              </a:rPr>
              <a:t>2022 Conference on Computational Physics</a:t>
            </a:r>
            <a:endParaRPr sz="1500">
              <a:solidFill>
                <a:schemeClr val="dk1"/>
              </a:solidFill>
              <a:latin typeface="Calibri"/>
              <a:ea typeface="Calibri"/>
              <a:cs typeface="Calibri"/>
              <a:sym typeface="Calibri"/>
            </a:endParaRPr>
          </a:p>
          <a:p>
            <a:pPr indent="0" lvl="0" marL="0" rtl="0" algn="ctr">
              <a:spcBef>
                <a:spcPts val="0"/>
              </a:spcBef>
              <a:spcAft>
                <a:spcPts val="0"/>
              </a:spcAft>
              <a:buNone/>
            </a:pPr>
            <a:r>
              <a:t/>
            </a:r>
            <a:endParaRPr>
              <a:solidFill>
                <a:schemeClr val="dk1"/>
              </a:solidFill>
            </a:endParaRPr>
          </a:p>
        </p:txBody>
      </p:sp>
      <p:pic>
        <p:nvPicPr>
          <p:cNvPr id="70" name="Google Shape;70;p15"/>
          <p:cNvPicPr preferRelativeResize="0"/>
          <p:nvPr/>
        </p:nvPicPr>
        <p:blipFill>
          <a:blip r:embed="rId3">
            <a:alphaModFix/>
          </a:blip>
          <a:stretch>
            <a:fillRect/>
          </a:stretch>
        </p:blipFill>
        <p:spPr>
          <a:xfrm>
            <a:off x="152400" y="4312525"/>
            <a:ext cx="8839197" cy="760688"/>
          </a:xfrm>
          <a:prstGeom prst="rect">
            <a:avLst/>
          </a:prstGeom>
          <a:noFill/>
          <a:ln>
            <a:noFill/>
          </a:ln>
        </p:spPr>
      </p:pic>
      <p:sp>
        <p:nvSpPr>
          <p:cNvPr id="71" name="Google Shape;7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4"/>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09" name="Google Shape;209;p24"/>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lt1"/>
              </a:buClr>
              <a:buSzPct val="117857"/>
              <a:buFont typeface="Calibri"/>
              <a:buNone/>
            </a:pPr>
            <a:r>
              <a:rPr lang="en">
                <a:solidFill>
                  <a:schemeClr val="lt1"/>
                </a:solidFill>
              </a:rPr>
              <a:t>Solve the “inverse” equilibrium problem for the shapes of the flux surfaces</a:t>
            </a:r>
            <a:endParaRPr/>
          </a:p>
        </p:txBody>
      </p:sp>
      <p:sp>
        <p:nvSpPr>
          <p:cNvPr id="210" name="Google Shape;210;p24"/>
          <p:cNvSpPr txBox="1"/>
          <p:nvPr>
            <p:ph idx="1" type="body"/>
          </p:nvPr>
        </p:nvSpPr>
        <p:spPr>
          <a:xfrm>
            <a:off x="471488" y="1422389"/>
            <a:ext cx="5915100" cy="2447700"/>
          </a:xfrm>
          <a:prstGeom prst="rect">
            <a:avLst/>
          </a:prstGeom>
          <a:blipFill rotWithShape="1">
            <a:blip r:embed="rId3">
              <a:alphaModFix/>
            </a:blip>
            <a:stretch>
              <a:fillRect b="0" l="-1219" r="0" t="-2239"/>
            </a:stretch>
          </a:blipFill>
          <a:ln>
            <a:noFill/>
          </a:ln>
        </p:spPr>
        <p:txBody>
          <a:bodyPr anchorCtr="0" anchor="t" bIns="34275" lIns="68575" spcFirstLastPara="1" rIns="68575" wrap="square" tIns="34275">
            <a:normAutofit/>
          </a:bodyPr>
          <a:lstStyle/>
          <a:p>
            <a:pPr indent="0" lvl="0" marL="0" rtl="0" algn="l">
              <a:lnSpc>
                <a:spcPct val="90000"/>
              </a:lnSpc>
              <a:spcBef>
                <a:spcPts val="0"/>
              </a:spcBef>
              <a:spcAft>
                <a:spcPts val="1200"/>
              </a:spcAft>
              <a:buNone/>
            </a:pPr>
            <a:r>
              <a:rPr lang="en"/>
              <a:t> </a:t>
            </a:r>
            <a:endParaRPr/>
          </a:p>
        </p:txBody>
      </p:sp>
      <p:grpSp>
        <p:nvGrpSpPr>
          <p:cNvPr id="211" name="Google Shape;211;p24"/>
          <p:cNvGrpSpPr/>
          <p:nvPr/>
        </p:nvGrpSpPr>
        <p:grpSpPr>
          <a:xfrm>
            <a:off x="-1099033" y="2071436"/>
            <a:ext cx="7668812" cy="4114656"/>
            <a:chOff x="339559" y="439763"/>
            <a:chExt cx="11287624" cy="6056309"/>
          </a:xfrm>
        </p:grpSpPr>
        <p:grpSp>
          <p:nvGrpSpPr>
            <p:cNvPr id="212" name="Google Shape;212;p24"/>
            <p:cNvGrpSpPr/>
            <p:nvPr/>
          </p:nvGrpSpPr>
          <p:grpSpPr>
            <a:xfrm>
              <a:off x="339559" y="439763"/>
              <a:ext cx="11287624" cy="6056309"/>
              <a:chOff x="74343" y="1464999"/>
              <a:chExt cx="11287624" cy="6056309"/>
            </a:xfrm>
          </p:grpSpPr>
          <p:grpSp>
            <p:nvGrpSpPr>
              <p:cNvPr id="213" name="Google Shape;213;p24"/>
              <p:cNvGrpSpPr/>
              <p:nvPr/>
            </p:nvGrpSpPr>
            <p:grpSpPr>
              <a:xfrm>
                <a:off x="74343" y="1464999"/>
                <a:ext cx="11287624" cy="6056309"/>
                <a:chOff x="74343" y="1464999"/>
                <a:chExt cx="11287624" cy="6056309"/>
              </a:xfrm>
            </p:grpSpPr>
            <p:grpSp>
              <p:nvGrpSpPr>
                <p:cNvPr id="214" name="Google Shape;214;p24"/>
                <p:cNvGrpSpPr/>
                <p:nvPr/>
              </p:nvGrpSpPr>
              <p:grpSpPr>
                <a:xfrm>
                  <a:off x="74343" y="1464999"/>
                  <a:ext cx="11287624" cy="6056309"/>
                  <a:chOff x="74343" y="1464999"/>
                  <a:chExt cx="11287624" cy="6056309"/>
                </a:xfrm>
              </p:grpSpPr>
              <p:grpSp>
                <p:nvGrpSpPr>
                  <p:cNvPr id="215" name="Google Shape;215;p24"/>
                  <p:cNvGrpSpPr/>
                  <p:nvPr/>
                </p:nvGrpSpPr>
                <p:grpSpPr>
                  <a:xfrm>
                    <a:off x="1942313" y="1940371"/>
                    <a:ext cx="3657600" cy="3657600"/>
                    <a:chOff x="836612" y="2518569"/>
                    <a:chExt cx="3657600" cy="3657600"/>
                  </a:xfrm>
                </p:grpSpPr>
                <p:grpSp>
                  <p:nvGrpSpPr>
                    <p:cNvPr id="216" name="Google Shape;216;p24"/>
                    <p:cNvGrpSpPr/>
                    <p:nvPr/>
                  </p:nvGrpSpPr>
                  <p:grpSpPr>
                    <a:xfrm>
                      <a:off x="836612" y="2518569"/>
                      <a:ext cx="3657600" cy="3657600"/>
                      <a:chOff x="1045029" y="2402633"/>
                      <a:chExt cx="3657600" cy="3657600"/>
                    </a:xfrm>
                  </p:grpSpPr>
                  <p:sp>
                    <p:nvSpPr>
                      <p:cNvPr id="217" name="Google Shape;217;p24"/>
                      <p:cNvSpPr/>
                      <p:nvPr/>
                    </p:nvSpPr>
                    <p:spPr>
                      <a:xfrm>
                        <a:off x="1045029" y="2402633"/>
                        <a:ext cx="3657600" cy="3657600"/>
                      </a:xfrm>
                      <a:prstGeom prst="ellipse">
                        <a:avLst/>
                      </a:prstGeom>
                      <a:solidFill>
                        <a:srgbClr val="BFBFBF"/>
                      </a:solid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grpSp>
                    <p:nvGrpSpPr>
                      <p:cNvPr id="218" name="Google Shape;218;p24"/>
                      <p:cNvGrpSpPr/>
                      <p:nvPr/>
                    </p:nvGrpSpPr>
                    <p:grpSpPr>
                      <a:xfrm>
                        <a:off x="1045029" y="2402633"/>
                        <a:ext cx="3657600" cy="3657600"/>
                        <a:chOff x="1045029" y="2402633"/>
                        <a:chExt cx="3657600" cy="3657600"/>
                      </a:xfrm>
                    </p:grpSpPr>
                    <p:sp>
                      <p:nvSpPr>
                        <p:cNvPr id="219" name="Google Shape;219;p24"/>
                        <p:cNvSpPr/>
                        <p:nvPr/>
                      </p:nvSpPr>
                      <p:spPr>
                        <a:xfrm>
                          <a:off x="1730829" y="3088433"/>
                          <a:ext cx="2286000" cy="2286000"/>
                        </a:xfrm>
                        <a:prstGeom prst="ellipse">
                          <a:avLst/>
                        </a:prstGeom>
                        <a:solidFill>
                          <a:schemeClr val="lt1"/>
                        </a:solid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cxnSp>
                      <p:nvCxnSpPr>
                        <p:cNvPr id="220" name="Google Shape;220;p24"/>
                        <p:cNvCxnSpPr>
                          <a:stCxn id="217" idx="2"/>
                          <a:endCxn id="217" idx="6"/>
                        </p:cNvCxnSpPr>
                        <p:nvPr/>
                      </p:nvCxnSpPr>
                      <p:spPr>
                        <a:xfrm>
                          <a:off x="1045029" y="4231433"/>
                          <a:ext cx="3657600" cy="0"/>
                        </a:xfrm>
                        <a:prstGeom prst="straightConnector1">
                          <a:avLst/>
                        </a:prstGeom>
                        <a:noFill/>
                        <a:ln cap="flat" cmpd="sng" w="19050">
                          <a:solidFill>
                            <a:schemeClr val="dk1"/>
                          </a:solidFill>
                          <a:prstDash val="dash"/>
                          <a:round/>
                          <a:headEnd len="sm" w="sm" type="none"/>
                          <a:tailEnd len="sm" w="sm" type="none"/>
                        </a:ln>
                      </p:spPr>
                    </p:cxnSp>
                    <p:cxnSp>
                      <p:nvCxnSpPr>
                        <p:cNvPr id="221" name="Google Shape;221;p24"/>
                        <p:cNvCxnSpPr>
                          <a:stCxn id="217" idx="0"/>
                          <a:endCxn id="217" idx="4"/>
                        </p:cNvCxnSpPr>
                        <p:nvPr/>
                      </p:nvCxnSpPr>
                      <p:spPr>
                        <a:xfrm>
                          <a:off x="2873829" y="2402633"/>
                          <a:ext cx="0" cy="3657600"/>
                        </a:xfrm>
                        <a:prstGeom prst="straightConnector1">
                          <a:avLst/>
                        </a:prstGeom>
                        <a:noFill/>
                        <a:ln cap="flat" cmpd="sng" w="19050">
                          <a:solidFill>
                            <a:schemeClr val="dk1"/>
                          </a:solidFill>
                          <a:prstDash val="dash"/>
                          <a:round/>
                          <a:headEnd len="sm" w="sm" type="none"/>
                          <a:tailEnd len="sm" w="sm" type="none"/>
                        </a:ln>
                      </p:spPr>
                    </p:cxnSp>
                    <p:cxnSp>
                      <p:nvCxnSpPr>
                        <p:cNvPr id="222" name="Google Shape;222;p24"/>
                        <p:cNvCxnSpPr/>
                        <p:nvPr/>
                      </p:nvCxnSpPr>
                      <p:spPr>
                        <a:xfrm flipH="1" rot="10800000">
                          <a:off x="2873829" y="3142182"/>
                          <a:ext cx="1097400" cy="1097400"/>
                        </a:xfrm>
                        <a:prstGeom prst="straightConnector1">
                          <a:avLst/>
                        </a:prstGeom>
                        <a:noFill/>
                        <a:ln cap="flat" cmpd="sng" w="38100">
                          <a:solidFill>
                            <a:schemeClr val="dk1"/>
                          </a:solidFill>
                          <a:prstDash val="solid"/>
                          <a:miter lim="800000"/>
                          <a:headEnd len="sm" w="sm" type="none"/>
                          <a:tailEnd len="med" w="med" type="triangle"/>
                        </a:ln>
                      </p:spPr>
                    </p:cxnSp>
                    <p:sp>
                      <p:nvSpPr>
                        <p:cNvPr id="223" name="Google Shape;223;p24"/>
                        <p:cNvSpPr txBox="1"/>
                        <p:nvPr/>
                      </p:nvSpPr>
                      <p:spPr>
                        <a:xfrm>
                          <a:off x="3137492" y="3340817"/>
                          <a:ext cx="391800" cy="369300"/>
                        </a:xfrm>
                        <a:prstGeom prst="rect">
                          <a:avLst/>
                        </a:prstGeom>
                        <a:blipFill rotWithShape="1">
                          <a:blip r:embed="rId4">
                            <a:alphaModFix/>
                          </a:blip>
                          <a:stretch>
                            <a:fillRect b="0"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sp>
                      <p:nvSpPr>
                        <p:cNvPr id="224" name="Google Shape;224;p24"/>
                        <p:cNvSpPr/>
                        <p:nvPr/>
                      </p:nvSpPr>
                      <p:spPr>
                        <a:xfrm>
                          <a:off x="2427638" y="3677697"/>
                          <a:ext cx="1051500" cy="1051500"/>
                        </a:xfrm>
                        <a:prstGeom prst="arc">
                          <a:avLst>
                            <a:gd fmla="val 18913061" name="adj1"/>
                            <a:gd fmla="val 259475" name="adj2"/>
                          </a:avLst>
                        </a:prstGeom>
                        <a:noFill/>
                        <a:ln cap="flat" cmpd="sng" w="28575">
                          <a:solidFill>
                            <a:schemeClr val="dk1"/>
                          </a:solidFill>
                          <a:prstDash val="solid"/>
                          <a:miter lim="800000"/>
                          <a:headEnd len="med" w="med" type="stealth"/>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25" name="Google Shape;225;p24"/>
                        <p:cNvSpPr txBox="1"/>
                        <p:nvPr/>
                      </p:nvSpPr>
                      <p:spPr>
                        <a:xfrm>
                          <a:off x="3445811" y="3733610"/>
                          <a:ext cx="399600" cy="369300"/>
                        </a:xfrm>
                        <a:prstGeom prst="rect">
                          <a:avLst/>
                        </a:prstGeom>
                        <a:blipFill rotWithShape="1">
                          <a:blip r:embed="rId5">
                            <a:alphaModFix/>
                          </a:blip>
                          <a:stretch>
                            <a:fillRect b="-13329"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grpSp>
                </p:grpSp>
                <p:grpSp>
                  <p:nvGrpSpPr>
                    <p:cNvPr id="226" name="Google Shape;226;p24"/>
                    <p:cNvGrpSpPr/>
                    <p:nvPr/>
                  </p:nvGrpSpPr>
                  <p:grpSpPr>
                    <a:xfrm>
                      <a:off x="1862598" y="4451187"/>
                      <a:ext cx="655603" cy="369300"/>
                      <a:chOff x="1859818" y="4457894"/>
                      <a:chExt cx="655603" cy="369300"/>
                    </a:xfrm>
                  </p:grpSpPr>
                  <p:grpSp>
                    <p:nvGrpSpPr>
                      <p:cNvPr id="227" name="Google Shape;227;p24"/>
                      <p:cNvGrpSpPr/>
                      <p:nvPr/>
                    </p:nvGrpSpPr>
                    <p:grpSpPr>
                      <a:xfrm>
                        <a:off x="2241221" y="4501847"/>
                        <a:ext cx="274200" cy="274200"/>
                        <a:chOff x="9340851" y="1422508"/>
                        <a:chExt cx="274200" cy="274200"/>
                      </a:xfrm>
                    </p:grpSpPr>
                    <p:sp>
                      <p:nvSpPr>
                        <p:cNvPr id="228" name="Google Shape;228;p24"/>
                        <p:cNvSpPr/>
                        <p:nvPr/>
                      </p:nvSpPr>
                      <p:spPr>
                        <a:xfrm>
                          <a:off x="9340851" y="1422508"/>
                          <a:ext cx="274200" cy="274200"/>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29" name="Google Shape;229;p24"/>
                        <p:cNvSpPr/>
                        <p:nvPr/>
                      </p:nvSpPr>
                      <p:spPr>
                        <a:xfrm>
                          <a:off x="9428825" y="1514012"/>
                          <a:ext cx="91500" cy="91500"/>
                        </a:xfrm>
                        <a:prstGeom prst="ellipse">
                          <a:avLst/>
                        </a:prstGeom>
                        <a:solidFill>
                          <a:schemeClr val="dk1"/>
                        </a:solidFill>
                        <a:ln cap="flat" cmpd="sng" w="2857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230" name="Google Shape;230;p24"/>
                      <p:cNvSpPr txBox="1"/>
                      <p:nvPr/>
                    </p:nvSpPr>
                    <p:spPr>
                      <a:xfrm>
                        <a:off x="1859818" y="4457894"/>
                        <a:ext cx="379500" cy="369300"/>
                      </a:xfrm>
                      <a:prstGeom prst="rect">
                        <a:avLst/>
                      </a:prstGeom>
                      <a:blipFill rotWithShape="1">
                        <a:blip r:embed="rId6">
                          <a:alphaModFix/>
                        </a:blip>
                        <a:stretch>
                          <a:fillRect b="0"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grpSp>
              </p:grpSp>
              <p:grpSp>
                <p:nvGrpSpPr>
                  <p:cNvPr id="231" name="Google Shape;231;p24"/>
                  <p:cNvGrpSpPr/>
                  <p:nvPr/>
                </p:nvGrpSpPr>
                <p:grpSpPr>
                  <a:xfrm>
                    <a:off x="74343" y="1464999"/>
                    <a:ext cx="11287624" cy="6056309"/>
                    <a:chOff x="288721" y="2135775"/>
                    <a:chExt cx="11287624" cy="6056309"/>
                  </a:xfrm>
                </p:grpSpPr>
                <p:grpSp>
                  <p:nvGrpSpPr>
                    <p:cNvPr id="232" name="Google Shape;232;p24"/>
                    <p:cNvGrpSpPr/>
                    <p:nvPr/>
                  </p:nvGrpSpPr>
                  <p:grpSpPr>
                    <a:xfrm>
                      <a:off x="288721" y="2135775"/>
                      <a:ext cx="11204100" cy="6056309"/>
                      <a:chOff x="380462" y="2149269"/>
                      <a:chExt cx="11204100" cy="6056309"/>
                    </a:xfrm>
                  </p:grpSpPr>
                  <p:sp>
                    <p:nvSpPr>
                      <p:cNvPr id="233" name="Google Shape;233;p24"/>
                      <p:cNvSpPr/>
                      <p:nvPr/>
                    </p:nvSpPr>
                    <p:spPr>
                      <a:xfrm>
                        <a:off x="6420851" y="3559629"/>
                        <a:ext cx="3348300" cy="2258100"/>
                      </a:xfrm>
                      <a:prstGeom prst="rect">
                        <a:avLst/>
                      </a:prstGeom>
                      <a:solidFill>
                        <a:srgbClr val="BFBF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234" name="Google Shape;234;p24"/>
                      <p:cNvGrpSpPr/>
                      <p:nvPr/>
                    </p:nvGrpSpPr>
                    <p:grpSpPr>
                      <a:xfrm>
                        <a:off x="380462" y="2149269"/>
                        <a:ext cx="11204100" cy="6056309"/>
                        <a:chOff x="380462" y="2149269"/>
                        <a:chExt cx="11204100" cy="6056309"/>
                      </a:xfrm>
                    </p:grpSpPr>
                    <p:sp>
                      <p:nvSpPr>
                        <p:cNvPr id="235" name="Google Shape;235;p24"/>
                        <p:cNvSpPr txBox="1"/>
                        <p:nvPr/>
                      </p:nvSpPr>
                      <p:spPr>
                        <a:xfrm>
                          <a:off x="10885396" y="4458341"/>
                          <a:ext cx="391800" cy="369300"/>
                        </a:xfrm>
                        <a:prstGeom prst="rect">
                          <a:avLst/>
                        </a:prstGeom>
                        <a:blipFill rotWithShape="1">
                          <a:blip r:embed="rId7">
                            <a:alphaModFix/>
                          </a:blip>
                          <a:stretch>
                            <a:fillRect b="0"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grpSp>
                      <p:nvGrpSpPr>
                        <p:cNvPr id="236" name="Google Shape;236;p24"/>
                        <p:cNvGrpSpPr/>
                        <p:nvPr/>
                      </p:nvGrpSpPr>
                      <p:grpSpPr>
                        <a:xfrm>
                          <a:off x="380462" y="2149269"/>
                          <a:ext cx="11204100" cy="6056309"/>
                          <a:chOff x="380462" y="2149269"/>
                          <a:chExt cx="11204100" cy="6056309"/>
                        </a:xfrm>
                      </p:grpSpPr>
                      <p:sp>
                        <p:nvSpPr>
                          <p:cNvPr id="237" name="Google Shape;237;p24"/>
                          <p:cNvSpPr/>
                          <p:nvPr/>
                        </p:nvSpPr>
                        <p:spPr>
                          <a:xfrm>
                            <a:off x="380462" y="2719178"/>
                            <a:ext cx="11204100" cy="5486400"/>
                          </a:xfrm>
                          <a:prstGeom prst="arc">
                            <a:avLst>
                              <a:gd fmla="val 16932696" name="adj1"/>
                              <a:gd fmla="val 20083289" name="adj2"/>
                            </a:avLst>
                          </a:prstGeom>
                          <a:solidFill>
                            <a:srgbClr val="BFBFBF"/>
                          </a:solid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38" name="Google Shape;238;p24"/>
                          <p:cNvSpPr/>
                          <p:nvPr/>
                        </p:nvSpPr>
                        <p:spPr>
                          <a:xfrm>
                            <a:off x="4245683" y="5130508"/>
                            <a:ext cx="4572000" cy="2743200"/>
                          </a:xfrm>
                          <a:prstGeom prst="arc">
                            <a:avLst>
                              <a:gd fmla="val 16538018" name="adj1"/>
                              <a:gd fmla="val 20443153" name="adj2"/>
                            </a:avLst>
                          </a:prstGeom>
                          <a:solidFill>
                            <a:schemeClr val="lt1"/>
                          </a:solid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39" name="Google Shape;239;p24"/>
                          <p:cNvSpPr/>
                          <p:nvPr/>
                        </p:nvSpPr>
                        <p:spPr>
                          <a:xfrm>
                            <a:off x="5935168" y="2640845"/>
                            <a:ext cx="744600" cy="328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240" name="Google Shape;240;p24"/>
                          <p:cNvGrpSpPr/>
                          <p:nvPr/>
                        </p:nvGrpSpPr>
                        <p:grpSpPr>
                          <a:xfrm>
                            <a:off x="6408034" y="2149269"/>
                            <a:ext cx="5043204" cy="4027403"/>
                            <a:chOff x="6368139" y="2145351"/>
                            <a:chExt cx="5043204" cy="4027403"/>
                          </a:xfrm>
                        </p:grpSpPr>
                        <p:sp>
                          <p:nvSpPr>
                            <p:cNvPr id="241" name="Google Shape;241;p24"/>
                            <p:cNvSpPr/>
                            <p:nvPr/>
                          </p:nvSpPr>
                          <p:spPr>
                            <a:xfrm>
                              <a:off x="8025814" y="3429554"/>
                              <a:ext cx="2743200" cy="2743200"/>
                            </a:xfrm>
                            <a:prstGeom prst="ellipse">
                              <a:avLst/>
                            </a:prstGeom>
                            <a:solidFill>
                              <a:schemeClr val="lt1"/>
                            </a:solid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242" name="Google Shape;242;p24"/>
                            <p:cNvCxnSpPr/>
                            <p:nvPr/>
                          </p:nvCxnSpPr>
                          <p:spPr>
                            <a:xfrm>
                              <a:off x="6382143" y="4801154"/>
                              <a:ext cx="5029200" cy="0"/>
                            </a:xfrm>
                            <a:prstGeom prst="straightConnector1">
                              <a:avLst/>
                            </a:prstGeom>
                            <a:noFill/>
                            <a:ln cap="flat" cmpd="sng" w="28575">
                              <a:solidFill>
                                <a:schemeClr val="dk1"/>
                              </a:solidFill>
                              <a:prstDash val="solid"/>
                              <a:round/>
                              <a:headEnd len="sm" w="sm" type="none"/>
                              <a:tailEnd len="med" w="med" type="stealth"/>
                            </a:ln>
                          </p:spPr>
                        </p:cxnSp>
                        <p:cxnSp>
                          <p:nvCxnSpPr>
                            <p:cNvPr id="243" name="Google Shape;243;p24"/>
                            <p:cNvCxnSpPr/>
                            <p:nvPr/>
                          </p:nvCxnSpPr>
                          <p:spPr>
                            <a:xfrm flipH="1" rot="10800000">
                              <a:off x="6368139" y="2145351"/>
                              <a:ext cx="12900" cy="4026900"/>
                            </a:xfrm>
                            <a:prstGeom prst="straightConnector1">
                              <a:avLst/>
                            </a:prstGeom>
                            <a:noFill/>
                            <a:ln cap="flat" cmpd="sng" w="28575">
                              <a:solidFill>
                                <a:schemeClr val="dk1"/>
                              </a:solidFill>
                              <a:prstDash val="solid"/>
                              <a:round/>
                              <a:headEnd len="sm" w="sm" type="none"/>
                              <a:tailEnd len="med" w="med" type="stealth"/>
                            </a:ln>
                          </p:spPr>
                        </p:cxnSp>
                      </p:grpSp>
                      <p:sp>
                        <p:nvSpPr>
                          <p:cNvPr id="244" name="Google Shape;244;p24"/>
                          <p:cNvSpPr txBox="1"/>
                          <p:nvPr/>
                        </p:nvSpPr>
                        <p:spPr>
                          <a:xfrm>
                            <a:off x="6016742" y="2355875"/>
                            <a:ext cx="379500" cy="369300"/>
                          </a:xfrm>
                          <a:prstGeom prst="rect">
                            <a:avLst/>
                          </a:prstGeom>
                          <a:blipFill rotWithShape="1">
                            <a:blip r:embed="rId8">
                              <a:alphaModFix/>
                            </a:blip>
                            <a:stretch>
                              <a:fillRect b="0"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grpSp>
                  </p:grpSp>
                </p:grpSp>
                <p:cxnSp>
                  <p:nvCxnSpPr>
                    <p:cNvPr id="245" name="Google Shape;245;p24"/>
                    <p:cNvCxnSpPr/>
                    <p:nvPr/>
                  </p:nvCxnSpPr>
                  <p:spPr>
                    <a:xfrm flipH="1" rot="10800000">
                      <a:off x="9547780" y="3754847"/>
                      <a:ext cx="633900" cy="1038300"/>
                    </a:xfrm>
                    <a:prstGeom prst="straightConnector1">
                      <a:avLst/>
                    </a:prstGeom>
                    <a:noFill/>
                    <a:ln cap="flat" cmpd="sng" w="38100">
                      <a:solidFill>
                        <a:schemeClr val="dk1"/>
                      </a:solidFill>
                      <a:prstDash val="solid"/>
                      <a:miter lim="800000"/>
                      <a:headEnd len="sm" w="sm" type="none"/>
                      <a:tailEnd len="med" w="med" type="triangle"/>
                    </a:ln>
                  </p:spPr>
                </p:cxnSp>
                <p:sp>
                  <p:nvSpPr>
                    <p:cNvPr id="246" name="Google Shape;246;p24"/>
                    <p:cNvSpPr txBox="1"/>
                    <p:nvPr/>
                  </p:nvSpPr>
                  <p:spPr>
                    <a:xfrm>
                      <a:off x="8329997" y="3877044"/>
                      <a:ext cx="1145100" cy="427800"/>
                    </a:xfrm>
                    <a:prstGeom prst="rect">
                      <a:avLst/>
                    </a:prstGeom>
                    <a:blipFill rotWithShape="1">
                      <a:blip r:embed="rId9">
                        <a:alphaModFix/>
                      </a:blip>
                      <a:stretch>
                        <a:fillRect b="-20628"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sp>
                  <p:nvSpPr>
                    <p:cNvPr id="247" name="Google Shape;247;p24"/>
                    <p:cNvSpPr/>
                    <p:nvPr/>
                  </p:nvSpPr>
                  <p:spPr>
                    <a:xfrm>
                      <a:off x="8844897" y="4073780"/>
                      <a:ext cx="1371600" cy="1371600"/>
                    </a:xfrm>
                    <a:prstGeom prst="arc">
                      <a:avLst>
                        <a:gd fmla="val 18491456" name="adj1"/>
                        <a:gd fmla="val 202952" name="adj2"/>
                      </a:avLst>
                    </a:prstGeom>
                    <a:noFill/>
                    <a:ln cap="flat" cmpd="sng" w="28575">
                      <a:solidFill>
                        <a:schemeClr val="dk1"/>
                      </a:solidFill>
                      <a:prstDash val="solid"/>
                      <a:miter lim="800000"/>
                      <a:headEnd len="med" w="med" type="stealth"/>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48" name="Google Shape;248;p24"/>
                    <p:cNvSpPr/>
                    <p:nvPr/>
                  </p:nvSpPr>
                  <p:spPr>
                    <a:xfrm>
                      <a:off x="372245" y="2368804"/>
                      <a:ext cx="11204100" cy="5486400"/>
                    </a:xfrm>
                    <a:prstGeom prst="arc">
                      <a:avLst>
                        <a:gd fmla="val 17541370" name="adj1"/>
                        <a:gd fmla="val 20194695" name="adj2"/>
                      </a:avLst>
                    </a:prstGeom>
                    <a:noFill/>
                    <a:ln cap="flat" cmpd="sng" w="38100">
                      <a:solidFill>
                        <a:schemeClr val="dk1"/>
                      </a:solidFill>
                      <a:prstDash val="solid"/>
                      <a:miter lim="800000"/>
                      <a:headEnd len="med" w="med" type="stealth"/>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grpSp>
            </p:grpSp>
            <p:sp>
              <p:nvSpPr>
                <p:cNvPr id="249" name="Google Shape;249;p24"/>
                <p:cNvSpPr txBox="1"/>
                <p:nvPr/>
              </p:nvSpPr>
              <p:spPr>
                <a:xfrm>
                  <a:off x="8433343" y="4268112"/>
                  <a:ext cx="1747800" cy="369300"/>
                </a:xfrm>
                <a:prstGeom prst="rect">
                  <a:avLst/>
                </a:prstGeom>
                <a:blipFill rotWithShape="1">
                  <a:blip r:embed="rId10">
                    <a:alphaModFix/>
                  </a:blip>
                  <a:stretch>
                    <a:fillRect b="-23639" l="0" r="-379"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grpSp>
          <p:grpSp>
            <p:nvGrpSpPr>
              <p:cNvPr id="250" name="Google Shape;250;p24"/>
              <p:cNvGrpSpPr/>
              <p:nvPr/>
            </p:nvGrpSpPr>
            <p:grpSpPr>
              <a:xfrm>
                <a:off x="9376665" y="1944134"/>
                <a:ext cx="961505" cy="2024905"/>
                <a:chOff x="9376665" y="1944134"/>
                <a:chExt cx="961505" cy="2024905"/>
              </a:xfrm>
            </p:grpSpPr>
            <p:sp>
              <p:nvSpPr>
                <p:cNvPr id="251" name="Google Shape;251;p24"/>
                <p:cNvSpPr txBox="1"/>
                <p:nvPr/>
              </p:nvSpPr>
              <p:spPr>
                <a:xfrm>
                  <a:off x="9376665" y="1944134"/>
                  <a:ext cx="819000" cy="369300"/>
                </a:xfrm>
                <a:prstGeom prst="rect">
                  <a:avLst/>
                </a:prstGeom>
                <a:blipFill rotWithShape="1">
                  <a:blip r:embed="rId11">
                    <a:alphaModFix/>
                  </a:blip>
                  <a:stretch>
                    <a:fillRect b="-13329"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sp>
              <p:nvSpPr>
                <p:cNvPr id="252" name="Google Shape;252;p24"/>
                <p:cNvSpPr txBox="1"/>
                <p:nvPr/>
              </p:nvSpPr>
              <p:spPr>
                <a:xfrm>
                  <a:off x="9964070" y="3599739"/>
                  <a:ext cx="374100" cy="369300"/>
                </a:xfrm>
                <a:prstGeom prst="rect">
                  <a:avLst/>
                </a:prstGeom>
                <a:blipFill rotWithShape="1">
                  <a:blip r:embed="rId12">
                    <a:alphaModFix/>
                  </a:blip>
                  <a:stretch>
                    <a:fillRect b="0"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grpSp>
        </p:grpSp>
        <p:sp>
          <p:nvSpPr>
            <p:cNvPr id="253" name="Google Shape;253;p24"/>
            <p:cNvSpPr txBox="1"/>
            <p:nvPr/>
          </p:nvSpPr>
          <p:spPr>
            <a:xfrm>
              <a:off x="9600180" y="1976415"/>
              <a:ext cx="361800" cy="369300"/>
            </a:xfrm>
            <a:prstGeom prst="rect">
              <a:avLst/>
            </a:prstGeom>
            <a:blipFill rotWithShape="1">
              <a:blip r:embed="rId13">
                <a:alphaModFix/>
              </a:blip>
              <a:stretch>
                <a:fillRect b="0"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sp>
          <p:nvSpPr>
            <p:cNvPr id="254" name="Google Shape;254;p24"/>
            <p:cNvSpPr/>
            <p:nvPr/>
          </p:nvSpPr>
          <p:spPr>
            <a:xfrm>
              <a:off x="9191501" y="1809008"/>
              <a:ext cx="432275" cy="1290452"/>
            </a:xfrm>
            <a:custGeom>
              <a:rect b="b" l="l" r="r" t="t"/>
              <a:pathLst>
                <a:path extrusionOk="0" h="1290452" w="432275">
                  <a:moveTo>
                    <a:pt x="399803" y="1290452"/>
                  </a:moveTo>
                  <a:cubicBezTo>
                    <a:pt x="429161" y="1063501"/>
                    <a:pt x="458520" y="836550"/>
                    <a:pt x="391886" y="621475"/>
                  </a:cubicBezTo>
                  <a:cubicBezTo>
                    <a:pt x="325252" y="406400"/>
                    <a:pt x="78509" y="40904"/>
                    <a:pt x="0" y="0"/>
                  </a:cubicBezTo>
                </a:path>
              </a:pathLst>
            </a:cu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55" name="Google Shape;255;p24"/>
            <p:cNvSpPr/>
            <p:nvPr/>
          </p:nvSpPr>
          <p:spPr>
            <a:xfrm>
              <a:off x="8888288" y="2379166"/>
              <a:ext cx="1371600" cy="1371600"/>
            </a:xfrm>
            <a:prstGeom prst="arc">
              <a:avLst>
                <a:gd fmla="val 16358584" name="adj1"/>
                <a:gd fmla="val 18067915" name="adj2"/>
              </a:avLst>
            </a:prstGeom>
            <a:noFill/>
            <a:ln cap="flat" cmpd="sng" w="28575">
              <a:solidFill>
                <a:schemeClr val="dk1"/>
              </a:solidFill>
              <a:prstDash val="solid"/>
              <a:miter lim="800000"/>
              <a:headEnd len="med" w="med" type="stealth"/>
              <a:tailEnd len="med" w="med" type="stealth"/>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grpSp>
      <p:sp>
        <p:nvSpPr>
          <p:cNvPr id="256" name="Google Shape;256;p24"/>
          <p:cNvSpPr txBox="1"/>
          <p:nvPr>
            <p:ph idx="12" type="sldNum"/>
          </p:nvPr>
        </p:nvSpPr>
        <p:spPr>
          <a:xfrm>
            <a:off x="4843463" y="3575447"/>
            <a:ext cx="1543200" cy="205500"/>
          </a:xfrm>
          <a:prstGeom prst="rect">
            <a:avLst/>
          </a:prstGeom>
          <a:noFill/>
          <a:ln>
            <a:noFill/>
          </a:ln>
        </p:spPr>
        <p:txBody>
          <a:bodyPr anchorCtr="0" anchor="ctr" bIns="34275" lIns="68575" spcFirstLastPara="1" rIns="68575" wrap="square" tIns="34275">
            <a:normAutofit lnSpcReduction="20000"/>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257" name="Google Shape;257;p24"/>
          <p:cNvSpPr txBox="1"/>
          <p:nvPr/>
        </p:nvSpPr>
        <p:spPr>
          <a:xfrm>
            <a:off x="6472091" y="1804150"/>
            <a:ext cx="2562000" cy="3029400"/>
          </a:xfrm>
          <a:prstGeom prst="rect">
            <a:avLst/>
          </a:prstGeom>
          <a:blipFill rotWithShape="1">
            <a:blip r:embed="rId14">
              <a:alphaModFix/>
            </a:blip>
            <a:stretch>
              <a:fillRect b="0" l="-3749" r="0" t="-1509"/>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5"/>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63" name="Google Shape;263;p25"/>
          <p:cNvSpPr txBox="1"/>
          <p:nvPr>
            <p:ph type="title"/>
          </p:nvPr>
        </p:nvSpPr>
        <p:spPr>
          <a:xfrm>
            <a:off x="471503" y="205375"/>
            <a:ext cx="7536000" cy="745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lt1"/>
              </a:buClr>
              <a:buSzPct val="117857"/>
              <a:buFont typeface="Calibri"/>
              <a:buNone/>
            </a:pPr>
            <a:r>
              <a:rPr lang="en">
                <a:solidFill>
                  <a:schemeClr val="lt1"/>
                </a:solidFill>
              </a:rPr>
              <a:t>Solution is represented with global Fourier-Zernike</a:t>
            </a:r>
            <a:r>
              <a:rPr baseline="30000" lang="en"/>
              <a:t>1,2</a:t>
            </a:r>
            <a:r>
              <a:rPr lang="en">
                <a:solidFill>
                  <a:schemeClr val="lt1"/>
                </a:solidFill>
              </a:rPr>
              <a:t> spectral basis functions</a:t>
            </a:r>
            <a:endParaRPr/>
          </a:p>
        </p:txBody>
      </p:sp>
      <p:sp>
        <p:nvSpPr>
          <p:cNvPr id="264" name="Google Shape;264;p25"/>
          <p:cNvSpPr txBox="1"/>
          <p:nvPr>
            <p:ph idx="1" type="body"/>
          </p:nvPr>
        </p:nvSpPr>
        <p:spPr>
          <a:xfrm>
            <a:off x="628650" y="1369218"/>
            <a:ext cx="5991600" cy="3588300"/>
          </a:xfrm>
          <a:prstGeom prst="rect">
            <a:avLst/>
          </a:prstGeom>
          <a:blipFill rotWithShape="1">
            <a:blip r:embed="rId3">
              <a:alphaModFix/>
            </a:blip>
            <a:stretch>
              <a:fillRect b="0" l="-1219" r="0" t="0"/>
            </a:stretch>
          </a:blipFill>
          <a:ln>
            <a:noFill/>
          </a:ln>
        </p:spPr>
        <p:txBody>
          <a:bodyPr anchorCtr="0" anchor="t" bIns="34275" lIns="68575" spcFirstLastPara="1" rIns="68575" wrap="square" tIns="34275">
            <a:normAutofit/>
          </a:bodyPr>
          <a:lstStyle/>
          <a:p>
            <a:pPr indent="0" lvl="0" marL="0" rtl="0" algn="l">
              <a:lnSpc>
                <a:spcPct val="90000"/>
              </a:lnSpc>
              <a:spcBef>
                <a:spcPts val="0"/>
              </a:spcBef>
              <a:spcAft>
                <a:spcPts val="1200"/>
              </a:spcAft>
              <a:buNone/>
            </a:pPr>
            <a:r>
              <a:rPr lang="en"/>
              <a:t> </a:t>
            </a:r>
            <a:endParaRPr/>
          </a:p>
        </p:txBody>
      </p:sp>
      <p:grpSp>
        <p:nvGrpSpPr>
          <p:cNvPr id="265" name="Google Shape;265;p25"/>
          <p:cNvGrpSpPr/>
          <p:nvPr/>
        </p:nvGrpSpPr>
        <p:grpSpPr>
          <a:xfrm>
            <a:off x="5810194" y="1471480"/>
            <a:ext cx="3291839" cy="2870837"/>
            <a:chOff x="6964680" y="1805666"/>
            <a:chExt cx="4389118" cy="3827782"/>
          </a:xfrm>
        </p:grpSpPr>
        <p:grpSp>
          <p:nvGrpSpPr>
            <p:cNvPr id="266" name="Google Shape;266;p25"/>
            <p:cNvGrpSpPr/>
            <p:nvPr/>
          </p:nvGrpSpPr>
          <p:grpSpPr>
            <a:xfrm>
              <a:off x="6964680" y="1805666"/>
              <a:ext cx="4389118" cy="3561466"/>
              <a:chOff x="6964680" y="1805666"/>
              <a:chExt cx="4389118" cy="3561466"/>
            </a:xfrm>
          </p:grpSpPr>
          <p:pic>
            <p:nvPicPr>
              <p:cNvPr descr="A picture containing light&#10;&#10;Description automatically generated" id="267" name="Google Shape;267;p25"/>
              <p:cNvPicPr preferRelativeResize="0"/>
              <p:nvPr/>
            </p:nvPicPr>
            <p:blipFill rotWithShape="1">
              <a:blip r:embed="rId4">
                <a:alphaModFix/>
              </a:blip>
              <a:srcRect b="15404" l="0" r="0" t="0"/>
              <a:stretch/>
            </p:blipFill>
            <p:spPr>
              <a:xfrm>
                <a:off x="6964680" y="2027125"/>
                <a:ext cx="4389118" cy="3340007"/>
              </a:xfrm>
              <a:prstGeom prst="rect">
                <a:avLst/>
              </a:prstGeom>
              <a:noFill/>
              <a:ln>
                <a:noFill/>
              </a:ln>
            </p:spPr>
          </p:pic>
          <p:sp>
            <p:nvSpPr>
              <p:cNvPr id="268" name="Google Shape;268;p25"/>
              <p:cNvSpPr txBox="1"/>
              <p:nvPr/>
            </p:nvSpPr>
            <p:spPr>
              <a:xfrm>
                <a:off x="8599052" y="1805666"/>
                <a:ext cx="1120500" cy="276900"/>
              </a:xfrm>
              <a:prstGeom prst="rect">
                <a:avLst/>
              </a:prstGeom>
              <a:blipFill rotWithShape="1">
                <a:blip r:embed="rId5">
                  <a:alphaModFix/>
                </a:blip>
                <a:stretch>
                  <a:fillRect b="-6518"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sp>
            <p:nvSpPr>
              <p:cNvPr id="269" name="Google Shape;269;p25"/>
              <p:cNvSpPr txBox="1"/>
              <p:nvPr/>
            </p:nvSpPr>
            <p:spPr>
              <a:xfrm>
                <a:off x="8884161" y="3113315"/>
                <a:ext cx="550200" cy="276900"/>
              </a:xfrm>
              <a:prstGeom prst="rect">
                <a:avLst/>
              </a:prstGeom>
              <a:blipFill rotWithShape="1">
                <a:blip r:embed="rId6">
                  <a:alphaModFix/>
                </a:blip>
                <a:stretch>
                  <a:fillRect b="-8889"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sp>
            <p:nvSpPr>
              <p:cNvPr id="270" name="Google Shape;270;p25"/>
              <p:cNvSpPr txBox="1"/>
              <p:nvPr/>
            </p:nvSpPr>
            <p:spPr>
              <a:xfrm>
                <a:off x="8884160" y="4478477"/>
                <a:ext cx="550200" cy="276900"/>
              </a:xfrm>
              <a:prstGeom prst="rect">
                <a:avLst/>
              </a:prstGeom>
              <a:blipFill rotWithShape="1">
                <a:blip r:embed="rId7">
                  <a:alphaModFix/>
                </a:blip>
                <a:stretch>
                  <a:fillRect b="-8889"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sp>
            <p:nvSpPr>
              <p:cNvPr id="271" name="Google Shape;271;p25"/>
              <p:cNvSpPr txBox="1"/>
              <p:nvPr/>
            </p:nvSpPr>
            <p:spPr>
              <a:xfrm>
                <a:off x="8386782" y="2463495"/>
                <a:ext cx="691200" cy="276900"/>
              </a:xfrm>
              <a:prstGeom prst="rect">
                <a:avLst/>
              </a:prstGeom>
              <a:blipFill rotWithShape="1">
                <a:blip r:embed="rId8">
                  <a:alphaModFix/>
                </a:blip>
                <a:stretch>
                  <a:fillRect b="-6518"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sp>
            <p:nvSpPr>
              <p:cNvPr id="272" name="Google Shape;272;p25"/>
              <p:cNvSpPr txBox="1"/>
              <p:nvPr/>
            </p:nvSpPr>
            <p:spPr>
              <a:xfrm>
                <a:off x="9240479" y="2456583"/>
                <a:ext cx="691200" cy="276900"/>
              </a:xfrm>
              <a:prstGeom prst="rect">
                <a:avLst/>
              </a:prstGeom>
              <a:blipFill rotWithShape="1">
                <a:blip r:embed="rId9">
                  <a:alphaModFix/>
                </a:blip>
                <a:stretch>
                  <a:fillRect b="-8889"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sp>
            <p:nvSpPr>
              <p:cNvPr id="273" name="Google Shape;273;p25"/>
              <p:cNvSpPr txBox="1"/>
              <p:nvPr/>
            </p:nvSpPr>
            <p:spPr>
              <a:xfrm>
                <a:off x="8000554" y="3113752"/>
                <a:ext cx="691200" cy="276900"/>
              </a:xfrm>
              <a:prstGeom prst="rect">
                <a:avLst/>
              </a:prstGeom>
              <a:blipFill rotWithShape="1">
                <a:blip r:embed="rId10">
                  <a:alphaModFix/>
                </a:blip>
                <a:stretch>
                  <a:fillRect b="-8889"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sp>
            <p:nvSpPr>
              <p:cNvPr id="274" name="Google Shape;274;p25"/>
              <p:cNvSpPr txBox="1"/>
              <p:nvPr/>
            </p:nvSpPr>
            <p:spPr>
              <a:xfrm>
                <a:off x="9626704" y="3116677"/>
                <a:ext cx="691200" cy="276900"/>
              </a:xfrm>
              <a:prstGeom prst="rect">
                <a:avLst/>
              </a:prstGeom>
              <a:blipFill rotWithShape="1">
                <a:blip r:embed="rId11">
                  <a:alphaModFix/>
                </a:blip>
                <a:stretch>
                  <a:fillRect b="-6518"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sp>
            <p:nvSpPr>
              <p:cNvPr id="275" name="Google Shape;275;p25"/>
              <p:cNvSpPr txBox="1"/>
              <p:nvPr/>
            </p:nvSpPr>
            <p:spPr>
              <a:xfrm>
                <a:off x="8427402" y="3821747"/>
                <a:ext cx="691200" cy="276900"/>
              </a:xfrm>
              <a:prstGeom prst="rect">
                <a:avLst/>
              </a:prstGeom>
              <a:blipFill rotWithShape="1">
                <a:blip r:embed="rId12">
                  <a:alphaModFix/>
                </a:blip>
                <a:stretch>
                  <a:fillRect b="-8889"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sp>
            <p:nvSpPr>
              <p:cNvPr id="276" name="Google Shape;276;p25"/>
              <p:cNvSpPr txBox="1"/>
              <p:nvPr/>
            </p:nvSpPr>
            <p:spPr>
              <a:xfrm>
                <a:off x="9199386" y="3819321"/>
                <a:ext cx="691200" cy="276900"/>
              </a:xfrm>
              <a:prstGeom prst="rect">
                <a:avLst/>
              </a:prstGeom>
              <a:blipFill rotWithShape="1">
                <a:blip r:embed="rId13">
                  <a:alphaModFix/>
                </a:blip>
                <a:stretch>
                  <a:fillRect b="-8889"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sp>
            <p:nvSpPr>
              <p:cNvPr id="277" name="Google Shape;277;p25"/>
              <p:cNvSpPr txBox="1"/>
              <p:nvPr/>
            </p:nvSpPr>
            <p:spPr>
              <a:xfrm>
                <a:off x="7654946" y="3819319"/>
                <a:ext cx="691200" cy="276900"/>
              </a:xfrm>
              <a:prstGeom prst="rect">
                <a:avLst/>
              </a:prstGeom>
              <a:blipFill rotWithShape="1">
                <a:blip r:embed="rId14">
                  <a:alphaModFix/>
                </a:blip>
                <a:stretch>
                  <a:fillRect b="-8889"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sp>
            <p:nvSpPr>
              <p:cNvPr id="278" name="Google Shape;278;p25"/>
              <p:cNvSpPr txBox="1"/>
              <p:nvPr/>
            </p:nvSpPr>
            <p:spPr>
              <a:xfrm>
                <a:off x="9971370" y="3819320"/>
                <a:ext cx="691200" cy="276900"/>
              </a:xfrm>
              <a:prstGeom prst="rect">
                <a:avLst/>
              </a:prstGeom>
              <a:blipFill rotWithShape="1">
                <a:blip r:embed="rId15">
                  <a:alphaModFix/>
                </a:blip>
                <a:stretch>
                  <a:fillRect b="-8889"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sp>
            <p:nvSpPr>
              <p:cNvPr id="279" name="Google Shape;279;p25"/>
              <p:cNvSpPr txBox="1"/>
              <p:nvPr/>
            </p:nvSpPr>
            <p:spPr>
              <a:xfrm>
                <a:off x="9548147" y="4484345"/>
                <a:ext cx="691200" cy="276900"/>
              </a:xfrm>
              <a:prstGeom prst="rect">
                <a:avLst/>
              </a:prstGeom>
              <a:blipFill rotWithShape="1">
                <a:blip r:embed="rId16">
                  <a:alphaModFix/>
                </a:blip>
                <a:stretch>
                  <a:fillRect b="-8889"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sp>
            <p:nvSpPr>
              <p:cNvPr id="280" name="Google Shape;280;p25"/>
              <p:cNvSpPr txBox="1"/>
              <p:nvPr/>
            </p:nvSpPr>
            <p:spPr>
              <a:xfrm>
                <a:off x="10373896" y="4478476"/>
                <a:ext cx="691200" cy="276900"/>
              </a:xfrm>
              <a:prstGeom prst="rect">
                <a:avLst/>
              </a:prstGeom>
              <a:blipFill rotWithShape="1">
                <a:blip r:embed="rId17">
                  <a:alphaModFix/>
                </a:blip>
                <a:stretch>
                  <a:fillRect b="-8889"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sp>
            <p:nvSpPr>
              <p:cNvPr id="281" name="Google Shape;281;p25"/>
              <p:cNvSpPr txBox="1"/>
              <p:nvPr/>
            </p:nvSpPr>
            <p:spPr>
              <a:xfrm>
                <a:off x="8079109" y="4478476"/>
                <a:ext cx="691200" cy="276900"/>
              </a:xfrm>
              <a:prstGeom prst="rect">
                <a:avLst/>
              </a:prstGeom>
              <a:blipFill rotWithShape="1">
                <a:blip r:embed="rId18">
                  <a:alphaModFix/>
                </a:blip>
                <a:stretch>
                  <a:fillRect b="-8889"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sp>
            <p:nvSpPr>
              <p:cNvPr id="282" name="Google Shape;282;p25"/>
              <p:cNvSpPr txBox="1"/>
              <p:nvPr/>
            </p:nvSpPr>
            <p:spPr>
              <a:xfrm>
                <a:off x="7274058" y="4478476"/>
                <a:ext cx="691200" cy="276900"/>
              </a:xfrm>
              <a:prstGeom prst="rect">
                <a:avLst/>
              </a:prstGeom>
              <a:blipFill rotWithShape="1">
                <a:blip r:embed="rId19">
                  <a:alphaModFix/>
                </a:blip>
                <a:stretch>
                  <a:fillRect b="-8889"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grpSp>
        <p:sp>
          <p:nvSpPr>
            <p:cNvPr id="283" name="Google Shape;283;p25"/>
            <p:cNvSpPr/>
            <p:nvPr/>
          </p:nvSpPr>
          <p:spPr>
            <a:xfrm rot="5400000">
              <a:off x="8061110" y="4617909"/>
              <a:ext cx="183000" cy="1463100"/>
            </a:xfrm>
            <a:prstGeom prst="rightBrace">
              <a:avLst>
                <a:gd fmla="val 8333" name="adj1"/>
                <a:gd fmla="val 50000" name="adj2"/>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84" name="Google Shape;284;p25"/>
            <p:cNvSpPr/>
            <p:nvPr/>
          </p:nvSpPr>
          <p:spPr>
            <a:xfrm rot="5400000">
              <a:off x="9840134" y="4341734"/>
              <a:ext cx="183000" cy="2011800"/>
            </a:xfrm>
            <a:prstGeom prst="rightBrace">
              <a:avLst>
                <a:gd fmla="val 8333" name="adj1"/>
                <a:gd fmla="val 50000" name="adj2"/>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285" name="Google Shape;285;p25"/>
            <p:cNvSpPr txBox="1"/>
            <p:nvPr/>
          </p:nvSpPr>
          <p:spPr>
            <a:xfrm>
              <a:off x="7724372" y="5355729"/>
              <a:ext cx="955500" cy="276900"/>
            </a:xfrm>
            <a:prstGeom prst="rect">
              <a:avLst/>
            </a:prstGeom>
            <a:blipFill rotWithShape="1">
              <a:blip r:embed="rId20">
                <a:alphaModFix/>
              </a:blip>
              <a:stretch>
                <a:fillRect b="-17778" l="0" r="0" t="-2218"/>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sp>
          <p:nvSpPr>
            <p:cNvPr id="286" name="Google Shape;286;p25"/>
            <p:cNvSpPr txBox="1"/>
            <p:nvPr/>
          </p:nvSpPr>
          <p:spPr>
            <a:xfrm>
              <a:off x="9484057" y="5356548"/>
              <a:ext cx="974700" cy="276900"/>
            </a:xfrm>
            <a:prstGeom prst="rect">
              <a:avLst/>
            </a:prstGeom>
            <a:blipFill rotWithShape="1">
              <a:blip r:embed="rId21">
                <a:alphaModFix/>
              </a:blip>
              <a:stretch>
                <a:fillRect b="-17778" l="0" r="0" t="-2218"/>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grpSp>
      <p:sp>
        <p:nvSpPr>
          <p:cNvPr id="287" name="Google Shape;287;p25"/>
          <p:cNvSpPr txBox="1"/>
          <p:nvPr>
            <p:ph idx="12" type="sldNum"/>
          </p:nvPr>
        </p:nvSpPr>
        <p:spPr>
          <a:xfrm>
            <a:off x="4843463" y="3575447"/>
            <a:ext cx="1543200" cy="205500"/>
          </a:xfrm>
          <a:prstGeom prst="rect">
            <a:avLst/>
          </a:prstGeom>
          <a:noFill/>
          <a:ln>
            <a:noFill/>
          </a:ln>
        </p:spPr>
        <p:txBody>
          <a:bodyPr anchorCtr="0" anchor="ctr" bIns="34275" lIns="68575" spcFirstLastPara="1" rIns="68575" wrap="square" tIns="34275">
            <a:normAutofit lnSpcReduction="20000"/>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288" name="Google Shape;288;p25"/>
          <p:cNvSpPr txBox="1"/>
          <p:nvPr/>
        </p:nvSpPr>
        <p:spPr>
          <a:xfrm>
            <a:off x="2852404" y="2522237"/>
            <a:ext cx="1544100" cy="500100"/>
          </a:xfrm>
          <a:prstGeom prst="rect">
            <a:avLst/>
          </a:prstGeom>
          <a:noFill/>
          <a:ln cap="flat" cmpd="sng" w="19050">
            <a:solidFill>
              <a:schemeClr val="accent4"/>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chemeClr val="dk1"/>
                </a:solidFill>
                <a:latin typeface="Calibri"/>
                <a:ea typeface="Calibri"/>
                <a:cs typeface="Calibri"/>
                <a:sym typeface="Calibri"/>
              </a:rPr>
              <a:t>Zernike polynomials</a:t>
            </a:r>
            <a:endParaRPr sz="1100"/>
          </a:p>
        </p:txBody>
      </p:sp>
      <p:sp>
        <p:nvSpPr>
          <p:cNvPr id="289" name="Google Shape;289;p25"/>
          <p:cNvSpPr txBox="1"/>
          <p:nvPr/>
        </p:nvSpPr>
        <p:spPr>
          <a:xfrm>
            <a:off x="4571776" y="2629925"/>
            <a:ext cx="1410000" cy="284700"/>
          </a:xfrm>
          <a:prstGeom prst="rect">
            <a:avLst/>
          </a:prstGeom>
          <a:noFill/>
          <a:ln cap="flat" cmpd="sng" w="19050">
            <a:solidFill>
              <a:schemeClr val="accent4"/>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chemeClr val="dk1"/>
                </a:solidFill>
                <a:latin typeface="Calibri"/>
                <a:ea typeface="Calibri"/>
                <a:cs typeface="Calibri"/>
                <a:sym typeface="Calibri"/>
              </a:rPr>
              <a:t>Fourier series</a:t>
            </a:r>
            <a:endParaRPr sz="1100"/>
          </a:p>
        </p:txBody>
      </p:sp>
      <p:cxnSp>
        <p:nvCxnSpPr>
          <p:cNvPr id="290" name="Google Shape;290;p25"/>
          <p:cNvCxnSpPr>
            <a:stCxn id="288" idx="0"/>
          </p:cNvCxnSpPr>
          <p:nvPr/>
        </p:nvCxnSpPr>
        <p:spPr>
          <a:xfrm flipH="1" rot="10800000">
            <a:off x="3624454" y="2173337"/>
            <a:ext cx="424200" cy="348900"/>
          </a:xfrm>
          <a:prstGeom prst="straightConnector1">
            <a:avLst/>
          </a:prstGeom>
          <a:noFill/>
          <a:ln cap="flat" cmpd="sng" w="19050">
            <a:solidFill>
              <a:schemeClr val="accent4"/>
            </a:solidFill>
            <a:prstDash val="solid"/>
            <a:miter lim="800000"/>
            <a:headEnd len="sm" w="sm" type="none"/>
            <a:tailEnd len="med" w="med" type="triangle"/>
          </a:ln>
        </p:spPr>
      </p:cxnSp>
      <p:cxnSp>
        <p:nvCxnSpPr>
          <p:cNvPr id="291" name="Google Shape;291;p25"/>
          <p:cNvCxnSpPr>
            <a:stCxn id="289" idx="0"/>
          </p:cNvCxnSpPr>
          <p:nvPr/>
        </p:nvCxnSpPr>
        <p:spPr>
          <a:xfrm rot="10800000">
            <a:off x="5276776" y="2254325"/>
            <a:ext cx="0" cy="375600"/>
          </a:xfrm>
          <a:prstGeom prst="straightConnector1">
            <a:avLst/>
          </a:prstGeom>
          <a:noFill/>
          <a:ln cap="flat" cmpd="sng" w="19050">
            <a:solidFill>
              <a:schemeClr val="accent4"/>
            </a:solidFill>
            <a:prstDash val="solid"/>
            <a:miter lim="800000"/>
            <a:headEnd len="sm" w="sm" type="none"/>
            <a:tailEnd len="med" w="med" type="triangle"/>
          </a:ln>
        </p:spPr>
      </p:cxnSp>
      <p:sp>
        <p:nvSpPr>
          <p:cNvPr id="292" name="Google Shape;292;p25"/>
          <p:cNvSpPr txBox="1"/>
          <p:nvPr/>
        </p:nvSpPr>
        <p:spPr>
          <a:xfrm>
            <a:off x="2854397" y="1410400"/>
            <a:ext cx="2085900" cy="284700"/>
          </a:xfrm>
          <a:prstGeom prst="rect">
            <a:avLst/>
          </a:prstGeom>
          <a:noFill/>
          <a:ln cap="flat" cmpd="sng" w="19050">
            <a:solidFill>
              <a:schemeClr val="accent4"/>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chemeClr val="dk1"/>
                </a:solidFill>
                <a:latin typeface="Calibri"/>
                <a:ea typeface="Calibri"/>
                <a:cs typeface="Calibri"/>
                <a:sym typeface="Calibri"/>
              </a:rPr>
              <a:t>spectral coefficients</a:t>
            </a:r>
            <a:endParaRPr sz="1100"/>
          </a:p>
        </p:txBody>
      </p:sp>
      <p:cxnSp>
        <p:nvCxnSpPr>
          <p:cNvPr id="293" name="Google Shape;293;p25"/>
          <p:cNvCxnSpPr>
            <a:stCxn id="288" idx="1"/>
          </p:cNvCxnSpPr>
          <p:nvPr/>
        </p:nvCxnSpPr>
        <p:spPr>
          <a:xfrm flipH="1">
            <a:off x="2145304" y="2772287"/>
            <a:ext cx="707100" cy="588900"/>
          </a:xfrm>
          <a:prstGeom prst="straightConnector1">
            <a:avLst/>
          </a:prstGeom>
          <a:noFill/>
          <a:ln cap="flat" cmpd="sng" w="19050">
            <a:solidFill>
              <a:schemeClr val="accent4"/>
            </a:solidFill>
            <a:prstDash val="solid"/>
            <a:miter lim="800000"/>
            <a:headEnd len="sm" w="sm" type="none"/>
            <a:tailEnd len="med" w="med" type="triangle"/>
          </a:ln>
        </p:spPr>
      </p:cxnSp>
      <p:cxnSp>
        <p:nvCxnSpPr>
          <p:cNvPr id="294" name="Google Shape;294;p25"/>
          <p:cNvCxnSpPr>
            <a:stCxn id="292" idx="2"/>
          </p:cNvCxnSpPr>
          <p:nvPr/>
        </p:nvCxnSpPr>
        <p:spPr>
          <a:xfrm>
            <a:off x="3897347" y="1695100"/>
            <a:ext cx="0" cy="342900"/>
          </a:xfrm>
          <a:prstGeom prst="straightConnector1">
            <a:avLst/>
          </a:prstGeom>
          <a:noFill/>
          <a:ln cap="flat" cmpd="sng" w="19050">
            <a:solidFill>
              <a:schemeClr val="accent4"/>
            </a:solidFill>
            <a:prstDash val="solid"/>
            <a:miter lim="800000"/>
            <a:headEnd len="sm" w="sm" type="none"/>
            <a:tailEnd len="med" w="med" type="triangle"/>
          </a:ln>
        </p:spPr>
      </p:cxnSp>
      <p:sp>
        <p:nvSpPr>
          <p:cNvPr id="295" name="Google Shape;295;p25"/>
          <p:cNvSpPr txBox="1"/>
          <p:nvPr/>
        </p:nvSpPr>
        <p:spPr>
          <a:xfrm>
            <a:off x="471500" y="4827900"/>
            <a:ext cx="2903100" cy="315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baseline="30000" i="0" lang="en" sz="800">
                <a:solidFill>
                  <a:srgbClr val="7F7F7F"/>
                </a:solidFill>
                <a:latin typeface="Arial"/>
                <a:ea typeface="Arial"/>
                <a:cs typeface="Arial"/>
                <a:sym typeface="Arial"/>
              </a:rPr>
              <a:t>1</a:t>
            </a:r>
            <a:r>
              <a:rPr b="0" i="0" lang="en" sz="800">
                <a:solidFill>
                  <a:srgbClr val="7F7F7F"/>
                </a:solidFill>
                <a:latin typeface="Arial"/>
                <a:ea typeface="Arial"/>
                <a:cs typeface="Arial"/>
                <a:sym typeface="Arial"/>
              </a:rPr>
              <a:t>Zernike, </a:t>
            </a:r>
            <a:r>
              <a:rPr b="0" i="1" lang="en" sz="800">
                <a:solidFill>
                  <a:srgbClr val="7F7F7F"/>
                </a:solidFill>
                <a:latin typeface="Arial"/>
                <a:ea typeface="Arial"/>
                <a:cs typeface="Arial"/>
                <a:sym typeface="Arial"/>
              </a:rPr>
              <a:t>Mon. Not. R. Astron. Soc.</a:t>
            </a:r>
            <a:r>
              <a:rPr b="0" i="0" lang="en" sz="800">
                <a:solidFill>
                  <a:srgbClr val="7F7F7F"/>
                </a:solidFill>
                <a:latin typeface="Arial"/>
                <a:ea typeface="Arial"/>
                <a:cs typeface="Arial"/>
                <a:sym typeface="Arial"/>
              </a:rPr>
              <a:t> (1934).	</a:t>
            </a:r>
            <a:endParaRPr b="0" i="0" sz="800">
              <a:solidFill>
                <a:srgbClr val="7F7F7F"/>
              </a:solidFill>
              <a:latin typeface="Arial"/>
              <a:ea typeface="Arial"/>
              <a:cs typeface="Arial"/>
              <a:sym typeface="Arial"/>
            </a:endParaRPr>
          </a:p>
          <a:p>
            <a:pPr indent="0" lvl="0" marL="0" marR="0" rtl="0" algn="l">
              <a:spcBef>
                <a:spcPts val="0"/>
              </a:spcBef>
              <a:spcAft>
                <a:spcPts val="0"/>
              </a:spcAft>
              <a:buNone/>
            </a:pPr>
            <a:r>
              <a:rPr b="0" baseline="30000" i="0" lang="en" sz="800">
                <a:solidFill>
                  <a:srgbClr val="7F7F7F"/>
                </a:solidFill>
                <a:latin typeface="Arial"/>
                <a:ea typeface="Arial"/>
                <a:cs typeface="Arial"/>
                <a:sym typeface="Arial"/>
              </a:rPr>
              <a:t>2</a:t>
            </a:r>
            <a:r>
              <a:rPr b="0" i="0" lang="en" sz="800">
                <a:solidFill>
                  <a:srgbClr val="7F7F7F"/>
                </a:solidFill>
                <a:latin typeface="Arial"/>
                <a:ea typeface="Arial"/>
                <a:cs typeface="Arial"/>
                <a:sym typeface="Arial"/>
              </a:rPr>
              <a:t>Loomis, </a:t>
            </a:r>
            <a:r>
              <a:rPr b="0" i="1" lang="en" sz="800">
                <a:solidFill>
                  <a:srgbClr val="7F7F7F"/>
                </a:solidFill>
                <a:latin typeface="Arial"/>
                <a:ea typeface="Arial"/>
                <a:cs typeface="Arial"/>
                <a:sym typeface="Arial"/>
              </a:rPr>
              <a:t>ASTM STP</a:t>
            </a:r>
            <a:r>
              <a:rPr b="0" i="0" lang="en" sz="800">
                <a:solidFill>
                  <a:srgbClr val="7F7F7F"/>
                </a:solidFill>
                <a:latin typeface="Arial"/>
                <a:ea typeface="Arial"/>
                <a:cs typeface="Arial"/>
                <a:sym typeface="Arial"/>
              </a:rPr>
              <a:t> (1978).</a:t>
            </a:r>
            <a:endParaRPr sz="800"/>
          </a:p>
        </p:txBody>
      </p:sp>
      <p:sp>
        <p:nvSpPr>
          <p:cNvPr id="296" name="Google Shape;296;p25"/>
          <p:cNvSpPr txBox="1"/>
          <p:nvPr/>
        </p:nvSpPr>
        <p:spPr>
          <a:xfrm>
            <a:off x="2898088" y="4004079"/>
            <a:ext cx="2199900" cy="500100"/>
          </a:xfrm>
          <a:prstGeom prst="rect">
            <a:avLst/>
          </a:prstGeom>
          <a:noFill/>
          <a:ln cap="flat" cmpd="sng" w="19050">
            <a:solidFill>
              <a:schemeClr val="accent4"/>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chemeClr val="dk1"/>
                </a:solidFill>
                <a:latin typeface="Calibri"/>
                <a:ea typeface="Calibri"/>
                <a:cs typeface="Calibri"/>
                <a:sym typeface="Calibri"/>
              </a:rPr>
              <a:t>one-sided Jacobi polynomials</a:t>
            </a:r>
            <a:endParaRPr sz="1100"/>
          </a:p>
        </p:txBody>
      </p:sp>
      <p:cxnSp>
        <p:nvCxnSpPr>
          <p:cNvPr id="297" name="Google Shape;297;p25"/>
          <p:cNvCxnSpPr>
            <a:stCxn id="296" idx="0"/>
          </p:cNvCxnSpPr>
          <p:nvPr/>
        </p:nvCxnSpPr>
        <p:spPr>
          <a:xfrm rot="10800000">
            <a:off x="3333539" y="3777879"/>
            <a:ext cx="664500" cy="226200"/>
          </a:xfrm>
          <a:prstGeom prst="straightConnector1">
            <a:avLst/>
          </a:prstGeom>
          <a:noFill/>
          <a:ln cap="flat" cmpd="sng" w="19050">
            <a:solidFill>
              <a:schemeClr val="accent4"/>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6"/>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03" name="Google Shape;303;p26"/>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lt1"/>
              </a:buClr>
              <a:buSzPct val="117857"/>
              <a:buFont typeface="Calibri"/>
              <a:buNone/>
            </a:pPr>
            <a:r>
              <a:rPr lang="en">
                <a:solidFill>
                  <a:schemeClr val="lt1"/>
                </a:solidFill>
              </a:rPr>
              <a:t>The global Fourier-Zernike basis is well suited for the toroidal domain</a:t>
            </a:r>
            <a:endParaRPr/>
          </a:p>
        </p:txBody>
      </p:sp>
      <p:sp>
        <p:nvSpPr>
          <p:cNvPr id="304" name="Google Shape;304;p26"/>
          <p:cNvSpPr txBox="1"/>
          <p:nvPr>
            <p:ph idx="1" type="body"/>
          </p:nvPr>
        </p:nvSpPr>
        <p:spPr>
          <a:xfrm>
            <a:off x="471503" y="1347904"/>
            <a:ext cx="7478100" cy="3403200"/>
          </a:xfrm>
          <a:prstGeom prst="rect">
            <a:avLst/>
          </a:prstGeom>
          <a:blipFill rotWithShape="1">
            <a:blip r:embed="rId3">
              <a:alphaModFix/>
            </a:blip>
            <a:stretch>
              <a:fillRect b="0" l="-1039" r="0" t="-2239"/>
            </a:stretch>
          </a:blipFill>
          <a:ln>
            <a:noFill/>
          </a:ln>
        </p:spPr>
        <p:txBody>
          <a:bodyPr anchorCtr="0" anchor="t" bIns="34275" lIns="68575" spcFirstLastPara="1" rIns="68575" wrap="square" tIns="34275">
            <a:normAutofit/>
          </a:bodyPr>
          <a:lstStyle/>
          <a:p>
            <a:pPr indent="0" lvl="0" marL="0" rtl="0" algn="l">
              <a:lnSpc>
                <a:spcPct val="90000"/>
              </a:lnSpc>
              <a:spcBef>
                <a:spcPts val="0"/>
              </a:spcBef>
              <a:spcAft>
                <a:spcPts val="1200"/>
              </a:spcAft>
              <a:buNone/>
            </a:pPr>
            <a:r>
              <a:rPr lang="en"/>
              <a:t> </a:t>
            </a:r>
            <a:r>
              <a:rPr lang="en"/>
              <a:t> </a:t>
            </a:r>
            <a:endParaRPr/>
          </a:p>
        </p:txBody>
      </p:sp>
      <p:sp>
        <p:nvSpPr>
          <p:cNvPr id="305" name="Google Shape;305;p26"/>
          <p:cNvSpPr txBox="1"/>
          <p:nvPr/>
        </p:nvSpPr>
        <p:spPr>
          <a:xfrm>
            <a:off x="628650" y="4751075"/>
            <a:ext cx="3221700" cy="315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aseline="30000" lang="en" sz="800">
                <a:solidFill>
                  <a:srgbClr val="7F7F7F"/>
                </a:solidFill>
                <a:latin typeface="Arial"/>
                <a:ea typeface="Arial"/>
                <a:cs typeface="Arial"/>
                <a:sym typeface="Arial"/>
              </a:rPr>
              <a:t>3</a:t>
            </a:r>
            <a:r>
              <a:rPr b="0" i="0" lang="en" sz="800">
                <a:solidFill>
                  <a:srgbClr val="7F7F7F"/>
                </a:solidFill>
                <a:latin typeface="Arial"/>
                <a:ea typeface="Arial"/>
                <a:cs typeface="Arial"/>
                <a:sym typeface="Arial"/>
              </a:rPr>
              <a:t>Boyd et al., </a:t>
            </a:r>
            <a:r>
              <a:rPr b="0" i="1" lang="en" sz="800">
                <a:solidFill>
                  <a:srgbClr val="7F7F7F"/>
                </a:solidFill>
                <a:latin typeface="Arial"/>
                <a:ea typeface="Arial"/>
                <a:cs typeface="Arial"/>
                <a:sym typeface="Arial"/>
              </a:rPr>
              <a:t>J. Comput. Phys.</a:t>
            </a:r>
            <a:r>
              <a:rPr b="0" i="0" lang="en" sz="800">
                <a:solidFill>
                  <a:srgbClr val="7F7F7F"/>
                </a:solidFill>
                <a:latin typeface="Arial"/>
                <a:ea typeface="Arial"/>
                <a:cs typeface="Arial"/>
                <a:sym typeface="Arial"/>
              </a:rPr>
              <a:t> (2011).</a:t>
            </a:r>
            <a:endParaRPr sz="800"/>
          </a:p>
          <a:p>
            <a:pPr indent="0" lvl="0" marL="0" marR="0" rtl="0" algn="l">
              <a:spcBef>
                <a:spcPts val="0"/>
              </a:spcBef>
              <a:spcAft>
                <a:spcPts val="0"/>
              </a:spcAft>
              <a:buNone/>
            </a:pPr>
            <a:r>
              <a:rPr baseline="30000" lang="en" sz="800">
                <a:solidFill>
                  <a:srgbClr val="7F7F7F"/>
                </a:solidFill>
                <a:latin typeface="Arial"/>
                <a:ea typeface="Arial"/>
                <a:cs typeface="Arial"/>
                <a:sym typeface="Arial"/>
              </a:rPr>
              <a:t>4</a:t>
            </a:r>
            <a:r>
              <a:rPr b="0" i="0" lang="en" sz="800">
                <a:solidFill>
                  <a:srgbClr val="7F7F7F"/>
                </a:solidFill>
                <a:latin typeface="Arial"/>
                <a:ea typeface="Arial"/>
                <a:cs typeface="Arial"/>
                <a:sym typeface="Arial"/>
              </a:rPr>
              <a:t>Lewis et al., </a:t>
            </a:r>
            <a:r>
              <a:rPr b="0" i="1" lang="en" sz="800">
                <a:solidFill>
                  <a:srgbClr val="7F7F7F"/>
                </a:solidFill>
                <a:latin typeface="Arial"/>
                <a:ea typeface="Arial"/>
                <a:cs typeface="Arial"/>
                <a:sym typeface="Arial"/>
              </a:rPr>
              <a:t>J. Math. Phys.</a:t>
            </a:r>
            <a:r>
              <a:rPr b="0" i="0" lang="en" sz="800">
                <a:solidFill>
                  <a:srgbClr val="7F7F7F"/>
                </a:solidFill>
                <a:latin typeface="Arial"/>
                <a:ea typeface="Arial"/>
                <a:cs typeface="Arial"/>
                <a:sym typeface="Arial"/>
              </a:rPr>
              <a:t> (1990).</a:t>
            </a:r>
            <a:endParaRPr sz="800">
              <a:solidFill>
                <a:srgbClr val="7F7F7F"/>
              </a:solidFill>
              <a:latin typeface="Calibri"/>
              <a:ea typeface="Calibri"/>
              <a:cs typeface="Calibri"/>
              <a:sym typeface="Calibri"/>
            </a:endParaRPr>
          </a:p>
        </p:txBody>
      </p:sp>
      <p:sp>
        <p:nvSpPr>
          <p:cNvPr id="306" name="Google Shape;306;p26"/>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7"/>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12" name="Google Shape;312;p27"/>
          <p:cNvSpPr txBox="1"/>
          <p:nvPr>
            <p:ph type="title"/>
          </p:nvPr>
        </p:nvSpPr>
        <p:spPr>
          <a:xfrm>
            <a:off x="471502" y="205375"/>
            <a:ext cx="6683700" cy="745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lt1"/>
              </a:buClr>
              <a:buSzPct val="117857"/>
              <a:buFont typeface="Calibri"/>
              <a:buNone/>
            </a:pPr>
            <a:r>
              <a:rPr lang="en">
                <a:solidFill>
                  <a:schemeClr val="lt1"/>
                </a:solidFill>
              </a:rPr>
              <a:t>The MHD equilibrium equation is solved using a pseudo-spectral collocation method</a:t>
            </a:r>
            <a:endParaRPr/>
          </a:p>
        </p:txBody>
      </p:sp>
      <p:sp>
        <p:nvSpPr>
          <p:cNvPr id="313" name="Google Shape;313;p27"/>
          <p:cNvSpPr txBox="1"/>
          <p:nvPr>
            <p:ph idx="1" type="body"/>
          </p:nvPr>
        </p:nvSpPr>
        <p:spPr>
          <a:xfrm>
            <a:off x="471505" y="1347906"/>
            <a:ext cx="8191800" cy="3740100"/>
          </a:xfrm>
          <a:prstGeom prst="rect">
            <a:avLst/>
          </a:prstGeom>
          <a:blipFill rotWithShape="1">
            <a:blip r:embed="rId3">
              <a:alphaModFix/>
            </a:blip>
            <a:stretch>
              <a:fillRect b="0" l="-1039" r="0" t="-2799"/>
            </a:stretch>
          </a:blipFill>
          <a:ln>
            <a:noFill/>
          </a:ln>
        </p:spPr>
        <p:txBody>
          <a:bodyPr anchorCtr="0" anchor="t" bIns="34275" lIns="68575" spcFirstLastPara="1" rIns="68575" wrap="square" tIns="34275">
            <a:normAutofit/>
          </a:bodyPr>
          <a:lstStyle/>
          <a:p>
            <a:pPr indent="0" lvl="0" marL="0" rtl="0" algn="l">
              <a:lnSpc>
                <a:spcPct val="90000"/>
              </a:lnSpc>
              <a:spcBef>
                <a:spcPts val="0"/>
              </a:spcBef>
              <a:spcAft>
                <a:spcPts val="1200"/>
              </a:spcAft>
              <a:buNone/>
            </a:pPr>
            <a:r>
              <a:rPr lang="en"/>
              <a:t> </a:t>
            </a:r>
            <a:r>
              <a:rPr lang="en"/>
              <a:t> </a:t>
            </a:r>
            <a:endParaRPr/>
          </a:p>
        </p:txBody>
      </p:sp>
      <p:sp>
        <p:nvSpPr>
          <p:cNvPr id="314" name="Google Shape;314;p27"/>
          <p:cNvSpPr txBox="1"/>
          <p:nvPr/>
        </p:nvSpPr>
        <p:spPr>
          <a:xfrm>
            <a:off x="2822994" y="3570918"/>
            <a:ext cx="1540200" cy="500100"/>
          </a:xfrm>
          <a:prstGeom prst="rect">
            <a:avLst/>
          </a:prstGeom>
          <a:noFill/>
          <a:ln cap="flat" cmpd="sng" w="19050">
            <a:solidFill>
              <a:schemeClr val="accent4"/>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chemeClr val="dk1"/>
                </a:solidFill>
                <a:latin typeface="Calibri"/>
                <a:ea typeface="Calibri"/>
                <a:cs typeface="Calibri"/>
                <a:sym typeface="Calibri"/>
              </a:rPr>
              <a:t>spectral coefficients</a:t>
            </a:r>
            <a:endParaRPr sz="1100"/>
          </a:p>
        </p:txBody>
      </p:sp>
      <p:cxnSp>
        <p:nvCxnSpPr>
          <p:cNvPr id="315" name="Google Shape;315;p27"/>
          <p:cNvCxnSpPr>
            <a:stCxn id="314" idx="0"/>
          </p:cNvCxnSpPr>
          <p:nvPr/>
        </p:nvCxnSpPr>
        <p:spPr>
          <a:xfrm flipH="1" rot="10800000">
            <a:off x="3593094" y="3361518"/>
            <a:ext cx="604200" cy="209400"/>
          </a:xfrm>
          <a:prstGeom prst="straightConnector1">
            <a:avLst/>
          </a:prstGeom>
          <a:noFill/>
          <a:ln cap="flat" cmpd="sng" w="19050">
            <a:solidFill>
              <a:schemeClr val="accent4"/>
            </a:solidFill>
            <a:prstDash val="solid"/>
            <a:miter lim="800000"/>
            <a:headEnd len="sm" w="sm" type="none"/>
            <a:tailEnd len="med" w="med" type="triangle"/>
          </a:ln>
        </p:spPr>
      </p:cxnSp>
      <p:sp>
        <p:nvSpPr>
          <p:cNvPr id="316" name="Google Shape;316;p27"/>
          <p:cNvSpPr txBox="1"/>
          <p:nvPr/>
        </p:nvSpPr>
        <p:spPr>
          <a:xfrm>
            <a:off x="580348" y="2938725"/>
            <a:ext cx="2830800" cy="500100"/>
          </a:xfrm>
          <a:prstGeom prst="rect">
            <a:avLst/>
          </a:prstGeom>
          <a:noFill/>
          <a:ln cap="flat" cmpd="sng" w="19050">
            <a:solidFill>
              <a:schemeClr val="accent4"/>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chemeClr val="dk1"/>
                </a:solidFill>
                <a:latin typeface="Calibri"/>
                <a:ea typeface="Calibri"/>
                <a:cs typeface="Calibri"/>
                <a:sym typeface="Calibri"/>
              </a:rPr>
              <a:t>equilibrium force balance equations evaluated in real space</a:t>
            </a:r>
            <a:endParaRPr sz="1100"/>
          </a:p>
        </p:txBody>
      </p:sp>
      <p:cxnSp>
        <p:nvCxnSpPr>
          <p:cNvPr id="317" name="Google Shape;317;p27"/>
          <p:cNvCxnSpPr>
            <a:stCxn id="316" idx="3"/>
          </p:cNvCxnSpPr>
          <p:nvPr/>
        </p:nvCxnSpPr>
        <p:spPr>
          <a:xfrm>
            <a:off x="3411148" y="3188775"/>
            <a:ext cx="464700" cy="0"/>
          </a:xfrm>
          <a:prstGeom prst="straightConnector1">
            <a:avLst/>
          </a:prstGeom>
          <a:noFill/>
          <a:ln cap="flat" cmpd="sng" w="19050">
            <a:solidFill>
              <a:schemeClr val="accent4"/>
            </a:solidFill>
            <a:prstDash val="solid"/>
            <a:miter lim="800000"/>
            <a:headEnd len="sm" w="sm" type="none"/>
            <a:tailEnd len="med" w="med" type="triangle"/>
          </a:ln>
        </p:spPr>
      </p:cxnSp>
      <p:sp>
        <p:nvSpPr>
          <p:cNvPr id="318" name="Google Shape;318;p27"/>
          <p:cNvSpPr txBox="1"/>
          <p:nvPr/>
        </p:nvSpPr>
        <p:spPr>
          <a:xfrm>
            <a:off x="5896899" y="2938725"/>
            <a:ext cx="2255400" cy="500100"/>
          </a:xfrm>
          <a:prstGeom prst="rect">
            <a:avLst/>
          </a:prstGeom>
          <a:noFill/>
          <a:ln cap="flat" cmpd="sng" w="19050">
            <a:solidFill>
              <a:schemeClr val="accent4"/>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chemeClr val="dk1"/>
                </a:solidFill>
                <a:latin typeface="Calibri"/>
                <a:ea typeface="Calibri"/>
                <a:cs typeface="Calibri"/>
                <a:sym typeface="Calibri"/>
              </a:rPr>
              <a:t>errors evaluated at a set of collocation points</a:t>
            </a:r>
            <a:endParaRPr sz="1100"/>
          </a:p>
        </p:txBody>
      </p:sp>
      <p:cxnSp>
        <p:nvCxnSpPr>
          <p:cNvPr id="319" name="Google Shape;319;p27"/>
          <p:cNvCxnSpPr>
            <a:stCxn id="318" idx="1"/>
          </p:cNvCxnSpPr>
          <p:nvPr/>
        </p:nvCxnSpPr>
        <p:spPr>
          <a:xfrm rot="10800000">
            <a:off x="5432199" y="3188775"/>
            <a:ext cx="464700" cy="0"/>
          </a:xfrm>
          <a:prstGeom prst="straightConnector1">
            <a:avLst/>
          </a:prstGeom>
          <a:noFill/>
          <a:ln cap="flat" cmpd="sng" w="19050">
            <a:solidFill>
              <a:schemeClr val="accent4"/>
            </a:solidFill>
            <a:prstDash val="solid"/>
            <a:miter lim="800000"/>
            <a:headEnd len="sm" w="sm" type="none"/>
            <a:tailEnd len="med" w="med" type="triangle"/>
          </a:ln>
        </p:spPr>
      </p:cxnSp>
      <p:sp>
        <p:nvSpPr>
          <p:cNvPr id="320" name="Google Shape;320;p27"/>
          <p:cNvSpPr txBox="1"/>
          <p:nvPr/>
        </p:nvSpPr>
        <p:spPr>
          <a:xfrm>
            <a:off x="4612540" y="3570918"/>
            <a:ext cx="1590300" cy="500100"/>
          </a:xfrm>
          <a:prstGeom prst="rect">
            <a:avLst/>
          </a:prstGeom>
          <a:noFill/>
          <a:ln cap="flat" cmpd="sng" w="19050">
            <a:solidFill>
              <a:schemeClr val="accent4"/>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chemeClr val="dk1"/>
                </a:solidFill>
                <a:latin typeface="Calibri"/>
                <a:ea typeface="Calibri"/>
                <a:cs typeface="Calibri"/>
                <a:sym typeface="Calibri"/>
              </a:rPr>
              <a:t>boundary conditions</a:t>
            </a:r>
            <a:endParaRPr sz="1100"/>
          </a:p>
        </p:txBody>
      </p:sp>
      <p:cxnSp>
        <p:nvCxnSpPr>
          <p:cNvPr id="321" name="Google Shape;321;p27"/>
          <p:cNvCxnSpPr>
            <a:stCxn id="320" idx="0"/>
          </p:cNvCxnSpPr>
          <p:nvPr/>
        </p:nvCxnSpPr>
        <p:spPr>
          <a:xfrm rot="10800000">
            <a:off x="4686490" y="3230118"/>
            <a:ext cx="721200" cy="340800"/>
          </a:xfrm>
          <a:prstGeom prst="straightConnector1">
            <a:avLst/>
          </a:prstGeom>
          <a:noFill/>
          <a:ln cap="flat" cmpd="sng" w="19050">
            <a:solidFill>
              <a:schemeClr val="accent4"/>
            </a:solidFill>
            <a:prstDash val="solid"/>
            <a:miter lim="800000"/>
            <a:headEnd len="sm" w="sm" type="none"/>
            <a:tailEnd len="med" w="med" type="triangle"/>
          </a:ln>
        </p:spPr>
      </p:cxnSp>
      <p:sp>
        <p:nvSpPr>
          <p:cNvPr id="322" name="Google Shape;322;p27"/>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8"/>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28" name="Google Shape;328;p28"/>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solidFill>
                  <a:schemeClr val="lt1"/>
                </a:solidFill>
              </a:rPr>
              <a:t>DESC achieves lower error than VMEC</a:t>
            </a:r>
            <a:endParaRPr>
              <a:solidFill>
                <a:schemeClr val="lt1"/>
              </a:solidFill>
            </a:endParaRPr>
          </a:p>
        </p:txBody>
      </p:sp>
      <p:sp>
        <p:nvSpPr>
          <p:cNvPr id="329" name="Google Shape;329;p28"/>
          <p:cNvSpPr txBox="1"/>
          <p:nvPr>
            <p:ph idx="1" type="body"/>
          </p:nvPr>
        </p:nvSpPr>
        <p:spPr>
          <a:xfrm>
            <a:off x="133700" y="1369225"/>
            <a:ext cx="4265700" cy="3263400"/>
          </a:xfrm>
          <a:prstGeom prst="rect">
            <a:avLst/>
          </a:prstGeom>
        </p:spPr>
        <p:txBody>
          <a:bodyPr anchorCtr="0" anchor="t" bIns="34275" lIns="68575" spcFirstLastPara="1" rIns="68575" wrap="square" tIns="34275">
            <a:normAutofit/>
          </a:bodyPr>
          <a:lstStyle/>
          <a:p>
            <a:pPr indent="0" lvl="0" marL="0" rtl="0" algn="l">
              <a:lnSpc>
                <a:spcPct val="150000"/>
              </a:lnSpc>
              <a:spcBef>
                <a:spcPts val="800"/>
              </a:spcBef>
              <a:spcAft>
                <a:spcPts val="0"/>
              </a:spcAft>
              <a:buNone/>
            </a:pPr>
            <a:r>
              <a:rPr lang="en"/>
              <a:t>Comparison to VMEC [Hirshman, 1983]</a:t>
            </a:r>
            <a:endParaRPr/>
          </a:p>
          <a:p>
            <a:pPr indent="-317500" lvl="0" marL="457200" rtl="0" algn="l">
              <a:lnSpc>
                <a:spcPct val="150000"/>
              </a:lnSpc>
              <a:spcBef>
                <a:spcPts val="1200"/>
              </a:spcBef>
              <a:spcAft>
                <a:spcPts val="0"/>
              </a:spcAft>
              <a:buSzPts val="1400"/>
              <a:buChar char="●"/>
            </a:pPr>
            <a:r>
              <a:rPr lang="en"/>
              <a:t>Orders of magnitude lower error, especially near the axis</a:t>
            </a:r>
            <a:endParaRPr/>
          </a:p>
          <a:p>
            <a:pPr indent="-317500" lvl="0" marL="457200" rtl="0" algn="l">
              <a:lnSpc>
                <a:spcPct val="150000"/>
              </a:lnSpc>
              <a:spcBef>
                <a:spcPts val="0"/>
              </a:spcBef>
              <a:spcAft>
                <a:spcPts val="0"/>
              </a:spcAft>
              <a:buSzPts val="1400"/>
              <a:buChar char="●"/>
            </a:pPr>
            <a:r>
              <a:rPr lang="en"/>
              <a:t>For more details, see D. Panici, </a:t>
            </a:r>
            <a:r>
              <a:rPr i="1" lang="en"/>
              <a:t>Quick and Accurate 3D MHD Equilibria with DESC</a:t>
            </a:r>
            <a:endParaRPr i="1"/>
          </a:p>
          <a:p>
            <a:pPr indent="-317500" lvl="1" marL="914400" rtl="0" algn="l">
              <a:lnSpc>
                <a:spcPct val="150000"/>
              </a:lnSpc>
              <a:spcBef>
                <a:spcPts val="0"/>
              </a:spcBef>
              <a:spcAft>
                <a:spcPts val="0"/>
              </a:spcAft>
              <a:buSzPts val="1400"/>
              <a:buChar char="○"/>
            </a:pPr>
            <a:r>
              <a:rPr lang="en"/>
              <a:t> this session</a:t>
            </a:r>
            <a:endParaRPr/>
          </a:p>
        </p:txBody>
      </p:sp>
      <p:pic>
        <p:nvPicPr>
          <p:cNvPr id="330" name="Google Shape;330;p28"/>
          <p:cNvPicPr preferRelativeResize="0"/>
          <p:nvPr/>
        </p:nvPicPr>
        <p:blipFill rotWithShape="1">
          <a:blip r:embed="rId3">
            <a:alphaModFix/>
          </a:blip>
          <a:srcRect b="0" l="0" r="0" t="0"/>
          <a:stretch/>
        </p:blipFill>
        <p:spPr>
          <a:xfrm>
            <a:off x="4572000" y="1369226"/>
            <a:ext cx="4572001" cy="3303793"/>
          </a:xfrm>
          <a:prstGeom prst="rect">
            <a:avLst/>
          </a:prstGeom>
          <a:noFill/>
          <a:ln>
            <a:noFill/>
          </a:ln>
        </p:spPr>
      </p:pic>
      <p:sp>
        <p:nvSpPr>
          <p:cNvPr id="331" name="Google Shape;331;p28"/>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9"/>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37" name="Google Shape;337;p29"/>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lt1"/>
              </a:buClr>
              <a:buSzPct val="117857"/>
              <a:buFont typeface="Calibri"/>
              <a:buNone/>
            </a:pPr>
            <a:r>
              <a:rPr lang="en">
                <a:solidFill>
                  <a:schemeClr val="lt1"/>
                </a:solidFill>
              </a:rPr>
              <a:t>Utilize JAX for automatic differentiation and JIT compilation</a:t>
            </a:r>
            <a:endParaRPr/>
          </a:p>
        </p:txBody>
      </p:sp>
      <p:sp>
        <p:nvSpPr>
          <p:cNvPr id="338" name="Google Shape;338;p29"/>
          <p:cNvSpPr txBox="1"/>
          <p:nvPr>
            <p:ph idx="1" type="body"/>
          </p:nvPr>
        </p:nvSpPr>
        <p:spPr>
          <a:xfrm>
            <a:off x="471503" y="1347905"/>
            <a:ext cx="7410600" cy="3508800"/>
          </a:xfrm>
          <a:prstGeom prst="rect">
            <a:avLst/>
          </a:prstGeom>
          <a:blipFill rotWithShape="1">
            <a:blip r:embed="rId3">
              <a:alphaModFix/>
            </a:blip>
            <a:stretch>
              <a:fillRect b="0" l="-1039" r="-469" t="-2239"/>
            </a:stretch>
          </a:blipFill>
          <a:ln>
            <a:noFill/>
          </a:ln>
        </p:spPr>
        <p:txBody>
          <a:bodyPr anchorCtr="0" anchor="t" bIns="34275" lIns="68575" spcFirstLastPara="1" rIns="68575" wrap="square" tIns="34275">
            <a:normAutofit/>
          </a:bodyPr>
          <a:lstStyle/>
          <a:p>
            <a:pPr indent="0" lvl="0" marL="0" rtl="0" algn="l">
              <a:lnSpc>
                <a:spcPct val="90000"/>
              </a:lnSpc>
              <a:spcBef>
                <a:spcPts val="0"/>
              </a:spcBef>
              <a:spcAft>
                <a:spcPts val="1200"/>
              </a:spcAft>
              <a:buNone/>
            </a:pPr>
            <a:r>
              <a:rPr lang="en"/>
              <a:t> </a:t>
            </a:r>
            <a:endParaRPr/>
          </a:p>
        </p:txBody>
      </p:sp>
      <p:pic>
        <p:nvPicPr>
          <p:cNvPr descr="GitHub - google/jax: Composable transformations of Python+NumPy programs:  differentiate, vectorize, JIT to GPU/TPU, and more" id="339" name="Google Shape;339;p29"/>
          <p:cNvPicPr preferRelativeResize="0"/>
          <p:nvPr/>
        </p:nvPicPr>
        <p:blipFill rotWithShape="1">
          <a:blip r:embed="rId4">
            <a:alphaModFix/>
          </a:blip>
          <a:srcRect b="0" l="0" r="0" t="0"/>
          <a:stretch/>
        </p:blipFill>
        <p:spPr>
          <a:xfrm>
            <a:off x="6212737" y="3030292"/>
            <a:ext cx="2370139" cy="1371601"/>
          </a:xfrm>
          <a:prstGeom prst="rect">
            <a:avLst/>
          </a:prstGeom>
          <a:noFill/>
          <a:ln>
            <a:noFill/>
          </a:ln>
        </p:spPr>
      </p:pic>
      <p:sp>
        <p:nvSpPr>
          <p:cNvPr id="340" name="Google Shape;340;p29"/>
          <p:cNvSpPr txBox="1"/>
          <p:nvPr/>
        </p:nvSpPr>
        <p:spPr>
          <a:xfrm>
            <a:off x="6589295" y="4401890"/>
            <a:ext cx="1794600" cy="40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100">
                <a:solidFill>
                  <a:srgbClr val="7F7F7F"/>
                </a:solidFill>
                <a:latin typeface="Calibri"/>
                <a:ea typeface="Calibri"/>
                <a:cs typeface="Calibri"/>
                <a:sym typeface="Calibri"/>
              </a:rPr>
              <a:t>https://github.com/google/jax</a:t>
            </a:r>
            <a:endParaRPr sz="1100"/>
          </a:p>
        </p:txBody>
      </p:sp>
      <p:sp>
        <p:nvSpPr>
          <p:cNvPr id="341" name="Google Shape;341;p29"/>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0"/>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47" name="Google Shape;347;p30"/>
          <p:cNvSpPr txBox="1"/>
          <p:nvPr>
            <p:ph type="title"/>
          </p:nvPr>
        </p:nvSpPr>
        <p:spPr>
          <a:xfrm>
            <a:off x="471501" y="205375"/>
            <a:ext cx="6579900" cy="745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lt1"/>
              </a:buClr>
              <a:buSzPct val="117857"/>
              <a:buFont typeface="Calibri"/>
              <a:buNone/>
            </a:pPr>
            <a:r>
              <a:rPr lang="en">
                <a:solidFill>
                  <a:schemeClr val="lt1"/>
                </a:solidFill>
              </a:rPr>
              <a:t>Automatic differentiation enables efficient perturbations about equilibrium solutions</a:t>
            </a:r>
            <a:endParaRPr/>
          </a:p>
        </p:txBody>
      </p:sp>
      <p:sp>
        <p:nvSpPr>
          <p:cNvPr id="348" name="Google Shape;348;p30"/>
          <p:cNvSpPr txBox="1"/>
          <p:nvPr>
            <p:ph idx="1" type="body"/>
          </p:nvPr>
        </p:nvSpPr>
        <p:spPr>
          <a:xfrm>
            <a:off x="628650" y="1369218"/>
            <a:ext cx="7886700" cy="3774300"/>
          </a:xfrm>
          <a:prstGeom prst="rect">
            <a:avLst/>
          </a:prstGeom>
          <a:blipFill rotWithShape="1">
            <a:blip r:embed="rId3">
              <a:alphaModFix/>
            </a:blip>
            <a:stretch>
              <a:fillRect b="0" l="-989" r="0" t="-2299"/>
            </a:stretch>
          </a:blipFill>
          <a:ln>
            <a:noFill/>
          </a:ln>
        </p:spPr>
        <p:txBody>
          <a:bodyPr anchorCtr="0" anchor="t" bIns="34275" lIns="68575" spcFirstLastPara="1" rIns="68575" wrap="square" tIns="34275">
            <a:normAutofit/>
          </a:bodyPr>
          <a:lstStyle/>
          <a:p>
            <a:pPr indent="0" lvl="0" marL="177800" rtl="0" algn="l">
              <a:lnSpc>
                <a:spcPct val="90000"/>
              </a:lnSpc>
              <a:spcBef>
                <a:spcPts val="0"/>
              </a:spcBef>
              <a:spcAft>
                <a:spcPts val="1200"/>
              </a:spcAft>
              <a:buNone/>
            </a:pPr>
            <a:r>
              <a:rPr lang="en"/>
              <a:t> </a:t>
            </a:r>
            <a:endParaRPr/>
          </a:p>
        </p:txBody>
      </p:sp>
      <p:grpSp>
        <p:nvGrpSpPr>
          <p:cNvPr id="349" name="Google Shape;349;p30"/>
          <p:cNvGrpSpPr/>
          <p:nvPr/>
        </p:nvGrpSpPr>
        <p:grpSpPr>
          <a:xfrm>
            <a:off x="2820592" y="1843710"/>
            <a:ext cx="1070640" cy="513029"/>
            <a:chOff x="3820424" y="2490085"/>
            <a:chExt cx="1427520" cy="684039"/>
          </a:xfrm>
        </p:grpSpPr>
        <p:cxnSp>
          <p:nvCxnSpPr>
            <p:cNvPr id="350" name="Google Shape;350;p30"/>
            <p:cNvCxnSpPr/>
            <p:nvPr/>
          </p:nvCxnSpPr>
          <p:spPr>
            <a:xfrm>
              <a:off x="3820424" y="2490085"/>
              <a:ext cx="1188600" cy="457200"/>
            </a:xfrm>
            <a:prstGeom prst="straightConnector1">
              <a:avLst/>
            </a:prstGeom>
            <a:noFill/>
            <a:ln cap="flat" cmpd="sng" w="19050">
              <a:solidFill>
                <a:schemeClr val="accent4"/>
              </a:solidFill>
              <a:prstDash val="solid"/>
              <a:miter lim="800000"/>
              <a:headEnd len="sm" w="sm" type="none"/>
              <a:tailEnd len="med" w="med" type="triangle"/>
            </a:ln>
          </p:spPr>
        </p:cxnSp>
        <p:sp>
          <p:nvSpPr>
            <p:cNvPr id="351" name="Google Shape;351;p30"/>
            <p:cNvSpPr txBox="1"/>
            <p:nvPr/>
          </p:nvSpPr>
          <p:spPr>
            <a:xfrm>
              <a:off x="5009144" y="2804824"/>
              <a:ext cx="238800" cy="369300"/>
            </a:xfrm>
            <a:prstGeom prst="rect">
              <a:avLst/>
            </a:prstGeom>
            <a:blipFill rotWithShape="1">
              <a:blip r:embed="rId4">
                <a:alphaModFix/>
              </a:blip>
              <a:stretch>
                <a:fillRect b="-6668" l="-30767" r="-30767" t="0"/>
              </a:stretch>
            </a:blipFill>
            <a:ln cap="flat" cmpd="sng" w="9525">
              <a:solidFill>
                <a:schemeClr val="accent4"/>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grpSp>
      <p:grpSp>
        <p:nvGrpSpPr>
          <p:cNvPr id="352" name="Google Shape;352;p30"/>
          <p:cNvGrpSpPr/>
          <p:nvPr/>
        </p:nvGrpSpPr>
        <p:grpSpPr>
          <a:xfrm>
            <a:off x="4453211" y="1843710"/>
            <a:ext cx="659160" cy="513029"/>
            <a:chOff x="6011186" y="2521890"/>
            <a:chExt cx="878880" cy="684039"/>
          </a:xfrm>
        </p:grpSpPr>
        <p:cxnSp>
          <p:nvCxnSpPr>
            <p:cNvPr id="353" name="Google Shape;353;p30"/>
            <p:cNvCxnSpPr/>
            <p:nvPr/>
          </p:nvCxnSpPr>
          <p:spPr>
            <a:xfrm>
              <a:off x="6011186" y="2521890"/>
              <a:ext cx="640200" cy="457200"/>
            </a:xfrm>
            <a:prstGeom prst="straightConnector1">
              <a:avLst/>
            </a:prstGeom>
            <a:noFill/>
            <a:ln cap="flat" cmpd="sng" w="19050">
              <a:solidFill>
                <a:schemeClr val="accent4"/>
              </a:solidFill>
              <a:prstDash val="solid"/>
              <a:miter lim="800000"/>
              <a:headEnd len="sm" w="sm" type="none"/>
              <a:tailEnd len="med" w="med" type="triangle"/>
            </a:ln>
          </p:spPr>
        </p:cxnSp>
        <p:sp>
          <p:nvSpPr>
            <p:cNvPr id="354" name="Google Shape;354;p30"/>
            <p:cNvSpPr txBox="1"/>
            <p:nvPr/>
          </p:nvSpPr>
          <p:spPr>
            <a:xfrm>
              <a:off x="6651266" y="2836629"/>
              <a:ext cx="238800" cy="369300"/>
            </a:xfrm>
            <a:prstGeom prst="rect">
              <a:avLst/>
            </a:prstGeom>
            <a:blipFill rotWithShape="1">
              <a:blip r:embed="rId5">
                <a:alphaModFix/>
              </a:blip>
              <a:stretch>
                <a:fillRect b="-6668" l="-28197" r="-33337" t="0"/>
              </a:stretch>
            </a:blipFill>
            <a:ln cap="flat" cmpd="sng" w="9525">
              <a:solidFill>
                <a:schemeClr val="accent4"/>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grpSp>
      <p:sp>
        <p:nvSpPr>
          <p:cNvPr id="355" name="Google Shape;355;p30"/>
          <p:cNvSpPr txBox="1"/>
          <p:nvPr/>
        </p:nvSpPr>
        <p:spPr>
          <a:xfrm>
            <a:off x="249590" y="1876661"/>
            <a:ext cx="2009100" cy="500100"/>
          </a:xfrm>
          <a:prstGeom prst="rect">
            <a:avLst/>
          </a:prstGeom>
          <a:noFill/>
          <a:ln cap="flat" cmpd="sng" w="19050">
            <a:solidFill>
              <a:schemeClr val="accent4"/>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chemeClr val="dk1"/>
                </a:solidFill>
                <a:latin typeface="Calibri"/>
                <a:ea typeface="Calibri"/>
                <a:cs typeface="Calibri"/>
                <a:sym typeface="Calibri"/>
              </a:rPr>
              <a:t>1</a:t>
            </a:r>
            <a:r>
              <a:rPr baseline="30000" lang="en" sz="1400">
                <a:solidFill>
                  <a:schemeClr val="dk1"/>
                </a:solidFill>
                <a:latin typeface="Calibri"/>
                <a:ea typeface="Calibri"/>
                <a:cs typeface="Calibri"/>
                <a:sym typeface="Calibri"/>
              </a:rPr>
              <a:t>st</a:t>
            </a:r>
            <a:r>
              <a:rPr lang="en" sz="1400">
                <a:solidFill>
                  <a:schemeClr val="dk1"/>
                </a:solidFill>
                <a:latin typeface="Calibri"/>
                <a:ea typeface="Calibri"/>
                <a:cs typeface="Calibri"/>
                <a:sym typeface="Calibri"/>
              </a:rPr>
              <a:t>-order Taylor expansion:</a:t>
            </a:r>
            <a:endParaRPr sz="1100"/>
          </a:p>
        </p:txBody>
      </p:sp>
      <p:sp>
        <p:nvSpPr>
          <p:cNvPr id="356" name="Google Shape;356;p30"/>
          <p:cNvSpPr txBox="1"/>
          <p:nvPr/>
        </p:nvSpPr>
        <p:spPr>
          <a:xfrm>
            <a:off x="6186233" y="2559391"/>
            <a:ext cx="2169300" cy="500100"/>
          </a:xfrm>
          <a:prstGeom prst="rect">
            <a:avLst/>
          </a:prstGeom>
          <a:noFill/>
          <a:ln cap="flat" cmpd="sng" w="19050">
            <a:solidFill>
              <a:schemeClr val="accent4"/>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chemeClr val="dk1"/>
                </a:solidFill>
                <a:latin typeface="Calibri"/>
                <a:ea typeface="Calibri"/>
                <a:cs typeface="Calibri"/>
                <a:sym typeface="Calibri"/>
              </a:rPr>
              <a:t>Jacobians computed with AD</a:t>
            </a:r>
            <a:endParaRPr sz="1100"/>
          </a:p>
        </p:txBody>
      </p:sp>
      <p:sp>
        <p:nvSpPr>
          <p:cNvPr id="357" name="Google Shape;357;p30"/>
          <p:cNvSpPr txBox="1"/>
          <p:nvPr/>
        </p:nvSpPr>
        <p:spPr>
          <a:xfrm>
            <a:off x="1613847" y="3169217"/>
            <a:ext cx="1886700" cy="500100"/>
          </a:xfrm>
          <a:prstGeom prst="rect">
            <a:avLst/>
          </a:prstGeom>
          <a:noFill/>
          <a:ln cap="flat" cmpd="sng" w="19050">
            <a:solidFill>
              <a:schemeClr val="accent4"/>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chemeClr val="dk1"/>
                </a:solidFill>
                <a:latin typeface="Calibri"/>
                <a:ea typeface="Calibri"/>
                <a:cs typeface="Calibri"/>
                <a:sym typeface="Calibri"/>
              </a:rPr>
              <a:t>new equilibrium solution</a:t>
            </a:r>
            <a:endParaRPr sz="1100"/>
          </a:p>
        </p:txBody>
      </p:sp>
      <p:cxnSp>
        <p:nvCxnSpPr>
          <p:cNvPr id="358" name="Google Shape;358;p30"/>
          <p:cNvCxnSpPr>
            <a:stCxn id="356" idx="1"/>
          </p:cNvCxnSpPr>
          <p:nvPr/>
        </p:nvCxnSpPr>
        <p:spPr>
          <a:xfrm rot="10800000">
            <a:off x="5841233" y="2809441"/>
            <a:ext cx="345000" cy="0"/>
          </a:xfrm>
          <a:prstGeom prst="straightConnector1">
            <a:avLst/>
          </a:prstGeom>
          <a:noFill/>
          <a:ln cap="flat" cmpd="sng" w="19050">
            <a:solidFill>
              <a:schemeClr val="accent4"/>
            </a:solidFill>
            <a:prstDash val="solid"/>
            <a:miter lim="800000"/>
            <a:headEnd len="sm" w="sm" type="none"/>
            <a:tailEnd len="med" w="med" type="triangle"/>
          </a:ln>
        </p:spPr>
      </p:cxnSp>
      <p:cxnSp>
        <p:nvCxnSpPr>
          <p:cNvPr id="359" name="Google Shape;359;p30"/>
          <p:cNvCxnSpPr>
            <a:stCxn id="357" idx="3"/>
          </p:cNvCxnSpPr>
          <p:nvPr/>
        </p:nvCxnSpPr>
        <p:spPr>
          <a:xfrm>
            <a:off x="3500547" y="3419267"/>
            <a:ext cx="341400" cy="0"/>
          </a:xfrm>
          <a:prstGeom prst="straightConnector1">
            <a:avLst/>
          </a:prstGeom>
          <a:noFill/>
          <a:ln cap="flat" cmpd="sng" w="19050">
            <a:solidFill>
              <a:schemeClr val="accent4"/>
            </a:solidFill>
            <a:prstDash val="solid"/>
            <a:miter lim="800000"/>
            <a:headEnd len="sm" w="sm" type="none"/>
            <a:tailEnd len="med" w="med" type="triangle"/>
          </a:ln>
        </p:spPr>
      </p:cxnSp>
      <p:sp>
        <p:nvSpPr>
          <p:cNvPr id="360" name="Google Shape;360;p30"/>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1"/>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66" name="Google Shape;366;p31"/>
          <p:cNvSpPr txBox="1"/>
          <p:nvPr>
            <p:ph type="title"/>
          </p:nvPr>
        </p:nvSpPr>
        <p:spPr>
          <a:xfrm>
            <a:off x="471488" y="205383"/>
            <a:ext cx="5915100" cy="745800"/>
          </a:xfrm>
          <a:prstGeom prst="rect">
            <a:avLst/>
          </a:prstGeom>
          <a:noFill/>
          <a:ln>
            <a:noFill/>
          </a:ln>
        </p:spPr>
        <p:txBody>
          <a:bodyPr anchorCtr="0" anchor="ctr" bIns="34650" lIns="69325" spcFirstLastPara="1" rIns="69325" wrap="square" tIns="34650">
            <a:normAutofit fontScale="90000"/>
          </a:bodyPr>
          <a:lstStyle/>
          <a:p>
            <a:pPr indent="0" lvl="0" marL="0" rtl="0" algn="l">
              <a:lnSpc>
                <a:spcPct val="90000"/>
              </a:lnSpc>
              <a:spcBef>
                <a:spcPts val="0"/>
              </a:spcBef>
              <a:spcAft>
                <a:spcPts val="0"/>
              </a:spcAft>
              <a:buClr>
                <a:schemeClr val="dk1"/>
              </a:buClr>
              <a:buSzPct val="100000"/>
              <a:buFont typeface="Calibri"/>
              <a:buNone/>
            </a:pPr>
            <a:r>
              <a:rPr lang="en" sz="3000">
                <a:solidFill>
                  <a:schemeClr val="lt1"/>
                </a:solidFill>
              </a:rPr>
              <a:t>Autodiff allows efficient computation of high order expansions</a:t>
            </a:r>
            <a:endParaRPr sz="3000">
              <a:solidFill>
                <a:schemeClr val="lt1"/>
              </a:solidFill>
            </a:endParaRPr>
          </a:p>
        </p:txBody>
      </p:sp>
      <p:sp>
        <p:nvSpPr>
          <p:cNvPr id="367" name="Google Shape;367;p31"/>
          <p:cNvSpPr txBox="1"/>
          <p:nvPr>
            <p:ph idx="1" type="body"/>
          </p:nvPr>
        </p:nvSpPr>
        <p:spPr>
          <a:xfrm>
            <a:off x="475050" y="1268099"/>
            <a:ext cx="8193900" cy="3876000"/>
          </a:xfrm>
          <a:prstGeom prst="rect">
            <a:avLst/>
          </a:prstGeom>
          <a:blipFill rotWithShape="1">
            <a:blip r:embed="rId3">
              <a:alphaModFix/>
            </a:blip>
            <a:stretch>
              <a:fillRect b="0" l="-929" r="-1499" t="-2799"/>
            </a:stretch>
          </a:blipFill>
          <a:ln>
            <a:noFill/>
          </a:ln>
        </p:spPr>
        <p:txBody>
          <a:bodyPr anchorCtr="0" anchor="t" bIns="34650" lIns="69325" spcFirstLastPara="1" rIns="69325" wrap="square" tIns="34650">
            <a:normAutofit/>
          </a:bodyPr>
          <a:lstStyle/>
          <a:p>
            <a:pPr indent="0" lvl="0" marL="177800" rtl="0" algn="l">
              <a:lnSpc>
                <a:spcPct val="90000"/>
              </a:lnSpc>
              <a:spcBef>
                <a:spcPts val="0"/>
              </a:spcBef>
              <a:spcAft>
                <a:spcPts val="1200"/>
              </a:spcAft>
              <a:buNone/>
            </a:pPr>
            <a:r>
              <a:rPr lang="en"/>
              <a:t> </a:t>
            </a:r>
            <a:endParaRPr/>
          </a:p>
        </p:txBody>
      </p:sp>
      <p:sp>
        <p:nvSpPr>
          <p:cNvPr id="368" name="Google Shape;368;p31"/>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2"/>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74" name="Google Shape;374;p32"/>
          <p:cNvSpPr txBox="1"/>
          <p:nvPr>
            <p:ph type="title"/>
          </p:nvPr>
        </p:nvSpPr>
        <p:spPr>
          <a:xfrm>
            <a:off x="628650" y="94819"/>
            <a:ext cx="7886700" cy="994200"/>
          </a:xfrm>
          <a:prstGeom prst="rect">
            <a:avLst/>
          </a:prstGeom>
          <a:noFill/>
          <a:ln>
            <a:noFill/>
          </a:ln>
        </p:spPr>
        <p:txBody>
          <a:bodyPr anchorCtr="0" anchor="ctr" bIns="34650" lIns="69325" spcFirstLastPara="1" rIns="69325" wrap="square" tIns="34650">
            <a:normAutofit/>
          </a:bodyPr>
          <a:lstStyle/>
          <a:p>
            <a:pPr indent="0" lvl="0" marL="0" rtl="0" algn="l">
              <a:lnSpc>
                <a:spcPct val="90000"/>
              </a:lnSpc>
              <a:spcBef>
                <a:spcPts val="0"/>
              </a:spcBef>
              <a:spcAft>
                <a:spcPts val="0"/>
              </a:spcAft>
              <a:buClr>
                <a:schemeClr val="dk1"/>
              </a:buClr>
              <a:buSzPts val="3000"/>
              <a:buFont typeface="Calibri"/>
              <a:buNone/>
            </a:pPr>
            <a:r>
              <a:rPr lang="en" sz="3000">
                <a:solidFill>
                  <a:schemeClr val="lt1"/>
                </a:solidFill>
              </a:rPr>
              <a:t>Example: perturbations compute parameter scans  "for free"</a:t>
            </a:r>
            <a:endParaRPr>
              <a:solidFill>
                <a:schemeClr val="lt1"/>
              </a:solidFill>
            </a:endParaRPr>
          </a:p>
        </p:txBody>
      </p:sp>
      <p:pic>
        <p:nvPicPr>
          <p:cNvPr descr="Diagram, schematic&#10;&#10;Description automatically generated" id="375" name="Google Shape;375;p32"/>
          <p:cNvPicPr preferRelativeResize="0"/>
          <p:nvPr>
            <p:ph idx="1" type="body"/>
          </p:nvPr>
        </p:nvPicPr>
        <p:blipFill rotWithShape="1">
          <a:blip r:embed="rId3">
            <a:alphaModFix/>
          </a:blip>
          <a:srcRect b="0" l="0" r="0" t="0"/>
          <a:stretch/>
        </p:blipFill>
        <p:spPr>
          <a:xfrm>
            <a:off x="758636" y="1388604"/>
            <a:ext cx="7404900" cy="3531300"/>
          </a:xfrm>
          <a:prstGeom prst="rect">
            <a:avLst/>
          </a:prstGeom>
          <a:noFill/>
          <a:ln cap="flat" cmpd="sng" w="9525">
            <a:solidFill>
              <a:schemeClr val="lt1"/>
            </a:solidFill>
            <a:prstDash val="solid"/>
            <a:round/>
            <a:headEnd len="sm" w="sm" type="none"/>
            <a:tailEnd len="sm" w="sm" type="none"/>
          </a:ln>
        </p:spPr>
      </p:pic>
      <p:sp>
        <p:nvSpPr>
          <p:cNvPr id="376" name="Google Shape;376;p32"/>
          <p:cNvSpPr txBox="1"/>
          <p:nvPr>
            <p:ph idx="12" type="sldNum"/>
          </p:nvPr>
        </p:nvSpPr>
        <p:spPr>
          <a:xfrm>
            <a:off x="4843463" y="3575447"/>
            <a:ext cx="1543200" cy="205500"/>
          </a:xfrm>
          <a:prstGeom prst="rect">
            <a:avLst/>
          </a:prstGeom>
          <a:noFill/>
          <a:ln>
            <a:noFill/>
          </a:ln>
        </p:spPr>
        <p:txBody>
          <a:bodyPr anchorCtr="0" anchor="ctr" bIns="34650" lIns="69325" spcFirstLastPara="1" rIns="69325" wrap="square" tIns="34650">
            <a:normAutofit lnSpcReduction="20000"/>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377" name="Google Shape;377;p32"/>
          <p:cNvSpPr txBox="1"/>
          <p:nvPr/>
        </p:nvSpPr>
        <p:spPr>
          <a:xfrm>
            <a:off x="3543300" y="2400300"/>
            <a:ext cx="2057400" cy="285600"/>
          </a:xfrm>
          <a:prstGeom prst="rect">
            <a:avLst/>
          </a:prstGeom>
          <a:noFill/>
          <a:ln>
            <a:noFill/>
          </a:ln>
        </p:spPr>
        <p:txBody>
          <a:bodyPr anchorCtr="0" anchor="t" bIns="34650" lIns="69325" spcFirstLastPara="1" rIns="69325" wrap="square" tIns="34650">
            <a:sp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8" name="Google Shape;378;p32"/>
          <p:cNvSpPr txBox="1"/>
          <p:nvPr/>
        </p:nvSpPr>
        <p:spPr>
          <a:xfrm>
            <a:off x="2950449" y="4859875"/>
            <a:ext cx="27024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100">
                <a:solidFill>
                  <a:srgbClr val="7F7F7F"/>
                </a:solidFill>
                <a:latin typeface="Calibri"/>
                <a:ea typeface="Calibri"/>
                <a:cs typeface="Calibri"/>
                <a:sym typeface="Calibri"/>
              </a:rPr>
              <a:t>Conlin et al. </a:t>
            </a:r>
            <a:r>
              <a:rPr i="1" lang="en" sz="1100">
                <a:solidFill>
                  <a:srgbClr val="7F7F7F"/>
                </a:solidFill>
                <a:latin typeface="Calibri"/>
                <a:ea typeface="Calibri"/>
                <a:cs typeface="Calibri"/>
                <a:sym typeface="Calibri"/>
              </a:rPr>
              <a:t>Nuclear Fusion</a:t>
            </a:r>
            <a:r>
              <a:rPr lang="en" sz="1100">
                <a:solidFill>
                  <a:srgbClr val="7F7F7F"/>
                </a:solidFill>
                <a:latin typeface="Calibri"/>
                <a:ea typeface="Calibri"/>
                <a:cs typeface="Calibri"/>
                <a:sym typeface="Calibri"/>
              </a:rPr>
              <a:t> (under review)</a:t>
            </a:r>
            <a:endParaRPr sz="11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3"/>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4" name="Google Shape;384;p33"/>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lt1"/>
              </a:buClr>
              <a:buSzPct val="117857"/>
              <a:buFont typeface="Calibri"/>
              <a:buNone/>
            </a:pPr>
            <a:r>
              <a:rPr lang="en">
                <a:solidFill>
                  <a:schemeClr val="lt1"/>
                </a:solidFill>
              </a:rPr>
              <a:t>Continuation method example: from axisymmetry to 3D stellarator boundary</a:t>
            </a:r>
            <a:endParaRPr/>
          </a:p>
        </p:txBody>
      </p:sp>
      <p:sp>
        <p:nvSpPr>
          <p:cNvPr id="385" name="Google Shape;385;p33"/>
          <p:cNvSpPr txBox="1"/>
          <p:nvPr>
            <p:ph idx="12" type="sldNum"/>
          </p:nvPr>
        </p:nvSpPr>
        <p:spPr>
          <a:xfrm>
            <a:off x="4843463" y="3575447"/>
            <a:ext cx="1543200" cy="205500"/>
          </a:xfrm>
          <a:prstGeom prst="rect">
            <a:avLst/>
          </a:prstGeom>
          <a:noFill/>
          <a:ln>
            <a:noFill/>
          </a:ln>
        </p:spPr>
        <p:txBody>
          <a:bodyPr anchorCtr="0" anchor="ctr" bIns="34275" lIns="68575" spcFirstLastPara="1" rIns="68575" wrap="square" tIns="34275">
            <a:normAutofit lnSpcReduction="20000"/>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descr="Diagram&#10;&#10;Description automatically generated" id="386" name="Google Shape;386;p33"/>
          <p:cNvPicPr preferRelativeResize="0"/>
          <p:nvPr/>
        </p:nvPicPr>
        <p:blipFill rotWithShape="1">
          <a:blip r:embed="rId3">
            <a:alphaModFix/>
          </a:blip>
          <a:srcRect b="0" l="80938" r="-262" t="-130"/>
          <a:stretch/>
        </p:blipFill>
        <p:spPr>
          <a:xfrm>
            <a:off x="6040772" y="1791000"/>
            <a:ext cx="1058001" cy="2733528"/>
          </a:xfrm>
          <a:prstGeom prst="rect">
            <a:avLst/>
          </a:prstGeom>
          <a:noFill/>
          <a:ln>
            <a:noFill/>
          </a:ln>
        </p:spPr>
      </p:pic>
      <p:pic>
        <p:nvPicPr>
          <p:cNvPr id="387" name="Google Shape;387;p33"/>
          <p:cNvPicPr preferRelativeResize="0"/>
          <p:nvPr/>
        </p:nvPicPr>
        <p:blipFill rotWithShape="1">
          <a:blip r:embed="rId3">
            <a:alphaModFix/>
          </a:blip>
          <a:srcRect b="-3136" l="0" r="74864" t="50679"/>
          <a:stretch/>
        </p:blipFill>
        <p:spPr>
          <a:xfrm>
            <a:off x="1574358" y="2441701"/>
            <a:ext cx="1376099" cy="1432125"/>
          </a:xfrm>
          <a:prstGeom prst="rect">
            <a:avLst/>
          </a:prstGeom>
          <a:noFill/>
          <a:ln>
            <a:noFill/>
          </a:ln>
        </p:spPr>
      </p:pic>
      <p:pic>
        <p:nvPicPr>
          <p:cNvPr descr="Diagram&#10;&#10;Description automatically generated" id="388" name="Google Shape;388;p33"/>
          <p:cNvPicPr preferRelativeResize="0"/>
          <p:nvPr/>
        </p:nvPicPr>
        <p:blipFill rotWithShape="1">
          <a:blip r:embed="rId3">
            <a:alphaModFix/>
          </a:blip>
          <a:srcRect b="-130" l="24737" r="56445" t="0"/>
          <a:stretch/>
        </p:blipFill>
        <p:spPr>
          <a:xfrm>
            <a:off x="2950458" y="1791003"/>
            <a:ext cx="1030112" cy="2733528"/>
          </a:xfrm>
          <a:prstGeom prst="rect">
            <a:avLst/>
          </a:prstGeom>
          <a:noFill/>
          <a:ln>
            <a:noFill/>
          </a:ln>
        </p:spPr>
      </p:pic>
      <p:pic>
        <p:nvPicPr>
          <p:cNvPr descr="Diagram&#10;&#10;Description automatically generated" id="389" name="Google Shape;389;p33"/>
          <p:cNvPicPr preferRelativeResize="0"/>
          <p:nvPr/>
        </p:nvPicPr>
        <p:blipFill rotWithShape="1">
          <a:blip r:embed="rId3">
            <a:alphaModFix/>
          </a:blip>
          <a:srcRect b="0" l="43704" r="37479" t="-130"/>
          <a:stretch/>
        </p:blipFill>
        <p:spPr>
          <a:xfrm>
            <a:off x="3980569" y="1791002"/>
            <a:ext cx="1030143" cy="2733528"/>
          </a:xfrm>
          <a:prstGeom prst="rect">
            <a:avLst/>
          </a:prstGeom>
          <a:noFill/>
          <a:ln>
            <a:noFill/>
          </a:ln>
        </p:spPr>
      </p:pic>
      <p:pic>
        <p:nvPicPr>
          <p:cNvPr descr="Diagram&#10;&#10;Description automatically generated" id="390" name="Google Shape;390;p33"/>
          <p:cNvPicPr preferRelativeResize="0"/>
          <p:nvPr/>
        </p:nvPicPr>
        <p:blipFill rotWithShape="1">
          <a:blip r:embed="rId3">
            <a:alphaModFix/>
          </a:blip>
          <a:srcRect b="0" l="62236" r="18945" t="-130"/>
          <a:stretch/>
        </p:blipFill>
        <p:spPr>
          <a:xfrm>
            <a:off x="5010630" y="1791000"/>
            <a:ext cx="1030193" cy="2733528"/>
          </a:xfrm>
          <a:prstGeom prst="rect">
            <a:avLst/>
          </a:prstGeom>
          <a:noFill/>
          <a:ln>
            <a:noFill/>
          </a:ln>
        </p:spPr>
      </p:pic>
      <p:sp>
        <p:nvSpPr>
          <p:cNvPr id="391" name="Google Shape;391;p33"/>
          <p:cNvSpPr/>
          <p:nvPr/>
        </p:nvSpPr>
        <p:spPr>
          <a:xfrm>
            <a:off x="2950458" y="4448392"/>
            <a:ext cx="4148400" cy="411600"/>
          </a:xfrm>
          <a:prstGeom prst="rightArrow">
            <a:avLst>
              <a:gd fmla="val 50000" name="adj1"/>
              <a:gd fmla="val 50000" name="adj2"/>
            </a:avLst>
          </a:prstGeom>
          <a:solidFill>
            <a:schemeClr val="lt1"/>
          </a:solidFill>
          <a:ln cap="flat" cmpd="sng" w="1905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dk1"/>
                </a:solidFill>
                <a:latin typeface="Calibri"/>
                <a:ea typeface="Calibri"/>
                <a:cs typeface="Calibri"/>
                <a:sym typeface="Calibri"/>
              </a:rPr>
              <a:t>Strength of 3D modes</a:t>
            </a:r>
            <a:endParaRPr sz="1100"/>
          </a:p>
        </p:txBody>
      </p:sp>
      <p:sp>
        <p:nvSpPr>
          <p:cNvPr id="392" name="Google Shape;392;p33"/>
          <p:cNvSpPr txBox="1"/>
          <p:nvPr/>
        </p:nvSpPr>
        <p:spPr>
          <a:xfrm>
            <a:off x="354329" y="1647059"/>
            <a:ext cx="2702400" cy="1038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100" u="sng">
                <a:solidFill>
                  <a:schemeClr val="dk1"/>
                </a:solidFill>
                <a:latin typeface="Calibri"/>
                <a:ea typeface="Calibri"/>
                <a:cs typeface="Calibri"/>
                <a:sym typeface="Calibri"/>
              </a:rPr>
              <a:t>Initial solution</a:t>
            </a:r>
            <a:r>
              <a:rPr lang="en" sz="2100">
                <a:solidFill>
                  <a:schemeClr val="dk1"/>
                </a:solidFill>
                <a:latin typeface="Calibri"/>
                <a:ea typeface="Calibri"/>
                <a:cs typeface="Calibri"/>
                <a:sym typeface="Calibri"/>
              </a:rPr>
              <a:t> axisymmetric boundary (tokamak)</a:t>
            </a:r>
            <a:endParaRPr sz="1100"/>
          </a:p>
        </p:txBody>
      </p:sp>
      <p:sp>
        <p:nvSpPr>
          <p:cNvPr id="393" name="Google Shape;393;p33"/>
          <p:cNvSpPr txBox="1"/>
          <p:nvPr/>
        </p:nvSpPr>
        <p:spPr>
          <a:xfrm>
            <a:off x="7098772" y="2441701"/>
            <a:ext cx="1866300" cy="1038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100" u="sng">
                <a:solidFill>
                  <a:schemeClr val="dk1"/>
                </a:solidFill>
                <a:latin typeface="Calibri"/>
                <a:ea typeface="Calibri"/>
                <a:cs typeface="Calibri"/>
                <a:sym typeface="Calibri"/>
              </a:rPr>
              <a:t>Final solution</a:t>
            </a:r>
            <a:endParaRPr sz="1100"/>
          </a:p>
          <a:p>
            <a:pPr indent="0" lvl="0" marL="0" marR="0" rtl="0" algn="l">
              <a:spcBef>
                <a:spcPts val="0"/>
              </a:spcBef>
              <a:spcAft>
                <a:spcPts val="0"/>
              </a:spcAft>
              <a:buNone/>
            </a:pPr>
            <a:r>
              <a:rPr lang="en" sz="2100">
                <a:solidFill>
                  <a:schemeClr val="dk1"/>
                </a:solidFill>
                <a:latin typeface="Calibri"/>
                <a:ea typeface="Calibri"/>
                <a:cs typeface="Calibri"/>
                <a:sym typeface="Calibri"/>
              </a:rPr>
              <a:t>strongly shaped stellarator</a:t>
            </a:r>
            <a:endParaRPr sz="1100"/>
          </a:p>
        </p:txBody>
      </p:sp>
      <p:sp>
        <p:nvSpPr>
          <p:cNvPr id="394" name="Google Shape;394;p33"/>
          <p:cNvSpPr txBox="1"/>
          <p:nvPr/>
        </p:nvSpPr>
        <p:spPr>
          <a:xfrm>
            <a:off x="3322849" y="1398584"/>
            <a:ext cx="2611500" cy="392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100" u="sng">
                <a:solidFill>
                  <a:schemeClr val="dk1"/>
                </a:solidFill>
                <a:latin typeface="Calibri"/>
                <a:ea typeface="Calibri"/>
                <a:cs typeface="Calibri"/>
                <a:sym typeface="Calibri"/>
              </a:rPr>
              <a:t>Intermediate solutions</a:t>
            </a:r>
            <a:endParaRPr sz="1100"/>
          </a:p>
        </p:txBody>
      </p:sp>
      <p:sp>
        <p:nvSpPr>
          <p:cNvPr id="395" name="Google Shape;395;p33"/>
          <p:cNvSpPr txBox="1"/>
          <p:nvPr/>
        </p:nvSpPr>
        <p:spPr>
          <a:xfrm>
            <a:off x="2950449" y="4859875"/>
            <a:ext cx="27024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100">
                <a:solidFill>
                  <a:srgbClr val="7F7F7F"/>
                </a:solidFill>
                <a:latin typeface="Calibri"/>
                <a:ea typeface="Calibri"/>
                <a:cs typeface="Calibri"/>
                <a:sym typeface="Calibri"/>
              </a:rPr>
              <a:t>Conlin et al. </a:t>
            </a:r>
            <a:r>
              <a:rPr i="1" lang="en" sz="1100">
                <a:solidFill>
                  <a:srgbClr val="7F7F7F"/>
                </a:solidFill>
                <a:latin typeface="Calibri"/>
                <a:ea typeface="Calibri"/>
                <a:cs typeface="Calibri"/>
                <a:sym typeface="Calibri"/>
              </a:rPr>
              <a:t>Nuclear Fusion</a:t>
            </a:r>
            <a:r>
              <a:rPr lang="en" sz="1100">
                <a:solidFill>
                  <a:srgbClr val="7F7F7F"/>
                </a:solidFill>
                <a:latin typeface="Calibri"/>
                <a:ea typeface="Calibri"/>
                <a:cs typeface="Calibri"/>
                <a:sym typeface="Calibri"/>
              </a:rPr>
              <a:t> (under review)</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7" name="Google Shape;77;p16"/>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lt1"/>
              </a:buClr>
              <a:buSzPct val="117857"/>
              <a:buFont typeface="Calibri"/>
              <a:buNone/>
            </a:pPr>
            <a:r>
              <a:rPr lang="en">
                <a:solidFill>
                  <a:schemeClr val="lt1"/>
                </a:solidFill>
              </a:rPr>
              <a:t>Nuclear fusion could help solve the global energy and environmental crises</a:t>
            </a:r>
            <a:endParaRPr/>
          </a:p>
        </p:txBody>
      </p:sp>
      <p:pic>
        <p:nvPicPr>
          <p:cNvPr descr="Chart&#10;&#10;Description automatically generated" id="78" name="Google Shape;78;p16"/>
          <p:cNvPicPr preferRelativeResize="0"/>
          <p:nvPr/>
        </p:nvPicPr>
        <p:blipFill rotWithShape="1">
          <a:blip r:embed="rId3">
            <a:alphaModFix/>
          </a:blip>
          <a:srcRect b="0" l="0" r="0" t="8600"/>
          <a:stretch/>
        </p:blipFill>
        <p:spPr>
          <a:xfrm>
            <a:off x="628650" y="1406424"/>
            <a:ext cx="4594861" cy="3189093"/>
          </a:xfrm>
          <a:prstGeom prst="rect">
            <a:avLst/>
          </a:prstGeom>
          <a:noFill/>
          <a:ln>
            <a:noFill/>
          </a:ln>
        </p:spPr>
      </p:pic>
      <p:sp>
        <p:nvSpPr>
          <p:cNvPr id="79" name="Google Shape;79;p16"/>
          <p:cNvSpPr txBox="1"/>
          <p:nvPr>
            <p:ph idx="1" type="body"/>
          </p:nvPr>
        </p:nvSpPr>
        <p:spPr>
          <a:xfrm>
            <a:off x="5223510" y="1369219"/>
            <a:ext cx="3702900" cy="3263400"/>
          </a:xfrm>
          <a:prstGeom prst="rect">
            <a:avLst/>
          </a:prstGeom>
          <a:noFill/>
          <a:ln>
            <a:noFill/>
          </a:ln>
        </p:spPr>
        <p:txBody>
          <a:bodyPr anchorCtr="0" anchor="t" bIns="34275" lIns="68575" spcFirstLastPara="1" rIns="68575" wrap="square" tIns="34275">
            <a:normAutofit lnSpcReduction="10000"/>
          </a:bodyPr>
          <a:lstStyle/>
          <a:p>
            <a:pPr indent="-171450" lvl="0" marL="177800" rtl="0" algn="l">
              <a:lnSpc>
                <a:spcPct val="150000"/>
              </a:lnSpc>
              <a:spcBef>
                <a:spcPts val="0"/>
              </a:spcBef>
              <a:spcAft>
                <a:spcPts val="0"/>
              </a:spcAft>
              <a:buClr>
                <a:schemeClr val="dk1"/>
              </a:buClr>
              <a:buSzPts val="2100"/>
              <a:buChar char="●"/>
            </a:pPr>
            <a:r>
              <a:rPr lang="en"/>
              <a:t>Sustainable fuel supply</a:t>
            </a:r>
            <a:endParaRPr/>
          </a:p>
          <a:p>
            <a:pPr indent="-171450" lvl="0" marL="177800" rtl="0" algn="l">
              <a:lnSpc>
                <a:spcPct val="150000"/>
              </a:lnSpc>
              <a:spcBef>
                <a:spcPts val="800"/>
              </a:spcBef>
              <a:spcAft>
                <a:spcPts val="0"/>
              </a:spcAft>
              <a:buClr>
                <a:schemeClr val="dk1"/>
              </a:buClr>
              <a:buSzPts val="2100"/>
              <a:buChar char="●"/>
            </a:pPr>
            <a:r>
              <a:rPr lang="en"/>
              <a:t>No greenhouse gas emissions</a:t>
            </a:r>
            <a:endParaRPr/>
          </a:p>
          <a:p>
            <a:pPr indent="-171450" lvl="0" marL="177800" rtl="0" algn="l">
              <a:lnSpc>
                <a:spcPct val="150000"/>
              </a:lnSpc>
              <a:spcBef>
                <a:spcPts val="800"/>
              </a:spcBef>
              <a:spcAft>
                <a:spcPts val="0"/>
              </a:spcAft>
              <a:buClr>
                <a:schemeClr val="dk1"/>
              </a:buClr>
              <a:buSzPts val="2100"/>
              <a:buChar char="●"/>
            </a:pPr>
            <a:r>
              <a:rPr lang="en"/>
              <a:t>No long-lived radioactive waste</a:t>
            </a:r>
            <a:endParaRPr/>
          </a:p>
          <a:p>
            <a:pPr indent="-171450" lvl="0" marL="177800" rtl="0" algn="l">
              <a:lnSpc>
                <a:spcPct val="150000"/>
              </a:lnSpc>
              <a:spcBef>
                <a:spcPts val="800"/>
              </a:spcBef>
              <a:spcAft>
                <a:spcPts val="0"/>
              </a:spcAft>
              <a:buClr>
                <a:schemeClr val="dk1"/>
              </a:buClr>
              <a:buSzPts val="2100"/>
              <a:buChar char="●"/>
            </a:pPr>
            <a:r>
              <a:rPr lang="en"/>
              <a:t>No risk of runaway reactions</a:t>
            </a:r>
            <a:endParaRPr/>
          </a:p>
          <a:p>
            <a:pPr indent="-171450" lvl="0" marL="177800" rtl="0" algn="l">
              <a:lnSpc>
                <a:spcPct val="150000"/>
              </a:lnSpc>
              <a:spcBef>
                <a:spcPts val="800"/>
              </a:spcBef>
              <a:spcAft>
                <a:spcPts val="0"/>
              </a:spcAft>
              <a:buClr>
                <a:schemeClr val="dk1"/>
              </a:buClr>
              <a:buSzPts val="2100"/>
              <a:buChar char="●"/>
            </a:pPr>
            <a:r>
              <a:rPr lang="en"/>
              <a:t>No risk of nuclear proliferation</a:t>
            </a:r>
            <a:endParaRPr/>
          </a:p>
          <a:p>
            <a:pPr indent="-171450" lvl="0" marL="177800" rtl="0" algn="l">
              <a:lnSpc>
                <a:spcPct val="150000"/>
              </a:lnSpc>
              <a:spcBef>
                <a:spcPts val="800"/>
              </a:spcBef>
              <a:spcAft>
                <a:spcPts val="1200"/>
              </a:spcAft>
              <a:buClr>
                <a:schemeClr val="dk1"/>
              </a:buClr>
              <a:buSzPts val="2100"/>
              <a:buChar char="●"/>
            </a:pPr>
            <a:r>
              <a:rPr lang="en"/>
              <a:t>Firm generation source</a:t>
            </a:r>
            <a:endParaRPr/>
          </a:p>
        </p:txBody>
      </p:sp>
      <p:sp>
        <p:nvSpPr>
          <p:cNvPr id="80" name="Google Shape;80;p16"/>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4"/>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01" name="Google Shape;401;p34"/>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lt1"/>
              </a:buClr>
              <a:buSzPct val="117857"/>
              <a:buFont typeface="Calibri"/>
              <a:buNone/>
            </a:pPr>
            <a:r>
              <a:rPr lang="en">
                <a:solidFill>
                  <a:schemeClr val="lt1"/>
                </a:solidFill>
              </a:rPr>
              <a:t>Can optimize parameters while maintaining the equilibrium constraint</a:t>
            </a:r>
            <a:endParaRPr/>
          </a:p>
        </p:txBody>
      </p:sp>
      <p:sp>
        <p:nvSpPr>
          <p:cNvPr id="402" name="Google Shape;402;p34"/>
          <p:cNvSpPr txBox="1"/>
          <p:nvPr>
            <p:ph idx="1" type="body"/>
          </p:nvPr>
        </p:nvSpPr>
        <p:spPr>
          <a:xfrm>
            <a:off x="628650" y="1369218"/>
            <a:ext cx="7886700" cy="3774300"/>
          </a:xfrm>
          <a:prstGeom prst="rect">
            <a:avLst/>
          </a:prstGeom>
          <a:blipFill rotWithShape="1">
            <a:blip r:embed="rId3">
              <a:alphaModFix/>
            </a:blip>
            <a:stretch>
              <a:fillRect b="0" l="-929" r="0" t="-1819"/>
            </a:stretch>
          </a:blipFill>
          <a:ln>
            <a:noFill/>
          </a:ln>
        </p:spPr>
        <p:txBody>
          <a:bodyPr anchorCtr="0" anchor="t" bIns="34275" lIns="68575" spcFirstLastPara="1" rIns="68575" wrap="square" tIns="34275">
            <a:normAutofit/>
          </a:bodyPr>
          <a:lstStyle/>
          <a:p>
            <a:pPr indent="0" lvl="0" marL="177800" rtl="0" algn="l">
              <a:lnSpc>
                <a:spcPct val="90000"/>
              </a:lnSpc>
              <a:spcBef>
                <a:spcPts val="0"/>
              </a:spcBef>
              <a:spcAft>
                <a:spcPts val="1200"/>
              </a:spcAft>
              <a:buNone/>
            </a:pPr>
            <a:r>
              <a:rPr lang="en"/>
              <a:t> </a:t>
            </a:r>
            <a:endParaRPr/>
          </a:p>
        </p:txBody>
      </p:sp>
      <p:sp>
        <p:nvSpPr>
          <p:cNvPr id="403" name="Google Shape;403;p34"/>
          <p:cNvSpPr txBox="1"/>
          <p:nvPr/>
        </p:nvSpPr>
        <p:spPr>
          <a:xfrm>
            <a:off x="5034218" y="2511896"/>
            <a:ext cx="1887300" cy="500100"/>
          </a:xfrm>
          <a:prstGeom prst="rect">
            <a:avLst/>
          </a:prstGeom>
          <a:noFill/>
          <a:ln cap="flat" cmpd="sng" w="19050">
            <a:solidFill>
              <a:schemeClr val="accent4"/>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chemeClr val="dk1"/>
                </a:solidFill>
                <a:latin typeface="Calibri"/>
                <a:ea typeface="Calibri"/>
                <a:cs typeface="Calibri"/>
                <a:sym typeface="Calibri"/>
              </a:rPr>
              <a:t>equilibrium perturbation</a:t>
            </a:r>
            <a:endParaRPr sz="1100"/>
          </a:p>
        </p:txBody>
      </p:sp>
      <p:cxnSp>
        <p:nvCxnSpPr>
          <p:cNvPr id="404" name="Google Shape;404;p34"/>
          <p:cNvCxnSpPr/>
          <p:nvPr/>
        </p:nvCxnSpPr>
        <p:spPr>
          <a:xfrm flipH="1">
            <a:off x="4064168" y="2278049"/>
            <a:ext cx="1607100" cy="584400"/>
          </a:xfrm>
          <a:prstGeom prst="straightConnector1">
            <a:avLst/>
          </a:prstGeom>
          <a:noFill/>
          <a:ln cap="flat" cmpd="sng" w="19050">
            <a:solidFill>
              <a:schemeClr val="accent4"/>
            </a:solidFill>
            <a:prstDash val="solid"/>
            <a:miter lim="800000"/>
            <a:headEnd len="sm" w="sm" type="none"/>
            <a:tailEnd len="med" w="med" type="triangle"/>
          </a:ln>
        </p:spPr>
      </p:cxnSp>
      <p:grpSp>
        <p:nvGrpSpPr>
          <p:cNvPr id="405" name="Google Shape;405;p34"/>
          <p:cNvGrpSpPr/>
          <p:nvPr/>
        </p:nvGrpSpPr>
        <p:grpSpPr>
          <a:xfrm>
            <a:off x="2408360" y="1908005"/>
            <a:ext cx="1070640" cy="513029"/>
            <a:chOff x="3820424" y="2490085"/>
            <a:chExt cx="1427520" cy="684039"/>
          </a:xfrm>
        </p:grpSpPr>
        <p:cxnSp>
          <p:nvCxnSpPr>
            <p:cNvPr id="406" name="Google Shape;406;p34"/>
            <p:cNvCxnSpPr/>
            <p:nvPr/>
          </p:nvCxnSpPr>
          <p:spPr>
            <a:xfrm>
              <a:off x="3820424" y="2490085"/>
              <a:ext cx="1188600" cy="457200"/>
            </a:xfrm>
            <a:prstGeom prst="straightConnector1">
              <a:avLst/>
            </a:prstGeom>
            <a:noFill/>
            <a:ln cap="flat" cmpd="sng" w="19050">
              <a:solidFill>
                <a:schemeClr val="accent4"/>
              </a:solidFill>
              <a:prstDash val="solid"/>
              <a:miter lim="800000"/>
              <a:headEnd len="sm" w="sm" type="none"/>
              <a:tailEnd len="med" w="med" type="triangle"/>
            </a:ln>
          </p:spPr>
        </p:cxnSp>
        <p:sp>
          <p:nvSpPr>
            <p:cNvPr id="407" name="Google Shape;407;p34"/>
            <p:cNvSpPr txBox="1"/>
            <p:nvPr/>
          </p:nvSpPr>
          <p:spPr>
            <a:xfrm>
              <a:off x="5009144" y="2804824"/>
              <a:ext cx="238800" cy="369300"/>
            </a:xfrm>
            <a:prstGeom prst="rect">
              <a:avLst/>
            </a:prstGeom>
            <a:blipFill rotWithShape="1">
              <a:blip r:embed="rId4">
                <a:alphaModFix/>
              </a:blip>
              <a:stretch>
                <a:fillRect b="-4919" l="-30767" r="-30767" t="0"/>
              </a:stretch>
            </a:blipFill>
            <a:ln cap="flat" cmpd="sng" w="9525">
              <a:solidFill>
                <a:schemeClr val="accent4"/>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grpSp>
      <p:sp>
        <p:nvSpPr>
          <p:cNvPr id="408" name="Google Shape;408;p34"/>
          <p:cNvSpPr txBox="1"/>
          <p:nvPr/>
        </p:nvSpPr>
        <p:spPr>
          <a:xfrm>
            <a:off x="628650" y="1973906"/>
            <a:ext cx="1358700" cy="500100"/>
          </a:xfrm>
          <a:prstGeom prst="rect">
            <a:avLst/>
          </a:prstGeom>
          <a:noFill/>
          <a:ln cap="flat" cmpd="sng" w="19050">
            <a:solidFill>
              <a:schemeClr val="accent4"/>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chemeClr val="dk1"/>
                </a:solidFill>
                <a:latin typeface="Calibri"/>
                <a:ea typeface="Calibri"/>
                <a:cs typeface="Calibri"/>
                <a:sym typeface="Calibri"/>
              </a:rPr>
              <a:t>Taylor expansion:</a:t>
            </a:r>
            <a:endParaRPr sz="1100"/>
          </a:p>
        </p:txBody>
      </p:sp>
      <p:sp>
        <p:nvSpPr>
          <p:cNvPr id="409" name="Google Shape;409;p34"/>
          <p:cNvSpPr txBox="1"/>
          <p:nvPr/>
        </p:nvSpPr>
        <p:spPr>
          <a:xfrm>
            <a:off x="628650" y="3075010"/>
            <a:ext cx="1751100" cy="500100"/>
          </a:xfrm>
          <a:prstGeom prst="rect">
            <a:avLst/>
          </a:prstGeom>
          <a:noFill/>
          <a:ln cap="flat" cmpd="sng" w="19050">
            <a:solidFill>
              <a:schemeClr val="accent4"/>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chemeClr val="dk1"/>
                </a:solidFill>
                <a:latin typeface="Calibri"/>
                <a:ea typeface="Calibri"/>
                <a:cs typeface="Calibri"/>
                <a:sym typeface="Calibri"/>
              </a:rPr>
              <a:t>least-squares problem:</a:t>
            </a:r>
            <a:endParaRPr sz="1100"/>
          </a:p>
        </p:txBody>
      </p:sp>
      <p:sp>
        <p:nvSpPr>
          <p:cNvPr id="410" name="Google Shape;410;p34"/>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5"/>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16" name="Google Shape;416;p35"/>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solidFill>
                  <a:schemeClr val="lt1"/>
                </a:solidFill>
              </a:rPr>
              <a:t>Quasisymmetry</a:t>
            </a:r>
            <a:endParaRPr>
              <a:solidFill>
                <a:schemeClr val="lt1"/>
              </a:solidFill>
            </a:endParaRPr>
          </a:p>
        </p:txBody>
      </p:sp>
      <p:sp>
        <p:nvSpPr>
          <p:cNvPr id="417" name="Google Shape;417;p35"/>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lang="en" sz="1500">
                <a:solidFill>
                  <a:schemeClr val="dk1"/>
                </a:solidFill>
              </a:rPr>
              <a:t>Quasisymmetry</a:t>
            </a:r>
            <a:r>
              <a:rPr lang="en" sz="1500">
                <a:solidFill>
                  <a:schemeClr val="dk1"/>
                </a:solidFill>
              </a:rPr>
              <a:t> is a minimal property of the magnetic field for the dynamics of charged particles to exhibit an approximately conserved momentum (in gyro-ordering) </a:t>
            </a:r>
            <a:r>
              <a:rPr lang="en" sz="1500">
                <a:solidFill>
                  <a:schemeClr val="dk1"/>
                </a:solidFill>
              </a:rPr>
              <a:t>[Rodriguez 2022]</a:t>
            </a:r>
            <a:endParaRPr sz="1500">
              <a:solidFill>
                <a:schemeClr val="dk1"/>
              </a:solidFill>
            </a:endParaRPr>
          </a:p>
          <a:p>
            <a:pPr indent="0" lvl="0" marL="0" rtl="0" algn="l">
              <a:spcBef>
                <a:spcPts val="1200"/>
              </a:spcBef>
              <a:spcAft>
                <a:spcPts val="1200"/>
              </a:spcAft>
              <a:buNone/>
            </a:pPr>
            <a:r>
              <a:rPr lang="en" sz="1500">
                <a:solidFill>
                  <a:schemeClr val="dk1"/>
                </a:solidFill>
              </a:rPr>
              <a:t>Can be described by the appearance of magnitude of </a:t>
            </a:r>
            <a:r>
              <a:rPr b="1" lang="en" sz="1500">
                <a:solidFill>
                  <a:schemeClr val="dk1"/>
                </a:solidFill>
              </a:rPr>
              <a:t>B</a:t>
            </a:r>
            <a:r>
              <a:rPr lang="en" sz="1500">
                <a:solidFill>
                  <a:schemeClr val="dk1"/>
                </a:solidFill>
              </a:rPr>
              <a:t> in </a:t>
            </a:r>
            <a:r>
              <a:rPr i="1" lang="en" sz="1500">
                <a:solidFill>
                  <a:schemeClr val="dk1"/>
                </a:solidFill>
              </a:rPr>
              <a:t>Boozer coordinates</a:t>
            </a:r>
            <a:endParaRPr i="1" sz="1500">
              <a:solidFill>
                <a:schemeClr val="dk1"/>
              </a:solidFill>
            </a:endParaRPr>
          </a:p>
        </p:txBody>
      </p:sp>
      <p:grpSp>
        <p:nvGrpSpPr>
          <p:cNvPr id="418" name="Google Shape;418;p35"/>
          <p:cNvGrpSpPr/>
          <p:nvPr/>
        </p:nvGrpSpPr>
        <p:grpSpPr>
          <a:xfrm>
            <a:off x="699775" y="2599812"/>
            <a:ext cx="7886701" cy="2405413"/>
            <a:chOff x="699775" y="2142612"/>
            <a:chExt cx="7886701" cy="2405413"/>
          </a:xfrm>
        </p:grpSpPr>
        <p:pic>
          <p:nvPicPr>
            <p:cNvPr id="419" name="Google Shape;419;p35"/>
            <p:cNvPicPr preferRelativeResize="0"/>
            <p:nvPr/>
          </p:nvPicPr>
          <p:blipFill>
            <a:blip r:embed="rId3">
              <a:alphaModFix/>
            </a:blip>
            <a:stretch>
              <a:fillRect/>
            </a:stretch>
          </p:blipFill>
          <p:spPr>
            <a:xfrm>
              <a:off x="699775" y="2142612"/>
              <a:ext cx="7886701" cy="2192087"/>
            </a:xfrm>
            <a:prstGeom prst="rect">
              <a:avLst/>
            </a:prstGeom>
            <a:noFill/>
            <a:ln>
              <a:noFill/>
            </a:ln>
          </p:spPr>
        </p:pic>
        <p:sp>
          <p:nvSpPr>
            <p:cNvPr id="420" name="Google Shape;420;p35"/>
            <p:cNvSpPr txBox="1"/>
            <p:nvPr/>
          </p:nvSpPr>
          <p:spPr>
            <a:xfrm>
              <a:off x="888700" y="4147825"/>
              <a:ext cx="725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Quasi-poloidal                             Quasi-helical                                Quasi-axial</a:t>
              </a:r>
              <a:endParaRPr/>
            </a:p>
          </p:txBody>
        </p:sp>
      </p:grpSp>
      <p:sp>
        <p:nvSpPr>
          <p:cNvPr id="421" name="Google Shape;421;p35"/>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6"/>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27" name="Google Shape;427;p36"/>
          <p:cNvSpPr txBox="1"/>
          <p:nvPr>
            <p:ph type="title"/>
          </p:nvPr>
        </p:nvSpPr>
        <p:spPr>
          <a:xfrm>
            <a:off x="457200" y="205979"/>
            <a:ext cx="7620000" cy="8574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accent6"/>
              </a:buClr>
              <a:buSzPts val="3400"/>
              <a:buFont typeface="Calibri"/>
              <a:buNone/>
            </a:pPr>
            <a:r>
              <a:rPr lang="en">
                <a:solidFill>
                  <a:schemeClr val="lt1"/>
                </a:solidFill>
              </a:rPr>
              <a:t>Multiple </a:t>
            </a:r>
            <a:r>
              <a:rPr lang="en">
                <a:solidFill>
                  <a:schemeClr val="lt1"/>
                </a:solidFill>
              </a:rPr>
              <a:t>Quasi-Symmetry (QS) metrics</a:t>
            </a:r>
            <a:endParaRPr>
              <a:solidFill>
                <a:schemeClr val="lt1"/>
              </a:solidFill>
            </a:endParaRPr>
          </a:p>
        </p:txBody>
      </p:sp>
      <p:sp>
        <p:nvSpPr>
          <p:cNvPr id="428" name="Google Shape;428;p36"/>
          <p:cNvSpPr txBox="1"/>
          <p:nvPr>
            <p:ph idx="1" type="body"/>
          </p:nvPr>
        </p:nvSpPr>
        <p:spPr>
          <a:xfrm>
            <a:off x="266700" y="1268100"/>
            <a:ext cx="8610600" cy="3733800"/>
          </a:xfrm>
          <a:prstGeom prst="rect">
            <a:avLst/>
          </a:prstGeom>
          <a:blipFill rotWithShape="1">
            <a:blip r:embed="rId3">
              <a:alphaModFix/>
            </a:blip>
            <a:stretch>
              <a:fillRect b="0" l="0" r="0" t="-1629"/>
            </a:stretch>
          </a:blipFill>
          <a:ln>
            <a:noFill/>
          </a:ln>
        </p:spPr>
        <p:txBody>
          <a:bodyPr anchorCtr="0" anchor="t" bIns="45700" lIns="91425" spcFirstLastPara="1" rIns="91425" wrap="square" tIns="45700">
            <a:normAutofit/>
          </a:bodyPr>
          <a:lstStyle/>
          <a:p>
            <a:pPr indent="0" lvl="0" marL="257175" rtl="0" algn="l">
              <a:spcBef>
                <a:spcPts val="0"/>
              </a:spcBef>
              <a:spcAft>
                <a:spcPts val="1200"/>
              </a:spcAft>
              <a:buNone/>
            </a:pPr>
            <a:r>
              <a:rPr lang="en"/>
              <a:t> </a:t>
            </a:r>
            <a:endParaRPr/>
          </a:p>
        </p:txBody>
      </p:sp>
      <p:sp>
        <p:nvSpPr>
          <p:cNvPr id="429" name="Google Shape;429;p36"/>
          <p:cNvSpPr/>
          <p:nvPr>
            <p:ph idx="12" type="sldNum"/>
          </p:nvPr>
        </p:nvSpPr>
        <p:spPr>
          <a:xfrm>
            <a:off x="8077200" y="4648587"/>
            <a:ext cx="548700" cy="297300"/>
          </a:xfrm>
          <a:prstGeom prst="bracketPair">
            <a:avLst/>
          </a:prstGeom>
        </p:spPr>
        <p:txBody>
          <a:bodyPr anchorCtr="0" anchor="ctr" bIns="0" lIns="0" spcFirstLastPara="1" rIns="0" wrap="square" tIns="0">
            <a:norm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7"/>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35" name="Google Shape;435;p37"/>
          <p:cNvSpPr txBox="1"/>
          <p:nvPr>
            <p:ph type="title"/>
          </p:nvPr>
        </p:nvSpPr>
        <p:spPr>
          <a:xfrm>
            <a:off x="471503" y="205375"/>
            <a:ext cx="7516800" cy="745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lt1"/>
              </a:buClr>
              <a:buSzPct val="117857"/>
              <a:buFont typeface="Calibri"/>
              <a:buNone/>
            </a:pPr>
            <a:r>
              <a:rPr lang="en">
                <a:solidFill>
                  <a:schemeClr val="lt1"/>
                </a:solidFill>
              </a:rPr>
              <a:t>Optimization example: optimizing two boundary modes to improve quasi-symmetry</a:t>
            </a:r>
            <a:endParaRPr/>
          </a:p>
        </p:txBody>
      </p:sp>
      <p:sp>
        <p:nvSpPr>
          <p:cNvPr id="436" name="Google Shape;436;p3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rPr lang="en" u="sng"/>
              <a:t>Benchmark code: STELLOPT</a:t>
            </a:r>
            <a:r>
              <a:rPr baseline="30000" lang="en">
                <a:solidFill>
                  <a:srgbClr val="7F7F7F"/>
                </a:solidFill>
              </a:rPr>
              <a:t>6</a:t>
            </a:r>
            <a:endParaRPr>
              <a:solidFill>
                <a:srgbClr val="7F7F7F"/>
              </a:solidFill>
            </a:endParaRPr>
          </a:p>
          <a:p>
            <a:pPr indent="-171450" lvl="0" marL="177800" rtl="0" algn="l">
              <a:lnSpc>
                <a:spcPct val="90000"/>
              </a:lnSpc>
              <a:spcBef>
                <a:spcPts val="800"/>
              </a:spcBef>
              <a:spcAft>
                <a:spcPts val="0"/>
              </a:spcAft>
              <a:buClr>
                <a:schemeClr val="dk1"/>
              </a:buClr>
              <a:buSzPts val="2100"/>
              <a:buChar char="●"/>
            </a:pPr>
            <a:r>
              <a:rPr lang="en"/>
              <a:t>Levenberg-Marquardt optimization algorithm</a:t>
            </a:r>
            <a:endParaRPr/>
          </a:p>
          <a:p>
            <a:pPr indent="-171450" lvl="0" marL="177800" rtl="0" algn="l">
              <a:lnSpc>
                <a:spcPct val="90000"/>
              </a:lnSpc>
              <a:spcBef>
                <a:spcPts val="800"/>
              </a:spcBef>
              <a:spcAft>
                <a:spcPts val="0"/>
              </a:spcAft>
              <a:buClr>
                <a:schemeClr val="dk1"/>
              </a:buClr>
              <a:buSzPts val="2100"/>
              <a:buChar char="●"/>
            </a:pPr>
            <a:r>
              <a:rPr lang="en"/>
              <a:t>Finite differences through VMEC equilibria + other code to compute quasi-symmetry cost</a:t>
            </a:r>
            <a:endParaRPr/>
          </a:p>
          <a:p>
            <a:pPr indent="0" lvl="0" marL="0" rtl="0" algn="l">
              <a:lnSpc>
                <a:spcPct val="90000"/>
              </a:lnSpc>
              <a:spcBef>
                <a:spcPts val="800"/>
              </a:spcBef>
              <a:spcAft>
                <a:spcPts val="0"/>
              </a:spcAft>
              <a:buClr>
                <a:schemeClr val="dk1"/>
              </a:buClr>
              <a:buSzPts val="2100"/>
              <a:buNone/>
            </a:pPr>
            <a:r>
              <a:t/>
            </a:r>
            <a:endParaRPr/>
          </a:p>
          <a:p>
            <a:pPr indent="0" lvl="0" marL="0" rtl="0" algn="l">
              <a:lnSpc>
                <a:spcPct val="90000"/>
              </a:lnSpc>
              <a:spcBef>
                <a:spcPts val="800"/>
              </a:spcBef>
              <a:spcAft>
                <a:spcPts val="0"/>
              </a:spcAft>
              <a:buClr>
                <a:schemeClr val="dk1"/>
              </a:buClr>
              <a:buSzPts val="2100"/>
              <a:buNone/>
            </a:pPr>
            <a:r>
              <a:rPr lang="en"/>
              <a:t>“1</a:t>
            </a:r>
            <a:r>
              <a:rPr baseline="30000" lang="en"/>
              <a:t>st</a:t>
            </a:r>
            <a:r>
              <a:rPr lang="en"/>
              <a:t>-order” expansion is 2</a:t>
            </a:r>
            <a:r>
              <a:rPr baseline="30000" lang="en"/>
              <a:t>nd</a:t>
            </a:r>
            <a:r>
              <a:rPr lang="en"/>
              <a:t>-order in the scalar optimization cost</a:t>
            </a:r>
            <a:endParaRPr/>
          </a:p>
          <a:p>
            <a:pPr indent="0" lvl="0" marL="0" rtl="0" algn="l">
              <a:lnSpc>
                <a:spcPct val="90000"/>
              </a:lnSpc>
              <a:spcBef>
                <a:spcPts val="800"/>
              </a:spcBef>
              <a:spcAft>
                <a:spcPts val="1200"/>
              </a:spcAft>
              <a:buClr>
                <a:schemeClr val="dk1"/>
              </a:buClr>
              <a:buSzPts val="2100"/>
              <a:buNone/>
            </a:pPr>
            <a:r>
              <a:t/>
            </a:r>
            <a:endParaRPr/>
          </a:p>
        </p:txBody>
      </p:sp>
      <p:sp>
        <p:nvSpPr>
          <p:cNvPr id="437" name="Google Shape;437;p37"/>
          <p:cNvSpPr txBox="1"/>
          <p:nvPr>
            <p:ph idx="12" type="sldNum"/>
          </p:nvPr>
        </p:nvSpPr>
        <p:spPr>
          <a:xfrm>
            <a:off x="4843463" y="3575447"/>
            <a:ext cx="1543200" cy="205500"/>
          </a:xfrm>
          <a:prstGeom prst="rect">
            <a:avLst/>
          </a:prstGeom>
          <a:noFill/>
          <a:ln>
            <a:noFill/>
          </a:ln>
        </p:spPr>
        <p:txBody>
          <a:bodyPr anchorCtr="0" anchor="ctr" bIns="34275" lIns="68575" spcFirstLastPara="1" rIns="68575" wrap="square" tIns="34275">
            <a:normAutofit lnSpcReduction="20000"/>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descr="Chart&#10;&#10;Description automatically generated" id="438" name="Google Shape;438;p37"/>
          <p:cNvPicPr preferRelativeResize="0"/>
          <p:nvPr/>
        </p:nvPicPr>
        <p:blipFill rotWithShape="1">
          <a:blip r:embed="rId3">
            <a:alphaModFix/>
          </a:blip>
          <a:srcRect b="0" l="0" r="0" t="0"/>
          <a:stretch/>
        </p:blipFill>
        <p:spPr>
          <a:xfrm>
            <a:off x="4514850" y="1270993"/>
            <a:ext cx="4000500" cy="3429000"/>
          </a:xfrm>
          <a:prstGeom prst="rect">
            <a:avLst/>
          </a:prstGeom>
          <a:noFill/>
          <a:ln>
            <a:noFill/>
          </a:ln>
        </p:spPr>
      </p:pic>
      <p:sp>
        <p:nvSpPr>
          <p:cNvPr id="439" name="Google Shape;439;p37"/>
          <p:cNvSpPr txBox="1"/>
          <p:nvPr/>
        </p:nvSpPr>
        <p:spPr>
          <a:xfrm>
            <a:off x="5324476" y="4700000"/>
            <a:ext cx="2663700" cy="238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100">
                <a:solidFill>
                  <a:srgbClr val="7F7F7F"/>
                </a:solidFill>
                <a:latin typeface="Calibri"/>
                <a:ea typeface="Calibri"/>
                <a:cs typeface="Calibri"/>
                <a:sym typeface="Calibri"/>
              </a:rPr>
              <a:t>Dudt et al. </a:t>
            </a:r>
            <a:r>
              <a:rPr i="1" lang="en" sz="1100">
                <a:solidFill>
                  <a:srgbClr val="7F7F7F"/>
                </a:solidFill>
                <a:latin typeface="Calibri"/>
                <a:ea typeface="Calibri"/>
                <a:cs typeface="Calibri"/>
                <a:sym typeface="Calibri"/>
              </a:rPr>
              <a:t>Nuclear Fusion</a:t>
            </a:r>
            <a:r>
              <a:rPr lang="en" sz="1100">
                <a:solidFill>
                  <a:srgbClr val="7F7F7F"/>
                </a:solidFill>
                <a:latin typeface="Calibri"/>
                <a:ea typeface="Calibri"/>
                <a:cs typeface="Calibri"/>
                <a:sym typeface="Calibri"/>
              </a:rPr>
              <a:t> (under review)</a:t>
            </a:r>
            <a:endParaRPr sz="1100"/>
          </a:p>
        </p:txBody>
      </p:sp>
      <p:sp>
        <p:nvSpPr>
          <p:cNvPr id="440" name="Google Shape;440;p37"/>
          <p:cNvSpPr txBox="1"/>
          <p:nvPr/>
        </p:nvSpPr>
        <p:spPr>
          <a:xfrm>
            <a:off x="628650" y="4912675"/>
            <a:ext cx="27297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baseline="30000" i="0" lang="en" sz="1100">
                <a:solidFill>
                  <a:srgbClr val="7F7F7F"/>
                </a:solidFill>
                <a:latin typeface="Arial"/>
                <a:ea typeface="Arial"/>
                <a:cs typeface="Arial"/>
                <a:sym typeface="Arial"/>
              </a:rPr>
              <a:t>6</a:t>
            </a:r>
            <a:r>
              <a:rPr b="0" i="0" lang="en" sz="1100">
                <a:solidFill>
                  <a:srgbClr val="7F7F7F"/>
                </a:solidFill>
                <a:latin typeface="Arial"/>
                <a:ea typeface="Arial"/>
                <a:cs typeface="Arial"/>
                <a:sym typeface="Arial"/>
              </a:rPr>
              <a:t>Spong et al., </a:t>
            </a:r>
            <a:r>
              <a:rPr b="0" i="1" lang="en" sz="1100">
                <a:solidFill>
                  <a:srgbClr val="7F7F7F"/>
                </a:solidFill>
                <a:latin typeface="Arial"/>
                <a:ea typeface="Arial"/>
                <a:cs typeface="Arial"/>
                <a:sym typeface="Arial"/>
              </a:rPr>
              <a:t>Phys. Plasmas</a:t>
            </a:r>
            <a:r>
              <a:rPr b="0" i="0" lang="en" sz="1100">
                <a:solidFill>
                  <a:srgbClr val="7F7F7F"/>
                </a:solidFill>
                <a:latin typeface="Arial"/>
                <a:ea typeface="Arial"/>
                <a:cs typeface="Arial"/>
                <a:sym typeface="Arial"/>
              </a:rPr>
              <a:t> (1998).</a:t>
            </a:r>
            <a:endParaRPr sz="11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8"/>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46" name="Google Shape;446;p38"/>
          <p:cNvSpPr txBox="1"/>
          <p:nvPr>
            <p:ph type="title"/>
          </p:nvPr>
        </p:nvSpPr>
        <p:spPr>
          <a:xfrm>
            <a:off x="471504" y="205375"/>
            <a:ext cx="8033400" cy="745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lt1"/>
              </a:buClr>
              <a:buSzPct val="117857"/>
              <a:buFont typeface="Calibri"/>
              <a:buNone/>
            </a:pPr>
            <a:r>
              <a:rPr lang="en">
                <a:solidFill>
                  <a:schemeClr val="lt1"/>
                </a:solidFill>
              </a:rPr>
              <a:t>DESC achieves orders of magnitude faster stellarator optimization times</a:t>
            </a:r>
            <a:endParaRPr/>
          </a:p>
        </p:txBody>
      </p:sp>
      <p:sp>
        <p:nvSpPr>
          <p:cNvPr id="447" name="Google Shape;447;p38"/>
          <p:cNvSpPr txBox="1"/>
          <p:nvPr>
            <p:ph idx="1" type="body"/>
          </p:nvPr>
        </p:nvSpPr>
        <p:spPr>
          <a:xfrm>
            <a:off x="628650" y="1369225"/>
            <a:ext cx="3229200" cy="3263400"/>
          </a:xfrm>
          <a:prstGeom prst="rect">
            <a:avLst/>
          </a:prstGeom>
          <a:noFill/>
          <a:ln>
            <a:noFill/>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chemeClr val="dk1"/>
              </a:buClr>
              <a:buSzPts val="2100"/>
              <a:buChar char="●"/>
            </a:pPr>
            <a:r>
              <a:rPr lang="en"/>
              <a:t>Finite difference gradients scale with the number of optimization variables</a:t>
            </a:r>
            <a:endParaRPr/>
          </a:p>
          <a:p>
            <a:pPr indent="-171450" lvl="0" marL="177800" rtl="0" algn="l">
              <a:lnSpc>
                <a:spcPct val="90000"/>
              </a:lnSpc>
              <a:spcBef>
                <a:spcPts val="800"/>
              </a:spcBef>
              <a:spcAft>
                <a:spcPts val="0"/>
              </a:spcAft>
              <a:buClr>
                <a:schemeClr val="dk1"/>
              </a:buClr>
              <a:buSzPts val="2100"/>
              <a:buChar char="●"/>
            </a:pPr>
            <a:r>
              <a:rPr lang="en"/>
              <a:t>Automatic differentiation time is only dependent on spectral resolution</a:t>
            </a:r>
            <a:endParaRPr/>
          </a:p>
        </p:txBody>
      </p:sp>
      <p:sp>
        <p:nvSpPr>
          <p:cNvPr id="448" name="Google Shape;448;p38"/>
          <p:cNvSpPr txBox="1"/>
          <p:nvPr>
            <p:ph idx="12" type="sldNum"/>
          </p:nvPr>
        </p:nvSpPr>
        <p:spPr>
          <a:xfrm>
            <a:off x="4843463" y="3575447"/>
            <a:ext cx="1543200" cy="205500"/>
          </a:xfrm>
          <a:prstGeom prst="rect">
            <a:avLst/>
          </a:prstGeom>
          <a:noFill/>
          <a:ln>
            <a:noFill/>
          </a:ln>
        </p:spPr>
        <p:txBody>
          <a:bodyPr anchorCtr="0" anchor="ctr" bIns="34275" lIns="68575" spcFirstLastPara="1" rIns="68575" wrap="square" tIns="34275">
            <a:normAutofit lnSpcReduction="20000"/>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aphicFrame>
        <p:nvGraphicFramePr>
          <p:cNvPr id="449" name="Google Shape;449;p38"/>
          <p:cNvGraphicFramePr/>
          <p:nvPr/>
        </p:nvGraphicFramePr>
        <p:xfrm>
          <a:off x="873382" y="3418827"/>
          <a:ext cx="3000000" cy="3000000"/>
        </p:xfrm>
        <a:graphic>
          <a:graphicData uri="http://schemas.openxmlformats.org/drawingml/2006/table">
            <a:tbl>
              <a:tblPr bandRow="1" firstRow="1">
                <a:noFill/>
                <a:tableStyleId>{BA450460-2ADD-4894-A233-08B47959F9A4}</a:tableStyleId>
              </a:tblPr>
              <a:tblGrid>
                <a:gridCol w="1076600"/>
                <a:gridCol w="1028875"/>
              </a:tblGrid>
              <a:tr h="278150">
                <a:tc gridSpan="2">
                  <a:txBody>
                    <a:bodyPr/>
                    <a:lstStyle/>
                    <a:p>
                      <a:pPr indent="0" lvl="0" marL="0" marR="0" rtl="0" algn="ctr">
                        <a:spcBef>
                          <a:spcPts val="0"/>
                        </a:spcBef>
                        <a:spcAft>
                          <a:spcPts val="0"/>
                        </a:spcAft>
                        <a:buNone/>
                      </a:pPr>
                      <a:r>
                        <a:rPr lang="en" sz="1400" u="none" cap="none" strike="noStrike">
                          <a:solidFill>
                            <a:schemeClr val="lt1"/>
                          </a:solidFill>
                        </a:rPr>
                        <a:t>CPU/GPU time per iteration (80 variables)</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hMerge="1"/>
              </a:tr>
              <a:tr h="278150">
                <a:tc>
                  <a:txBody>
                    <a:bodyPr/>
                    <a:lstStyle/>
                    <a:p>
                      <a:pPr indent="0" lvl="0" marL="0" marR="0" rtl="0" algn="l">
                        <a:spcBef>
                          <a:spcPts val="0"/>
                        </a:spcBef>
                        <a:spcAft>
                          <a:spcPts val="0"/>
                        </a:spcAft>
                        <a:buNone/>
                      </a:pPr>
                      <a:r>
                        <a:rPr lang="en" sz="1400" u="none" cap="none" strike="noStrike"/>
                        <a:t>STELLOPT</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DEDED"/>
                    </a:solidFill>
                  </a:tcPr>
                </a:tc>
                <a:tc>
                  <a:txBody>
                    <a:bodyPr/>
                    <a:lstStyle/>
                    <a:p>
                      <a:pPr indent="0" lvl="0" marL="0" marR="0" rtl="0" algn="l">
                        <a:spcBef>
                          <a:spcPts val="0"/>
                        </a:spcBef>
                        <a:spcAft>
                          <a:spcPts val="0"/>
                        </a:spcAft>
                        <a:buNone/>
                      </a:pPr>
                      <a:r>
                        <a:rPr lang="en"/>
                        <a:t>~ 1.4 hrs</a:t>
                      </a:r>
                      <a:endParaRPr sz="14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8150">
                <a:tc>
                  <a:txBody>
                    <a:bodyPr/>
                    <a:lstStyle/>
                    <a:p>
                      <a:pPr indent="0" lvl="0" marL="0" marR="0" rtl="0" algn="l">
                        <a:spcBef>
                          <a:spcPts val="0"/>
                        </a:spcBef>
                        <a:spcAft>
                          <a:spcPts val="0"/>
                        </a:spcAft>
                        <a:buNone/>
                      </a:pPr>
                      <a:r>
                        <a:rPr lang="en" sz="1400"/>
                        <a:t>DESC (CPU)</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
                        <a:t>~ 1 min</a:t>
                      </a:r>
                      <a:endParaRPr sz="14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8150">
                <a:tc>
                  <a:txBody>
                    <a:bodyPr/>
                    <a:lstStyle/>
                    <a:p>
                      <a:pPr indent="0" lvl="0" marL="0" marR="0" rtl="0" algn="l">
                        <a:spcBef>
                          <a:spcPts val="0"/>
                        </a:spcBef>
                        <a:spcAft>
                          <a:spcPts val="0"/>
                        </a:spcAft>
                        <a:buNone/>
                      </a:pPr>
                      <a:r>
                        <a:rPr lang="en" sz="1400"/>
                        <a:t>DESC (GPU)</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DEDED"/>
                    </a:solidFill>
                  </a:tcPr>
                </a:tc>
                <a:tc>
                  <a:txBody>
                    <a:bodyPr/>
                    <a:lstStyle/>
                    <a:p>
                      <a:pPr indent="0" lvl="0" marL="0" marR="0" rtl="0" algn="l">
                        <a:spcBef>
                          <a:spcPts val="0"/>
                        </a:spcBef>
                        <a:spcAft>
                          <a:spcPts val="0"/>
                        </a:spcAft>
                        <a:buNone/>
                      </a:pPr>
                      <a:r>
                        <a:rPr lang="en"/>
                        <a:t>~ 8 sec</a:t>
                      </a:r>
                      <a:endParaRPr sz="14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450" name="Google Shape;450;p38"/>
          <p:cNvPicPr preferRelativeResize="0"/>
          <p:nvPr/>
        </p:nvPicPr>
        <p:blipFill rotWithShape="1">
          <a:blip r:embed="rId3">
            <a:alphaModFix/>
          </a:blip>
          <a:srcRect b="0" l="0" r="0" t="0"/>
          <a:stretch/>
        </p:blipFill>
        <p:spPr>
          <a:xfrm>
            <a:off x="3857875" y="1369228"/>
            <a:ext cx="5286300" cy="3524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39"/>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56" name="Google Shape;456;p39"/>
          <p:cNvSpPr txBox="1"/>
          <p:nvPr>
            <p:ph type="title"/>
          </p:nvPr>
        </p:nvSpPr>
        <p:spPr>
          <a:xfrm>
            <a:off x="457200" y="205979"/>
            <a:ext cx="7620000" cy="8574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accent6"/>
              </a:buClr>
              <a:buSzPts val="3400"/>
              <a:buFont typeface="Calibri"/>
              <a:buNone/>
            </a:pPr>
            <a:r>
              <a:rPr lang="en">
                <a:solidFill>
                  <a:schemeClr val="lt1"/>
                </a:solidFill>
              </a:rPr>
              <a:t>QS has a complex correlation with transport</a:t>
            </a:r>
            <a:endParaRPr>
              <a:solidFill>
                <a:schemeClr val="lt1"/>
              </a:solidFill>
            </a:endParaRPr>
          </a:p>
        </p:txBody>
      </p:sp>
      <p:pic>
        <p:nvPicPr>
          <p:cNvPr descr="Chart, bar chart&#10;&#10;Description automatically generated" id="457" name="Google Shape;457;p39"/>
          <p:cNvPicPr preferRelativeResize="0"/>
          <p:nvPr/>
        </p:nvPicPr>
        <p:blipFill rotWithShape="1">
          <a:blip r:embed="rId3">
            <a:alphaModFix/>
          </a:blip>
          <a:srcRect b="0" l="0" r="0" t="0"/>
          <a:stretch/>
        </p:blipFill>
        <p:spPr>
          <a:xfrm>
            <a:off x="4663490" y="1268110"/>
            <a:ext cx="4480560" cy="3840480"/>
          </a:xfrm>
          <a:prstGeom prst="rect">
            <a:avLst/>
          </a:prstGeom>
          <a:noFill/>
          <a:ln>
            <a:noFill/>
          </a:ln>
        </p:spPr>
      </p:pic>
      <p:sp>
        <p:nvSpPr>
          <p:cNvPr id="458" name="Google Shape;458;p39"/>
          <p:cNvSpPr txBox="1"/>
          <p:nvPr/>
        </p:nvSpPr>
        <p:spPr>
          <a:xfrm>
            <a:off x="331875" y="1429775"/>
            <a:ext cx="4331700" cy="33708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SzPts val="1800"/>
              <a:buChar char="●"/>
            </a:pPr>
            <a:r>
              <a:rPr lang="en" sz="1800"/>
              <a:t>Neoclassical ripple ε</a:t>
            </a:r>
            <a:r>
              <a:rPr baseline="-25000" lang="en" sz="1800"/>
              <a:t>eff</a:t>
            </a:r>
            <a:r>
              <a:rPr lang="en" sz="1800"/>
              <a:t> computed from NEO</a:t>
            </a:r>
            <a:endParaRPr sz="1800"/>
          </a:p>
          <a:p>
            <a:pPr indent="-342900" lvl="0" marL="457200" rtl="0" algn="l">
              <a:lnSpc>
                <a:spcPct val="150000"/>
              </a:lnSpc>
              <a:spcBef>
                <a:spcPts val="0"/>
              </a:spcBef>
              <a:spcAft>
                <a:spcPts val="0"/>
              </a:spcAft>
              <a:buSzPts val="1800"/>
              <a:buChar char="●"/>
            </a:pPr>
            <a:r>
              <a:rPr lang="en" sz="1800"/>
              <a:t>Particle &amp; heat fluxes </a:t>
            </a:r>
            <a:r>
              <a:rPr i="1" lang="en" sz="1800"/>
              <a:t>f</a:t>
            </a:r>
            <a:r>
              <a:rPr baseline="-25000" i="1" lang="en" sz="1800"/>
              <a:t>P</a:t>
            </a:r>
            <a:r>
              <a:rPr lang="en" sz="1800"/>
              <a:t> &amp; </a:t>
            </a:r>
            <a:r>
              <a:rPr i="1" lang="en" sz="1800"/>
              <a:t>f</a:t>
            </a:r>
            <a:r>
              <a:rPr baseline="-25000" i="1" lang="en" sz="1800"/>
              <a:t>Q</a:t>
            </a:r>
            <a:r>
              <a:rPr lang="en" sz="1800"/>
              <a:t> computed from SFINCS</a:t>
            </a:r>
            <a:endParaRPr sz="1800"/>
          </a:p>
          <a:p>
            <a:pPr indent="-342900" lvl="0" marL="457200" rtl="0" algn="l">
              <a:lnSpc>
                <a:spcPct val="150000"/>
              </a:lnSpc>
              <a:spcBef>
                <a:spcPts val="0"/>
              </a:spcBef>
              <a:spcAft>
                <a:spcPts val="0"/>
              </a:spcAft>
              <a:buSzPts val="1800"/>
              <a:buChar char="●"/>
            </a:pPr>
            <a:r>
              <a:rPr lang="en" sz="1800"/>
              <a:t>Similar levels of QS don’t always mean similar levels of transport</a:t>
            </a:r>
            <a:endParaRPr sz="1800"/>
          </a:p>
          <a:p>
            <a:pPr indent="-342900" lvl="0" marL="457200" rtl="0" algn="l">
              <a:lnSpc>
                <a:spcPct val="150000"/>
              </a:lnSpc>
              <a:spcBef>
                <a:spcPts val="0"/>
              </a:spcBef>
              <a:spcAft>
                <a:spcPts val="0"/>
              </a:spcAft>
              <a:buSzPts val="1800"/>
              <a:buChar char="●"/>
            </a:pPr>
            <a:r>
              <a:rPr lang="en" sz="1800"/>
              <a:t>Triple product metric may give better results</a:t>
            </a:r>
            <a:endParaRPr sz="1800"/>
          </a:p>
        </p:txBody>
      </p:sp>
      <p:sp>
        <p:nvSpPr>
          <p:cNvPr id="459" name="Google Shape;459;p39"/>
          <p:cNvSpPr/>
          <p:nvPr>
            <p:ph idx="12" type="sldNum"/>
          </p:nvPr>
        </p:nvSpPr>
        <p:spPr>
          <a:xfrm>
            <a:off x="8077200" y="4648587"/>
            <a:ext cx="548700" cy="297300"/>
          </a:xfrm>
          <a:prstGeom prst="bracketPair">
            <a:avLst/>
          </a:prstGeom>
        </p:spPr>
        <p:txBody>
          <a:bodyPr anchorCtr="0" anchor="ctr" bIns="0" lIns="0" spcFirstLastPara="1" rIns="0" wrap="square" tIns="0">
            <a:norm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0"/>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65" name="Google Shape;465;p40"/>
          <p:cNvSpPr txBox="1"/>
          <p:nvPr>
            <p:ph type="title"/>
          </p:nvPr>
        </p:nvSpPr>
        <p:spPr>
          <a:xfrm>
            <a:off x="457200" y="205979"/>
            <a:ext cx="7620000" cy="8574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accent6"/>
              </a:buClr>
              <a:buSzPts val="3400"/>
              <a:buFont typeface="Calibri"/>
              <a:buNone/>
            </a:pPr>
            <a:r>
              <a:rPr lang="en">
                <a:solidFill>
                  <a:schemeClr val="lt1"/>
                </a:solidFill>
              </a:rPr>
              <a:t>Reproduce “precise QH” SIMSOPT result</a:t>
            </a:r>
            <a:endParaRPr>
              <a:solidFill>
                <a:schemeClr val="lt1"/>
              </a:solidFill>
            </a:endParaRPr>
          </a:p>
        </p:txBody>
      </p:sp>
      <p:grpSp>
        <p:nvGrpSpPr>
          <p:cNvPr id="466" name="Google Shape;466;p40"/>
          <p:cNvGrpSpPr/>
          <p:nvPr/>
        </p:nvGrpSpPr>
        <p:grpSpPr>
          <a:xfrm>
            <a:off x="1136435" y="1424940"/>
            <a:ext cx="6429377" cy="3468450"/>
            <a:chOff x="1357312" y="1236900"/>
            <a:chExt cx="6429377" cy="3468450"/>
          </a:xfrm>
        </p:grpSpPr>
        <p:pic>
          <p:nvPicPr>
            <p:cNvPr descr="Chart&#10;&#10;Description automatically generated" id="467" name="Google Shape;467;p40"/>
            <p:cNvPicPr preferRelativeResize="0"/>
            <p:nvPr/>
          </p:nvPicPr>
          <p:blipFill rotWithShape="1">
            <a:blip r:embed="rId3">
              <a:alphaModFix/>
            </a:blip>
            <a:srcRect b="61087" l="0" r="0" t="7035"/>
            <a:stretch/>
          </p:blipFill>
          <p:spPr>
            <a:xfrm>
              <a:off x="1357312" y="1236900"/>
              <a:ext cx="6429377" cy="1639650"/>
            </a:xfrm>
            <a:prstGeom prst="rect">
              <a:avLst/>
            </a:prstGeom>
            <a:noFill/>
            <a:ln>
              <a:noFill/>
            </a:ln>
          </p:spPr>
        </p:pic>
        <p:pic>
          <p:nvPicPr>
            <p:cNvPr descr="Chart&#10;&#10;Description automatically generated" id="468" name="Google Shape;468;p40"/>
            <p:cNvPicPr preferRelativeResize="0"/>
            <p:nvPr/>
          </p:nvPicPr>
          <p:blipFill rotWithShape="1">
            <a:blip r:embed="rId3">
              <a:alphaModFix/>
            </a:blip>
            <a:srcRect b="8519" l="0" r="0" t="55925"/>
            <a:stretch/>
          </p:blipFill>
          <p:spPr>
            <a:xfrm>
              <a:off x="1357312" y="2876550"/>
              <a:ext cx="6429377" cy="1828800"/>
            </a:xfrm>
            <a:prstGeom prst="rect">
              <a:avLst/>
            </a:prstGeom>
            <a:noFill/>
            <a:ln>
              <a:noFill/>
            </a:ln>
          </p:spPr>
        </p:pic>
      </p:grpSp>
      <p:pic>
        <p:nvPicPr>
          <p:cNvPr descr="A picture containing chart&#10;&#10;Description automatically generated" id="469" name="Google Shape;469;p40"/>
          <p:cNvPicPr preferRelativeResize="0"/>
          <p:nvPr/>
        </p:nvPicPr>
        <p:blipFill rotWithShape="1">
          <a:blip r:embed="rId4">
            <a:alphaModFix/>
          </a:blip>
          <a:srcRect b="82592" l="75817" r="1664" t="2592"/>
          <a:stretch/>
        </p:blipFill>
        <p:spPr>
          <a:xfrm>
            <a:off x="7119806" y="1786454"/>
            <a:ext cx="1447799" cy="762000"/>
          </a:xfrm>
          <a:prstGeom prst="rect">
            <a:avLst/>
          </a:prstGeom>
          <a:noFill/>
          <a:ln>
            <a:noFill/>
          </a:ln>
        </p:spPr>
      </p:pic>
      <p:sp>
        <p:nvSpPr>
          <p:cNvPr id="470" name="Google Shape;470;p40"/>
          <p:cNvSpPr txBox="1"/>
          <p:nvPr>
            <p:ph idx="1" type="body"/>
          </p:nvPr>
        </p:nvSpPr>
        <p:spPr>
          <a:xfrm>
            <a:off x="304800" y="895349"/>
            <a:ext cx="8262900" cy="377100"/>
          </a:xfrm>
          <a:prstGeom prst="rect">
            <a:avLst/>
          </a:prstGeom>
          <a:noFill/>
          <a:ln>
            <a:noFill/>
          </a:ln>
        </p:spPr>
        <p:txBody>
          <a:bodyPr anchorCtr="0" anchor="t" bIns="45700" lIns="91425" spcFirstLastPara="1" rIns="91425" wrap="square" tIns="45700">
            <a:normAutofit fontScale="92500"/>
          </a:bodyPr>
          <a:lstStyle/>
          <a:p>
            <a:pPr indent="0" lvl="0" marL="85725" rtl="0" algn="l">
              <a:spcBef>
                <a:spcPts val="0"/>
              </a:spcBef>
              <a:spcAft>
                <a:spcPts val="1200"/>
              </a:spcAft>
              <a:buSzPct val="100000"/>
              <a:buNone/>
            </a:pPr>
            <a:r>
              <a:rPr lang="en">
                <a:solidFill>
                  <a:schemeClr val="dk1"/>
                </a:solidFill>
              </a:rPr>
              <a:t>Example QH optimization adapted from Landreman and Paul, </a:t>
            </a:r>
            <a:r>
              <a:rPr i="1" lang="en">
                <a:solidFill>
                  <a:schemeClr val="dk1"/>
                </a:solidFill>
              </a:rPr>
              <a:t>Phys. Rev. Lett.</a:t>
            </a:r>
            <a:r>
              <a:rPr lang="en">
                <a:solidFill>
                  <a:schemeClr val="dk1"/>
                </a:solidFill>
              </a:rPr>
              <a:t> (2022)</a:t>
            </a:r>
            <a:endParaRPr>
              <a:solidFill>
                <a:schemeClr val="dk1"/>
              </a:solidFill>
            </a:endParaRPr>
          </a:p>
        </p:txBody>
      </p:sp>
      <p:sp>
        <p:nvSpPr>
          <p:cNvPr id="471" name="Google Shape;471;p40"/>
          <p:cNvSpPr/>
          <p:nvPr>
            <p:ph idx="12" type="sldNum"/>
          </p:nvPr>
        </p:nvSpPr>
        <p:spPr>
          <a:xfrm>
            <a:off x="8077200" y="4648587"/>
            <a:ext cx="548700" cy="297300"/>
          </a:xfrm>
          <a:prstGeom prst="bracketPair">
            <a:avLst/>
          </a:prstGeom>
        </p:spPr>
        <p:txBody>
          <a:bodyPr anchorCtr="0" anchor="ctr" bIns="0" lIns="0" spcFirstLastPara="1" rIns="0" wrap="square" tIns="0">
            <a:norm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1"/>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77" name="Google Shape;477;p41"/>
          <p:cNvSpPr txBox="1"/>
          <p:nvPr>
            <p:ph type="title"/>
          </p:nvPr>
        </p:nvSpPr>
        <p:spPr>
          <a:xfrm>
            <a:off x="457200" y="205979"/>
            <a:ext cx="7620000" cy="8574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accent6"/>
              </a:buClr>
              <a:buSzPts val="3400"/>
              <a:buFont typeface="Calibri"/>
              <a:buNone/>
            </a:pPr>
            <a:r>
              <a:rPr lang="en">
                <a:solidFill>
                  <a:schemeClr val="lt1"/>
                </a:solidFill>
              </a:rPr>
              <a:t>Reproduce “precise QH” SIMSOPT result</a:t>
            </a:r>
            <a:endParaRPr>
              <a:solidFill>
                <a:schemeClr val="lt1"/>
              </a:solidFill>
            </a:endParaRPr>
          </a:p>
        </p:txBody>
      </p:sp>
      <p:pic>
        <p:nvPicPr>
          <p:cNvPr descr="Chart&#10;&#10;Description automatically generated with low confidence" id="478" name="Google Shape;478;p41"/>
          <p:cNvPicPr preferRelativeResize="0"/>
          <p:nvPr/>
        </p:nvPicPr>
        <p:blipFill rotWithShape="1">
          <a:blip r:embed="rId3">
            <a:alphaModFix/>
          </a:blip>
          <a:srcRect b="0" l="0" r="0" t="0"/>
          <a:stretch/>
        </p:blipFill>
        <p:spPr>
          <a:xfrm>
            <a:off x="5303520" y="1299210"/>
            <a:ext cx="3840480" cy="3840480"/>
          </a:xfrm>
          <a:prstGeom prst="rect">
            <a:avLst/>
          </a:prstGeom>
          <a:noFill/>
          <a:ln>
            <a:noFill/>
          </a:ln>
        </p:spPr>
      </p:pic>
      <p:sp>
        <p:nvSpPr>
          <p:cNvPr id="479" name="Google Shape;479;p41"/>
          <p:cNvSpPr txBox="1"/>
          <p:nvPr/>
        </p:nvSpPr>
        <p:spPr>
          <a:xfrm>
            <a:off x="386925" y="1514750"/>
            <a:ext cx="4841400" cy="25398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SzPts val="1800"/>
              <a:buChar char="●"/>
            </a:pPr>
            <a:r>
              <a:rPr lang="en" sz="1800"/>
              <a:t>Achieved same order of magnitude of QS error</a:t>
            </a:r>
            <a:endParaRPr sz="1800"/>
          </a:p>
          <a:p>
            <a:pPr indent="-342900" lvl="0" marL="457200" rtl="0" algn="l">
              <a:lnSpc>
                <a:spcPct val="150000"/>
              </a:lnSpc>
              <a:spcBef>
                <a:spcPts val="0"/>
              </a:spcBef>
              <a:spcAft>
                <a:spcPts val="0"/>
              </a:spcAft>
              <a:buSzPts val="1800"/>
              <a:buChar char="●"/>
            </a:pPr>
            <a:r>
              <a:rPr lang="en" sz="1800"/>
              <a:t>Compute time:</a:t>
            </a:r>
            <a:endParaRPr sz="1800"/>
          </a:p>
          <a:p>
            <a:pPr indent="-342900" lvl="1" marL="914400" rtl="0" algn="l">
              <a:lnSpc>
                <a:spcPct val="150000"/>
              </a:lnSpc>
              <a:spcBef>
                <a:spcPts val="0"/>
              </a:spcBef>
              <a:spcAft>
                <a:spcPts val="0"/>
              </a:spcAft>
              <a:buSzPts val="1800"/>
              <a:buChar char="○"/>
            </a:pPr>
            <a:r>
              <a:rPr lang="en" sz="1800"/>
              <a:t>SIMPSOPT (CPU): ~ 5 hrs</a:t>
            </a:r>
            <a:endParaRPr sz="1800"/>
          </a:p>
          <a:p>
            <a:pPr indent="-342900" lvl="1" marL="914400" rtl="0" algn="l">
              <a:lnSpc>
                <a:spcPct val="150000"/>
              </a:lnSpc>
              <a:spcBef>
                <a:spcPts val="0"/>
              </a:spcBef>
              <a:spcAft>
                <a:spcPts val="0"/>
              </a:spcAft>
              <a:buSzPts val="1800"/>
              <a:buChar char="○"/>
            </a:pPr>
            <a:r>
              <a:rPr lang="en" sz="1800"/>
              <a:t>DESC (CPU) : 22 min</a:t>
            </a:r>
            <a:endParaRPr sz="1800"/>
          </a:p>
          <a:p>
            <a:pPr indent="-342900" lvl="1" marL="914400" rtl="0" algn="l">
              <a:lnSpc>
                <a:spcPct val="150000"/>
              </a:lnSpc>
              <a:spcBef>
                <a:spcPts val="0"/>
              </a:spcBef>
              <a:spcAft>
                <a:spcPts val="0"/>
              </a:spcAft>
              <a:buSzPts val="1800"/>
              <a:buChar char="○"/>
            </a:pPr>
            <a:r>
              <a:rPr lang="en" sz="1800"/>
              <a:t>DESC (GPU): 7 min</a:t>
            </a:r>
            <a:endParaRPr sz="1800"/>
          </a:p>
        </p:txBody>
      </p:sp>
      <p:sp>
        <p:nvSpPr>
          <p:cNvPr id="480" name="Google Shape;480;p41"/>
          <p:cNvSpPr/>
          <p:nvPr>
            <p:ph idx="12" type="sldNum"/>
          </p:nvPr>
        </p:nvSpPr>
        <p:spPr>
          <a:xfrm>
            <a:off x="8077200" y="4648587"/>
            <a:ext cx="548700" cy="297300"/>
          </a:xfrm>
          <a:prstGeom prst="bracketPair">
            <a:avLst/>
          </a:prstGeom>
        </p:spPr>
        <p:txBody>
          <a:bodyPr anchorCtr="0" anchor="ctr" bIns="0" lIns="0" spcFirstLastPara="1" rIns="0" wrap="square" tIns="0">
            <a:norm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42"/>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87" name="Google Shape;487;p42"/>
          <p:cNvSpPr txBox="1"/>
          <p:nvPr>
            <p:ph type="title"/>
          </p:nvPr>
        </p:nvSpPr>
        <p:spPr>
          <a:xfrm>
            <a:off x="457200" y="205979"/>
            <a:ext cx="7620000" cy="8574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accent6"/>
              </a:buClr>
              <a:buSzPts val="3400"/>
              <a:buFont typeface="Calibri"/>
              <a:buNone/>
            </a:pPr>
            <a:r>
              <a:rPr lang="en">
                <a:solidFill>
                  <a:schemeClr val="lt1"/>
                </a:solidFill>
              </a:rPr>
              <a:t>Summary</a:t>
            </a:r>
            <a:endParaRPr>
              <a:solidFill>
                <a:schemeClr val="lt1"/>
              </a:solidFill>
            </a:endParaRPr>
          </a:p>
        </p:txBody>
      </p:sp>
      <p:sp>
        <p:nvSpPr>
          <p:cNvPr id="488" name="Google Shape;488;p42"/>
          <p:cNvSpPr txBox="1"/>
          <p:nvPr>
            <p:ph idx="1" type="body"/>
          </p:nvPr>
        </p:nvSpPr>
        <p:spPr>
          <a:xfrm>
            <a:off x="304800" y="1268100"/>
            <a:ext cx="8610600" cy="3587700"/>
          </a:xfrm>
          <a:prstGeom prst="rect">
            <a:avLst/>
          </a:prstGeom>
          <a:noFill/>
          <a:ln>
            <a:noFill/>
          </a:ln>
        </p:spPr>
        <p:txBody>
          <a:bodyPr anchorCtr="0" anchor="t" bIns="45700" lIns="91425" spcFirstLastPara="1" rIns="91425" wrap="square" tIns="45700">
            <a:normAutofit fontScale="70000" lnSpcReduction="20000"/>
          </a:bodyPr>
          <a:lstStyle/>
          <a:p>
            <a:pPr indent="-125729" lvl="0" marL="257175" marR="0" rtl="0" algn="l">
              <a:lnSpc>
                <a:spcPct val="100000"/>
              </a:lnSpc>
              <a:spcBef>
                <a:spcPts val="1200"/>
              </a:spcBef>
              <a:spcAft>
                <a:spcPts val="0"/>
              </a:spcAft>
              <a:buClr>
                <a:srgbClr val="76C5EF"/>
              </a:buClr>
              <a:buSzPct val="100000"/>
              <a:buFont typeface="Noto Sans Symbols"/>
              <a:buChar char="✔"/>
            </a:pPr>
            <a:r>
              <a:rPr b="0" i="0" lang="en" sz="2400" u="none" cap="none" strike="noStrike">
                <a:solidFill>
                  <a:srgbClr val="000000"/>
                </a:solidFill>
                <a:latin typeface="Calibri"/>
                <a:ea typeface="Calibri"/>
                <a:cs typeface="Calibri"/>
                <a:sym typeface="Calibri"/>
              </a:rPr>
              <a:t>Equilibrium solver is more accurate than VMEC</a:t>
            </a:r>
            <a:endParaRPr/>
          </a:p>
          <a:p>
            <a:pPr indent="-125729" lvl="0" marL="257175" marR="0" rtl="0" algn="l">
              <a:lnSpc>
                <a:spcPct val="100000"/>
              </a:lnSpc>
              <a:spcBef>
                <a:spcPts val="1200"/>
              </a:spcBef>
              <a:spcAft>
                <a:spcPts val="0"/>
              </a:spcAft>
              <a:buClr>
                <a:srgbClr val="76C5EF"/>
              </a:buClr>
              <a:buSzPct val="100000"/>
              <a:buFont typeface="Noto Sans Symbols"/>
              <a:buChar char="✔"/>
            </a:pPr>
            <a:r>
              <a:rPr b="0" i="0" lang="en" sz="2400" u="none" cap="none" strike="noStrike">
                <a:solidFill>
                  <a:srgbClr val="000000"/>
                </a:solidFill>
                <a:latin typeface="Calibri"/>
                <a:ea typeface="Calibri"/>
                <a:cs typeface="Calibri"/>
                <a:sym typeface="Calibri"/>
              </a:rPr>
              <a:t>Optimization is faster than STELLOPT</a:t>
            </a:r>
            <a:endParaRPr/>
          </a:p>
          <a:p>
            <a:pPr indent="-125729" lvl="0" marL="257175" marR="0" rtl="0" algn="l">
              <a:lnSpc>
                <a:spcPct val="100000"/>
              </a:lnSpc>
              <a:spcBef>
                <a:spcPts val="1200"/>
              </a:spcBef>
              <a:spcAft>
                <a:spcPts val="0"/>
              </a:spcAft>
              <a:buClr>
                <a:srgbClr val="76C5EF"/>
              </a:buClr>
              <a:buSzPct val="100000"/>
              <a:buFont typeface="Noto Sans Symbols"/>
              <a:buChar char="✔"/>
            </a:pPr>
            <a:r>
              <a:rPr b="0" i="0" lang="en" sz="2400" u="none" cap="none" strike="noStrike">
                <a:solidFill>
                  <a:srgbClr val="000000"/>
                </a:solidFill>
                <a:latin typeface="Calibri"/>
                <a:ea typeface="Calibri"/>
                <a:cs typeface="Calibri"/>
                <a:sym typeface="Calibri"/>
              </a:rPr>
              <a:t>Automatic differentiation enables advanced analysis tools</a:t>
            </a:r>
            <a:endParaRPr/>
          </a:p>
          <a:p>
            <a:pPr indent="-125729" lvl="0" marL="257175" marR="0" rtl="0" algn="l">
              <a:lnSpc>
                <a:spcPct val="100000"/>
              </a:lnSpc>
              <a:spcBef>
                <a:spcPts val="1200"/>
              </a:spcBef>
              <a:spcAft>
                <a:spcPts val="0"/>
              </a:spcAft>
              <a:buClr>
                <a:srgbClr val="76C5EF"/>
              </a:buClr>
              <a:buSzPct val="100000"/>
              <a:buFont typeface="Noto Sans Symbols"/>
              <a:buChar char="✔"/>
            </a:pPr>
            <a:r>
              <a:rPr b="0" i="0" lang="en" sz="2400" u="none" cap="none" strike="noStrike">
                <a:solidFill>
                  <a:srgbClr val="000000"/>
                </a:solidFill>
                <a:latin typeface="Calibri"/>
                <a:ea typeface="Calibri"/>
                <a:cs typeface="Calibri"/>
                <a:sym typeface="Calibri"/>
              </a:rPr>
              <a:t>Easy to install and use</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1200"/>
              </a:spcBef>
              <a:spcAft>
                <a:spcPts val="0"/>
              </a:spcAft>
              <a:buNone/>
            </a:pPr>
            <a:r>
              <a:t/>
            </a:r>
            <a:endParaRPr sz="2400">
              <a:solidFill>
                <a:srgbClr val="000000"/>
              </a:solidFill>
              <a:latin typeface="Calibri"/>
              <a:ea typeface="Calibri"/>
              <a:cs typeface="Calibri"/>
              <a:sym typeface="Calibri"/>
            </a:endParaRPr>
          </a:p>
          <a:p>
            <a:pPr indent="0" lvl="0" marL="85725" rtl="0" algn="l">
              <a:spcBef>
                <a:spcPts val="0"/>
              </a:spcBef>
              <a:spcAft>
                <a:spcPts val="0"/>
              </a:spcAft>
              <a:buNone/>
            </a:pPr>
            <a:r>
              <a:rPr lang="en" u="sng"/>
              <a:t>Software</a:t>
            </a:r>
            <a:endParaRPr/>
          </a:p>
          <a:p>
            <a:pPr indent="-137160" lvl="0" marL="257175" rtl="0" algn="l">
              <a:spcBef>
                <a:spcPts val="360"/>
              </a:spcBef>
              <a:spcAft>
                <a:spcPts val="0"/>
              </a:spcAft>
              <a:buSzPct val="100000"/>
              <a:buChar char="●"/>
            </a:pPr>
            <a:r>
              <a:rPr lang="en"/>
              <a:t>Open-source repository:	</a:t>
            </a:r>
            <a:r>
              <a:rPr lang="en">
                <a:latin typeface="Consolas"/>
                <a:ea typeface="Consolas"/>
                <a:cs typeface="Consolas"/>
                <a:sym typeface="Consolas"/>
              </a:rPr>
              <a:t>https://github.com/PlasmaControl/DESC</a:t>
            </a:r>
            <a:endParaRPr/>
          </a:p>
          <a:p>
            <a:pPr indent="-137160" lvl="0" marL="257175" rtl="0" algn="l">
              <a:spcBef>
                <a:spcPts val="360"/>
              </a:spcBef>
              <a:spcAft>
                <a:spcPts val="0"/>
              </a:spcAft>
              <a:buSzPct val="100000"/>
              <a:buChar char="●"/>
            </a:pPr>
            <a:r>
              <a:rPr lang="en"/>
              <a:t>Python package:		</a:t>
            </a:r>
            <a:r>
              <a:rPr lang="en">
                <a:latin typeface="Consolas"/>
                <a:ea typeface="Consolas"/>
                <a:cs typeface="Consolas"/>
                <a:sym typeface="Consolas"/>
              </a:rPr>
              <a:t>pip install desc-opt</a:t>
            </a:r>
            <a:endParaRPr u="sng"/>
          </a:p>
          <a:p>
            <a:pPr indent="0" lvl="0" marL="85725" rtl="0" algn="l">
              <a:spcBef>
                <a:spcPts val="360"/>
              </a:spcBef>
              <a:spcAft>
                <a:spcPts val="0"/>
              </a:spcAft>
              <a:buNone/>
            </a:pPr>
            <a:r>
              <a:rPr lang="en" u="sng"/>
              <a:t>Papers</a:t>
            </a:r>
            <a:endParaRPr/>
          </a:p>
          <a:p>
            <a:pPr indent="-137160" lvl="0" marL="257175" rtl="0" algn="l">
              <a:spcBef>
                <a:spcPts val="360"/>
              </a:spcBef>
              <a:spcAft>
                <a:spcPts val="0"/>
              </a:spcAft>
              <a:buSzPct val="100000"/>
              <a:buChar char="●"/>
            </a:pPr>
            <a:r>
              <a:rPr lang="en"/>
              <a:t>The DESC Stellarator Code Suite Part I	</a:t>
            </a:r>
            <a:r>
              <a:rPr lang="en" u="sng">
                <a:solidFill>
                  <a:schemeClr val="accent5"/>
                </a:solidFill>
                <a:hlinkClick r:id="rId3">
                  <a:extLst>
                    <a:ext uri="{A12FA001-AC4F-418D-AE19-62706E023703}">
                      <ahyp:hlinkClr val="tx"/>
                    </a:ext>
                  </a:extLst>
                </a:hlinkClick>
              </a:rPr>
              <a:t>https://arxiv.org/abs/2203.17173</a:t>
            </a:r>
            <a:endParaRPr/>
          </a:p>
          <a:p>
            <a:pPr indent="-137160" lvl="0" marL="257175" rtl="0" algn="l">
              <a:spcBef>
                <a:spcPts val="360"/>
              </a:spcBef>
              <a:spcAft>
                <a:spcPts val="0"/>
              </a:spcAft>
              <a:buSzPct val="100000"/>
              <a:buChar char="●"/>
            </a:pPr>
            <a:r>
              <a:rPr lang="en"/>
              <a:t>The DESC Stellarator Code Suite Part II	</a:t>
            </a:r>
            <a:r>
              <a:rPr lang="en" u="sng">
                <a:solidFill>
                  <a:schemeClr val="accent5"/>
                </a:solidFill>
                <a:hlinkClick r:id="rId4">
                  <a:extLst>
                    <a:ext uri="{A12FA001-AC4F-418D-AE19-62706E023703}">
                      <ahyp:hlinkClr val="tx"/>
                    </a:ext>
                  </a:extLst>
                </a:hlinkClick>
              </a:rPr>
              <a:t>https://arxiv.org/abs/2203.15927</a:t>
            </a:r>
            <a:endParaRPr/>
          </a:p>
          <a:p>
            <a:pPr indent="-137160" lvl="0" marL="257175" rtl="0" algn="l">
              <a:spcBef>
                <a:spcPts val="360"/>
              </a:spcBef>
              <a:spcAft>
                <a:spcPts val="0"/>
              </a:spcAft>
              <a:buSzPct val="75000"/>
              <a:buChar char="●"/>
            </a:pPr>
            <a:r>
              <a:rPr lang="en"/>
              <a:t>The DESC Stellarator Code Suite Part III	</a:t>
            </a:r>
            <a:r>
              <a:rPr lang="en" u="sng">
                <a:solidFill>
                  <a:schemeClr val="accent5"/>
                </a:solidFill>
                <a:hlinkClick r:id="rId5">
                  <a:extLst>
                    <a:ext uri="{A12FA001-AC4F-418D-AE19-62706E023703}">
                      <ahyp:hlinkClr val="tx"/>
                    </a:ext>
                  </a:extLst>
                </a:hlinkClick>
              </a:rPr>
              <a:t>https://arxiv.org/abs/2204.00078</a:t>
            </a:r>
            <a:endParaRPr sz="2400">
              <a:solidFill>
                <a:srgbClr val="000000"/>
              </a:solidFill>
              <a:latin typeface="Calibri"/>
              <a:ea typeface="Calibri"/>
              <a:cs typeface="Calibri"/>
              <a:sym typeface="Calibri"/>
            </a:endParaRPr>
          </a:p>
        </p:txBody>
      </p:sp>
      <p:sp>
        <p:nvSpPr>
          <p:cNvPr id="489" name="Google Shape;489;p42"/>
          <p:cNvSpPr/>
          <p:nvPr>
            <p:ph idx="12" type="sldNum"/>
          </p:nvPr>
        </p:nvSpPr>
        <p:spPr>
          <a:xfrm>
            <a:off x="8077200" y="4648587"/>
            <a:ext cx="548700" cy="297300"/>
          </a:xfrm>
          <a:prstGeom prst="bracketPair">
            <a:avLst/>
          </a:prstGeom>
        </p:spPr>
        <p:txBody>
          <a:bodyPr anchorCtr="0" anchor="ctr" bIns="0" lIns="0" spcFirstLastPara="1" rIns="0" wrap="square" tIns="0">
            <a:norm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43"/>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Backup</a:t>
            </a:r>
            <a:endParaRPr/>
          </a:p>
        </p:txBody>
      </p:sp>
      <p:sp>
        <p:nvSpPr>
          <p:cNvPr id="495" name="Google Shape;495;p43"/>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1200"/>
              </a:spcAft>
              <a:buNone/>
            </a:pPr>
            <a:r>
              <a:t/>
            </a:r>
            <a:endParaRPr/>
          </a:p>
        </p:txBody>
      </p:sp>
      <p:sp>
        <p:nvSpPr>
          <p:cNvPr id="496" name="Google Shape;496;p43"/>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7"/>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6" name="Google Shape;86;p17"/>
          <p:cNvSpPr txBox="1"/>
          <p:nvPr>
            <p:ph type="title"/>
          </p:nvPr>
        </p:nvSpPr>
        <p:spPr>
          <a:xfrm>
            <a:off x="311700" y="440263"/>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700"/>
              <a:buNone/>
            </a:pPr>
            <a:r>
              <a:rPr lang="en" sz="2400">
                <a:solidFill>
                  <a:schemeClr val="lt1"/>
                </a:solidFill>
              </a:rPr>
              <a:t>How to confine a plasma</a:t>
            </a:r>
            <a:endParaRPr sz="2400">
              <a:solidFill>
                <a:schemeClr val="lt1"/>
              </a:solidFill>
            </a:endParaRPr>
          </a:p>
        </p:txBody>
      </p:sp>
      <p:grpSp>
        <p:nvGrpSpPr>
          <p:cNvPr id="87" name="Google Shape;87;p17"/>
          <p:cNvGrpSpPr/>
          <p:nvPr/>
        </p:nvGrpSpPr>
        <p:grpSpPr>
          <a:xfrm>
            <a:off x="4673992" y="2396891"/>
            <a:ext cx="4411066" cy="1779524"/>
            <a:chOff x="107289" y="4433888"/>
            <a:chExt cx="5881421" cy="2372699"/>
          </a:xfrm>
        </p:grpSpPr>
        <p:pic>
          <p:nvPicPr>
            <p:cNvPr descr="A picture containing text, athletic game&#10;&#10;Description automatically generated" id="88" name="Google Shape;88;p17"/>
            <p:cNvPicPr preferRelativeResize="0"/>
            <p:nvPr/>
          </p:nvPicPr>
          <p:blipFill rotWithShape="1">
            <a:blip r:embed="rId3">
              <a:alphaModFix/>
            </a:blip>
            <a:srcRect b="0" l="0" r="0" t="0"/>
            <a:stretch/>
          </p:blipFill>
          <p:spPr>
            <a:xfrm>
              <a:off x="107289" y="4433888"/>
              <a:ext cx="5881421" cy="1828800"/>
            </a:xfrm>
            <a:prstGeom prst="rect">
              <a:avLst/>
            </a:prstGeom>
            <a:noFill/>
            <a:ln>
              <a:noFill/>
            </a:ln>
          </p:spPr>
        </p:pic>
        <p:sp>
          <p:nvSpPr>
            <p:cNvPr id="89" name="Google Shape;89;p17"/>
            <p:cNvSpPr txBox="1"/>
            <p:nvPr/>
          </p:nvSpPr>
          <p:spPr>
            <a:xfrm>
              <a:off x="2185422" y="6262687"/>
              <a:ext cx="1278600" cy="543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100">
                  <a:solidFill>
                    <a:srgbClr val="7F7F7F"/>
                  </a:solidFill>
                  <a:latin typeface="Calibri"/>
                  <a:ea typeface="Calibri"/>
                  <a:cs typeface="Calibri"/>
                  <a:sym typeface="Calibri"/>
                </a:rPr>
                <a:t>Jason</a:t>
              </a:r>
              <a:r>
                <a:rPr b="0" lang="en" sz="1100">
                  <a:solidFill>
                    <a:srgbClr val="7F7F7F"/>
                  </a:solidFill>
                  <a:latin typeface="Calibri"/>
                  <a:ea typeface="Calibri"/>
                  <a:cs typeface="Calibri"/>
                  <a:sym typeface="Calibri"/>
                </a:rPr>
                <a:t> Ginsberg</a:t>
              </a:r>
              <a:endParaRPr sz="1100">
                <a:solidFill>
                  <a:srgbClr val="7F7F7F"/>
                </a:solidFill>
                <a:latin typeface="Calibri"/>
                <a:ea typeface="Calibri"/>
                <a:cs typeface="Calibri"/>
                <a:sym typeface="Calibri"/>
              </a:endParaRPr>
            </a:p>
          </p:txBody>
        </p:sp>
      </p:grpSp>
      <p:sp>
        <p:nvSpPr>
          <p:cNvPr id="90" name="Google Shape;90;p17"/>
          <p:cNvSpPr txBox="1"/>
          <p:nvPr/>
        </p:nvSpPr>
        <p:spPr>
          <a:xfrm>
            <a:off x="4669501" y="2119892"/>
            <a:ext cx="1731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without magnetic field</a:t>
            </a:r>
            <a:endParaRPr sz="1100"/>
          </a:p>
        </p:txBody>
      </p:sp>
      <p:sp>
        <p:nvSpPr>
          <p:cNvPr id="91" name="Google Shape;91;p17"/>
          <p:cNvSpPr txBox="1"/>
          <p:nvPr/>
        </p:nvSpPr>
        <p:spPr>
          <a:xfrm>
            <a:off x="6712097" y="1993717"/>
            <a:ext cx="21600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charged particle motion with magnetic field</a:t>
            </a:r>
            <a:endParaRPr sz="1100"/>
          </a:p>
        </p:txBody>
      </p:sp>
      <p:sp>
        <p:nvSpPr>
          <p:cNvPr id="92" name="Google Shape;92;p17"/>
          <p:cNvSpPr txBox="1"/>
          <p:nvPr/>
        </p:nvSpPr>
        <p:spPr>
          <a:xfrm>
            <a:off x="15100" y="1290050"/>
            <a:ext cx="4861500" cy="26922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400"/>
              <a:buChar char="●"/>
            </a:pPr>
            <a:r>
              <a:rPr lang="en" sz="1800">
                <a:solidFill>
                  <a:schemeClr val="dk2"/>
                </a:solidFill>
              </a:rPr>
              <a:t>Fusion reaction requires extremely high temperatures (O(1e8 K))</a:t>
            </a:r>
            <a:endParaRPr sz="1800">
              <a:solidFill>
                <a:schemeClr val="dk2"/>
              </a:solidFill>
            </a:endParaRPr>
          </a:p>
          <a:p>
            <a:pPr indent="-368300" lvl="0" marL="457200" rtl="0" algn="l">
              <a:lnSpc>
                <a:spcPct val="115000"/>
              </a:lnSpc>
              <a:spcBef>
                <a:spcPts val="0"/>
              </a:spcBef>
              <a:spcAft>
                <a:spcPts val="0"/>
              </a:spcAft>
              <a:buClr>
                <a:schemeClr val="dk2"/>
              </a:buClr>
              <a:buSzPts val="1800"/>
              <a:buChar char="●"/>
            </a:pPr>
            <a:r>
              <a:rPr lang="en" sz="1800">
                <a:solidFill>
                  <a:schemeClr val="dk2"/>
                </a:solidFill>
              </a:rPr>
              <a:t>How to confine hot fusion plasma in place?</a:t>
            </a:r>
            <a:endParaRPr sz="1800">
              <a:solidFill>
                <a:schemeClr val="dk2"/>
              </a:solidFill>
            </a:endParaRPr>
          </a:p>
          <a:p>
            <a:pPr indent="-368300" lvl="0" marL="457200" rtl="0" algn="l">
              <a:lnSpc>
                <a:spcPct val="115000"/>
              </a:lnSpc>
              <a:spcBef>
                <a:spcPts val="0"/>
              </a:spcBef>
              <a:spcAft>
                <a:spcPts val="0"/>
              </a:spcAft>
              <a:buClr>
                <a:schemeClr val="dk2"/>
              </a:buClr>
              <a:buSzPts val="1800"/>
              <a:buChar char="●"/>
            </a:pPr>
            <a:r>
              <a:rPr lang="en" sz="1800">
                <a:solidFill>
                  <a:schemeClr val="dk2"/>
                </a:solidFill>
              </a:rPr>
              <a:t>Magnetic confinement - use Lorentz forces</a:t>
            </a:r>
            <a:endParaRPr sz="1800">
              <a:solidFill>
                <a:schemeClr val="dk2"/>
              </a:solidFill>
            </a:endParaRPr>
          </a:p>
          <a:p>
            <a:pPr indent="-368300" lvl="0" marL="457200" rtl="0" algn="l">
              <a:lnSpc>
                <a:spcPct val="115000"/>
              </a:lnSpc>
              <a:spcBef>
                <a:spcPts val="0"/>
              </a:spcBef>
              <a:spcAft>
                <a:spcPts val="0"/>
              </a:spcAft>
              <a:buClr>
                <a:schemeClr val="dk2"/>
              </a:buClr>
              <a:buSzPts val="1800"/>
              <a:buChar char="●"/>
            </a:pPr>
            <a:r>
              <a:rPr lang="en" sz="1800">
                <a:solidFill>
                  <a:schemeClr val="dk2"/>
                </a:solidFill>
              </a:rPr>
              <a:t>Charged particles orbit magnetic field lines</a:t>
            </a:r>
            <a:endParaRPr sz="1800">
              <a:solidFill>
                <a:schemeClr val="dk2"/>
              </a:solidFill>
            </a:endParaRPr>
          </a:p>
        </p:txBody>
      </p:sp>
      <p:sp>
        <p:nvSpPr>
          <p:cNvPr id="93" name="Google Shape;93;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44"/>
          <p:cNvSpPr txBox="1"/>
          <p:nvPr>
            <p:ph type="title"/>
          </p:nvPr>
        </p:nvSpPr>
        <p:spPr>
          <a:xfrm>
            <a:off x="471488" y="205383"/>
            <a:ext cx="5915100" cy="745800"/>
          </a:xfrm>
          <a:prstGeom prst="rect">
            <a:avLst/>
          </a:prstGeom>
          <a:noFill/>
          <a:ln>
            <a:noFill/>
          </a:ln>
        </p:spPr>
        <p:txBody>
          <a:bodyPr anchorCtr="0" anchor="ctr" bIns="34650" lIns="69325" spcFirstLastPara="1" rIns="69325" wrap="square" tIns="34650">
            <a:normAutofit fontScale="90000"/>
          </a:bodyPr>
          <a:lstStyle/>
          <a:p>
            <a:pPr indent="0" lvl="0" marL="0" rtl="0" algn="l">
              <a:lnSpc>
                <a:spcPct val="90000"/>
              </a:lnSpc>
              <a:spcBef>
                <a:spcPts val="0"/>
              </a:spcBef>
              <a:spcAft>
                <a:spcPts val="0"/>
              </a:spcAft>
              <a:buClr>
                <a:schemeClr val="dk1"/>
              </a:buClr>
              <a:buSzPct val="100000"/>
              <a:buFont typeface="Calibri"/>
              <a:buNone/>
            </a:pPr>
            <a:r>
              <a:rPr lang="en" sz="3000"/>
              <a:t>Trust region method regularizes perturbation step</a:t>
            </a:r>
            <a:endParaRPr/>
          </a:p>
        </p:txBody>
      </p:sp>
      <p:sp>
        <p:nvSpPr>
          <p:cNvPr id="502" name="Google Shape;502;p44"/>
          <p:cNvSpPr txBox="1"/>
          <p:nvPr>
            <p:ph idx="1" type="body"/>
          </p:nvPr>
        </p:nvSpPr>
        <p:spPr>
          <a:xfrm>
            <a:off x="628650" y="2651760"/>
            <a:ext cx="7376100" cy="2115600"/>
          </a:xfrm>
          <a:prstGeom prst="rect">
            <a:avLst/>
          </a:prstGeom>
          <a:blipFill rotWithShape="1">
            <a:blip r:embed="rId3">
              <a:alphaModFix/>
            </a:blip>
            <a:stretch>
              <a:fillRect b="-1729" l="-869" r="-1489" t="-4968"/>
            </a:stretch>
          </a:blipFill>
          <a:ln>
            <a:noFill/>
          </a:ln>
        </p:spPr>
        <p:txBody>
          <a:bodyPr anchorCtr="0" anchor="t" bIns="34650" lIns="69325" spcFirstLastPara="1" rIns="69325" wrap="square" tIns="34650">
            <a:normAutofit/>
          </a:bodyPr>
          <a:lstStyle/>
          <a:p>
            <a:pPr indent="0" lvl="0" marL="177800" rtl="0" algn="l">
              <a:lnSpc>
                <a:spcPct val="90000"/>
              </a:lnSpc>
              <a:spcBef>
                <a:spcPts val="0"/>
              </a:spcBef>
              <a:spcAft>
                <a:spcPts val="1200"/>
              </a:spcAft>
              <a:buNone/>
            </a:pPr>
            <a:r>
              <a:rPr lang="en"/>
              <a:t> </a:t>
            </a:r>
            <a:endParaRPr/>
          </a:p>
        </p:txBody>
      </p:sp>
      <p:sp>
        <p:nvSpPr>
          <p:cNvPr id="503" name="Google Shape;503;p44"/>
          <p:cNvSpPr txBox="1"/>
          <p:nvPr>
            <p:ph idx="12" type="sldNum"/>
          </p:nvPr>
        </p:nvSpPr>
        <p:spPr>
          <a:xfrm>
            <a:off x="4843463" y="3575447"/>
            <a:ext cx="1543200" cy="205500"/>
          </a:xfrm>
          <a:prstGeom prst="rect">
            <a:avLst/>
          </a:prstGeom>
          <a:noFill/>
          <a:ln>
            <a:noFill/>
          </a:ln>
        </p:spPr>
        <p:txBody>
          <a:bodyPr anchorCtr="0" anchor="ctr" bIns="34650" lIns="69325" spcFirstLastPara="1" rIns="69325" wrap="square" tIns="34650">
            <a:normAutofit lnSpcReduction="20000"/>
          </a:bodyPr>
          <a:lstStyle/>
          <a:p>
            <a:pPr indent="0" lvl="0" marL="0" rtl="0" algn="r">
              <a:spcBef>
                <a:spcPts val="0"/>
              </a:spcBef>
              <a:spcAft>
                <a:spcPts val="0"/>
              </a:spcAft>
              <a:buNone/>
            </a:pPr>
            <a:fld id="{00000000-1234-1234-1234-123412341234}" type="slidenum">
              <a:rPr lang="en"/>
              <a:t>‹#›</a:t>
            </a:fld>
            <a:endParaRPr/>
          </a:p>
        </p:txBody>
      </p:sp>
      <p:pic>
        <p:nvPicPr>
          <p:cNvPr id="504" name="Google Shape;504;p44"/>
          <p:cNvPicPr preferRelativeResize="0"/>
          <p:nvPr/>
        </p:nvPicPr>
        <p:blipFill rotWithShape="1">
          <a:blip r:embed="rId4">
            <a:alphaModFix/>
          </a:blip>
          <a:srcRect b="0" l="0" r="0" t="0"/>
          <a:stretch/>
        </p:blipFill>
        <p:spPr>
          <a:xfrm>
            <a:off x="5205295" y="1098443"/>
            <a:ext cx="1251741" cy="1251741"/>
          </a:xfrm>
          <a:prstGeom prst="rect">
            <a:avLst/>
          </a:prstGeom>
          <a:noFill/>
          <a:ln>
            <a:noFill/>
          </a:ln>
        </p:spPr>
      </p:pic>
      <p:sp>
        <p:nvSpPr>
          <p:cNvPr id="505" name="Google Shape;505;p44"/>
          <p:cNvSpPr txBox="1"/>
          <p:nvPr/>
        </p:nvSpPr>
        <p:spPr>
          <a:xfrm>
            <a:off x="628650" y="1322071"/>
            <a:ext cx="4515000" cy="1347600"/>
          </a:xfrm>
          <a:prstGeom prst="rect">
            <a:avLst/>
          </a:prstGeom>
          <a:noFill/>
          <a:ln>
            <a:noFill/>
          </a:ln>
        </p:spPr>
        <p:txBody>
          <a:bodyPr anchorCtr="0" anchor="t" bIns="34650" lIns="69325" spcFirstLastPara="1" rIns="69325" wrap="square" tIns="34650">
            <a:spAutoFit/>
          </a:bodyPr>
          <a:lstStyle/>
          <a:p>
            <a:pPr indent="-215900" lvl="0" marL="215900" marR="0" rtl="0" algn="l">
              <a:spcBef>
                <a:spcPts val="0"/>
              </a:spcBef>
              <a:spcAft>
                <a:spcPts val="0"/>
              </a:spcAft>
              <a:buClr>
                <a:schemeClr val="dk1"/>
              </a:buClr>
              <a:buSzPts val="1800"/>
              <a:buFont typeface="Arial"/>
              <a:buChar char="•"/>
            </a:pPr>
            <a:r>
              <a:rPr lang="en" sz="1800">
                <a:solidFill>
                  <a:schemeClr val="dk1"/>
                </a:solidFill>
                <a:latin typeface="Calibri"/>
                <a:ea typeface="Calibri"/>
                <a:cs typeface="Calibri"/>
                <a:sym typeface="Calibri"/>
              </a:rPr>
              <a:t>When perturbations are large or curvature is strong unconstrained step can be too large, leading to non-physical results</a:t>
            </a:r>
            <a:endParaRPr sz="1100"/>
          </a:p>
          <a:p>
            <a:pPr indent="-209550" lvl="1" marL="571500" marR="0" rtl="0" algn="l">
              <a:spcBef>
                <a:spcPts val="0"/>
              </a:spcBef>
              <a:spcAft>
                <a:spcPts val="0"/>
              </a:spcAft>
              <a:buClr>
                <a:schemeClr val="dk1"/>
              </a:buClr>
              <a:buSzPts val="1500"/>
              <a:buFont typeface="Arial"/>
              <a:buChar char="•"/>
            </a:pPr>
            <a:r>
              <a:rPr b="0" i="0" lang="en" sz="1500" u="none" cap="none" strike="noStrike">
                <a:solidFill>
                  <a:schemeClr val="dk1"/>
                </a:solidFill>
                <a:latin typeface="Calibri"/>
                <a:ea typeface="Calibri"/>
                <a:cs typeface="Calibri"/>
                <a:sym typeface="Calibri"/>
              </a:rPr>
              <a:t>Don’t want exact solution to approximate model</a:t>
            </a:r>
            <a:endParaRPr sz="1100"/>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pic>
        <p:nvPicPr>
          <p:cNvPr id="510" name="Google Shape;510;p45"/>
          <p:cNvPicPr preferRelativeResize="0"/>
          <p:nvPr/>
        </p:nvPicPr>
        <p:blipFill rotWithShape="1">
          <a:blip r:embed="rId3">
            <a:alphaModFix/>
          </a:blip>
          <a:srcRect b="0" l="0" r="0" t="0"/>
          <a:stretch/>
        </p:blipFill>
        <p:spPr>
          <a:xfrm>
            <a:off x="6636604" y="1820510"/>
            <a:ext cx="1996557" cy="1883676"/>
          </a:xfrm>
          <a:prstGeom prst="rect">
            <a:avLst/>
          </a:prstGeom>
          <a:noFill/>
          <a:ln>
            <a:noFill/>
          </a:ln>
        </p:spPr>
      </p:pic>
      <p:pic>
        <p:nvPicPr>
          <p:cNvPr id="511" name="Google Shape;511;p45"/>
          <p:cNvPicPr preferRelativeResize="0"/>
          <p:nvPr/>
        </p:nvPicPr>
        <p:blipFill rotWithShape="1">
          <a:blip r:embed="rId4">
            <a:alphaModFix/>
          </a:blip>
          <a:srcRect b="0" l="0" r="0" t="0"/>
          <a:stretch/>
        </p:blipFill>
        <p:spPr>
          <a:xfrm>
            <a:off x="5593" y="1889363"/>
            <a:ext cx="1726862" cy="1773355"/>
          </a:xfrm>
          <a:prstGeom prst="rect">
            <a:avLst/>
          </a:prstGeom>
          <a:noFill/>
          <a:ln>
            <a:noFill/>
          </a:ln>
        </p:spPr>
      </p:pic>
      <p:pic>
        <p:nvPicPr>
          <p:cNvPr id="512" name="Google Shape;512;p45"/>
          <p:cNvPicPr preferRelativeResize="0"/>
          <p:nvPr/>
        </p:nvPicPr>
        <p:blipFill rotWithShape="1">
          <a:blip r:embed="rId5">
            <a:alphaModFix/>
          </a:blip>
          <a:srcRect b="0" l="0" r="0" t="0"/>
          <a:stretch/>
        </p:blipFill>
        <p:spPr>
          <a:xfrm>
            <a:off x="3157653" y="917269"/>
            <a:ext cx="2170643" cy="1761586"/>
          </a:xfrm>
          <a:prstGeom prst="rect">
            <a:avLst/>
          </a:prstGeom>
          <a:noFill/>
          <a:ln>
            <a:noFill/>
          </a:ln>
        </p:spPr>
      </p:pic>
      <p:pic>
        <p:nvPicPr>
          <p:cNvPr id="513" name="Google Shape;513;p45"/>
          <p:cNvPicPr preferRelativeResize="0"/>
          <p:nvPr/>
        </p:nvPicPr>
        <p:blipFill rotWithShape="1">
          <a:blip r:embed="rId6">
            <a:alphaModFix/>
          </a:blip>
          <a:srcRect b="0" l="0" r="0" t="0"/>
          <a:stretch/>
        </p:blipFill>
        <p:spPr>
          <a:xfrm>
            <a:off x="3044128" y="2964511"/>
            <a:ext cx="2170643" cy="1745668"/>
          </a:xfrm>
          <a:prstGeom prst="rect">
            <a:avLst/>
          </a:prstGeom>
          <a:noFill/>
          <a:ln>
            <a:noFill/>
          </a:ln>
        </p:spPr>
      </p:pic>
      <p:sp>
        <p:nvSpPr>
          <p:cNvPr id="514" name="Google Shape;514;p45"/>
          <p:cNvSpPr txBox="1"/>
          <p:nvPr>
            <p:ph type="title"/>
          </p:nvPr>
        </p:nvSpPr>
        <p:spPr>
          <a:xfrm>
            <a:off x="628650" y="109492"/>
            <a:ext cx="7886700" cy="994200"/>
          </a:xfrm>
          <a:prstGeom prst="rect">
            <a:avLst/>
          </a:prstGeom>
          <a:noFill/>
          <a:ln>
            <a:noFill/>
          </a:ln>
        </p:spPr>
        <p:txBody>
          <a:bodyPr anchorCtr="0" anchor="ctr" bIns="34650" lIns="69325" spcFirstLastPara="1" rIns="69325" wrap="square" tIns="34650">
            <a:normAutofit/>
          </a:bodyPr>
          <a:lstStyle/>
          <a:p>
            <a:pPr indent="0" lvl="0" marL="0" rtl="0" algn="l">
              <a:lnSpc>
                <a:spcPct val="90000"/>
              </a:lnSpc>
              <a:spcBef>
                <a:spcPts val="0"/>
              </a:spcBef>
              <a:spcAft>
                <a:spcPts val="0"/>
              </a:spcAft>
              <a:buClr>
                <a:schemeClr val="dk1"/>
              </a:buClr>
              <a:buSzPts val="3000"/>
              <a:buFont typeface="Calibri"/>
              <a:buNone/>
            </a:pPr>
            <a:r>
              <a:rPr lang="en" sz="3000"/>
              <a:t>2</a:t>
            </a:r>
            <a:r>
              <a:rPr baseline="30000" lang="en" sz="3000"/>
              <a:t>nd</a:t>
            </a:r>
            <a:r>
              <a:rPr lang="en" sz="3000"/>
              <a:t> order perturbations significantly reduce number of needed iterations </a:t>
            </a:r>
            <a:endParaRPr/>
          </a:p>
        </p:txBody>
      </p:sp>
      <p:sp>
        <p:nvSpPr>
          <p:cNvPr id="515" name="Google Shape;515;p45"/>
          <p:cNvSpPr txBox="1"/>
          <p:nvPr>
            <p:ph idx="12" type="sldNum"/>
          </p:nvPr>
        </p:nvSpPr>
        <p:spPr>
          <a:xfrm>
            <a:off x="4843463" y="3575447"/>
            <a:ext cx="1543200" cy="205500"/>
          </a:xfrm>
          <a:prstGeom prst="rect">
            <a:avLst/>
          </a:prstGeom>
          <a:noFill/>
          <a:ln>
            <a:noFill/>
          </a:ln>
        </p:spPr>
        <p:txBody>
          <a:bodyPr anchorCtr="0" anchor="ctr" bIns="34650" lIns="69325" spcFirstLastPara="1" rIns="69325" wrap="square" tIns="34650">
            <a:normAutofit lnSpcReduction="20000"/>
          </a:bodyPr>
          <a:lstStyle/>
          <a:p>
            <a:pPr indent="0" lvl="0" marL="0" rtl="0" algn="r">
              <a:spcBef>
                <a:spcPts val="0"/>
              </a:spcBef>
              <a:spcAft>
                <a:spcPts val="0"/>
              </a:spcAft>
              <a:buNone/>
            </a:pPr>
            <a:fld id="{00000000-1234-1234-1234-123412341234}" type="slidenum">
              <a:rPr lang="en"/>
              <a:t>‹#›</a:t>
            </a:fld>
            <a:endParaRPr/>
          </a:p>
        </p:txBody>
      </p:sp>
      <p:cxnSp>
        <p:nvCxnSpPr>
          <p:cNvPr id="516" name="Google Shape;516;p45"/>
          <p:cNvCxnSpPr/>
          <p:nvPr/>
        </p:nvCxnSpPr>
        <p:spPr>
          <a:xfrm flipH="1" rot="10800000">
            <a:off x="2171701" y="1915538"/>
            <a:ext cx="986100" cy="1080600"/>
          </a:xfrm>
          <a:prstGeom prst="straightConnector1">
            <a:avLst/>
          </a:prstGeom>
          <a:noFill/>
          <a:ln cap="flat" cmpd="sng" w="19050">
            <a:solidFill>
              <a:schemeClr val="dk1"/>
            </a:solidFill>
            <a:prstDash val="solid"/>
            <a:miter lim="800000"/>
            <a:headEnd len="sm" w="sm" type="none"/>
            <a:tailEnd len="med" w="med" type="triangle"/>
          </a:ln>
        </p:spPr>
      </p:cxnSp>
      <p:cxnSp>
        <p:nvCxnSpPr>
          <p:cNvPr id="517" name="Google Shape;517;p45"/>
          <p:cNvCxnSpPr/>
          <p:nvPr/>
        </p:nvCxnSpPr>
        <p:spPr>
          <a:xfrm>
            <a:off x="2171701" y="2996138"/>
            <a:ext cx="975300" cy="1067100"/>
          </a:xfrm>
          <a:prstGeom prst="straightConnector1">
            <a:avLst/>
          </a:prstGeom>
          <a:noFill/>
          <a:ln cap="flat" cmpd="sng" w="19050">
            <a:solidFill>
              <a:schemeClr val="dk1"/>
            </a:solidFill>
            <a:prstDash val="solid"/>
            <a:miter lim="800000"/>
            <a:headEnd len="sm" w="sm" type="none"/>
            <a:tailEnd len="med" w="med" type="triangle"/>
          </a:ln>
        </p:spPr>
      </p:cxnSp>
      <p:cxnSp>
        <p:nvCxnSpPr>
          <p:cNvPr id="518" name="Google Shape;518;p45"/>
          <p:cNvCxnSpPr>
            <a:endCxn id="510" idx="1"/>
          </p:cNvCxnSpPr>
          <p:nvPr/>
        </p:nvCxnSpPr>
        <p:spPr>
          <a:xfrm>
            <a:off x="5212204" y="1655648"/>
            <a:ext cx="1424400" cy="1106700"/>
          </a:xfrm>
          <a:prstGeom prst="straightConnector1">
            <a:avLst/>
          </a:prstGeom>
          <a:noFill/>
          <a:ln cap="flat" cmpd="sng" w="19050">
            <a:solidFill>
              <a:schemeClr val="dk1"/>
            </a:solidFill>
            <a:prstDash val="solid"/>
            <a:miter lim="800000"/>
            <a:headEnd len="sm" w="sm" type="none"/>
            <a:tailEnd len="med" w="med" type="triangle"/>
          </a:ln>
        </p:spPr>
      </p:cxnSp>
      <p:cxnSp>
        <p:nvCxnSpPr>
          <p:cNvPr id="519" name="Google Shape;519;p45"/>
          <p:cNvCxnSpPr>
            <a:endCxn id="510" idx="1"/>
          </p:cNvCxnSpPr>
          <p:nvPr/>
        </p:nvCxnSpPr>
        <p:spPr>
          <a:xfrm flipH="1" rot="10800000">
            <a:off x="5153704" y="2762348"/>
            <a:ext cx="1482900" cy="933000"/>
          </a:xfrm>
          <a:prstGeom prst="straightConnector1">
            <a:avLst/>
          </a:prstGeom>
          <a:noFill/>
          <a:ln cap="flat" cmpd="sng" w="19050">
            <a:solidFill>
              <a:schemeClr val="dk1"/>
            </a:solidFill>
            <a:prstDash val="solid"/>
            <a:miter lim="800000"/>
            <a:headEnd len="sm" w="sm" type="none"/>
            <a:tailEnd len="med" w="med" type="triangle"/>
          </a:ln>
        </p:spPr>
      </p:cxnSp>
      <p:sp>
        <p:nvSpPr>
          <p:cNvPr id="520" name="Google Shape;520;p45"/>
          <p:cNvSpPr txBox="1"/>
          <p:nvPr/>
        </p:nvSpPr>
        <p:spPr>
          <a:xfrm>
            <a:off x="5782383" y="1958888"/>
            <a:ext cx="1427700" cy="501000"/>
          </a:xfrm>
          <a:prstGeom prst="rect">
            <a:avLst/>
          </a:prstGeom>
          <a:noFill/>
          <a:ln>
            <a:noFill/>
          </a:ln>
        </p:spPr>
        <p:txBody>
          <a:bodyPr anchorCtr="0" anchor="t" bIns="34650" lIns="69325" spcFirstLastPara="1" rIns="69325" wrap="square" tIns="34650">
            <a:sp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59 optimizer steps</a:t>
            </a:r>
            <a:endParaRPr sz="1100"/>
          </a:p>
        </p:txBody>
      </p:sp>
      <p:sp>
        <p:nvSpPr>
          <p:cNvPr id="521" name="Google Shape;521;p45"/>
          <p:cNvSpPr txBox="1"/>
          <p:nvPr/>
        </p:nvSpPr>
        <p:spPr>
          <a:xfrm>
            <a:off x="5618033" y="3737513"/>
            <a:ext cx="1427700" cy="501000"/>
          </a:xfrm>
          <a:prstGeom prst="rect">
            <a:avLst/>
          </a:prstGeom>
          <a:noFill/>
          <a:ln>
            <a:noFill/>
          </a:ln>
        </p:spPr>
        <p:txBody>
          <a:bodyPr anchorCtr="0" anchor="t" bIns="34650" lIns="69325" spcFirstLastPara="1" rIns="69325" wrap="square" tIns="34650">
            <a:sp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30 optimizer steps</a:t>
            </a:r>
            <a:endParaRPr sz="1100"/>
          </a:p>
        </p:txBody>
      </p:sp>
      <p:sp>
        <p:nvSpPr>
          <p:cNvPr id="522" name="Google Shape;522;p45"/>
          <p:cNvSpPr txBox="1"/>
          <p:nvPr/>
        </p:nvSpPr>
        <p:spPr>
          <a:xfrm>
            <a:off x="143319" y="1398000"/>
            <a:ext cx="2927400" cy="439500"/>
          </a:xfrm>
          <a:prstGeom prst="rect">
            <a:avLst/>
          </a:prstGeom>
          <a:solidFill>
            <a:srgbClr val="C4E0B2"/>
          </a:solidFill>
          <a:ln cap="flat" cmpd="sng" w="9525">
            <a:solidFill>
              <a:schemeClr val="dk1"/>
            </a:solidFill>
            <a:prstDash val="solid"/>
            <a:round/>
            <a:headEnd len="sm" w="sm" type="none"/>
            <a:tailEnd len="sm" w="sm" type="none"/>
          </a:ln>
        </p:spPr>
        <p:txBody>
          <a:bodyPr anchorCtr="0" anchor="t" bIns="34650" lIns="69325" spcFirstLastPara="1" rIns="69325" wrap="square" tIns="34650">
            <a:spAutoFit/>
          </a:bodyPr>
          <a:lstStyle/>
          <a:p>
            <a:pPr indent="0" lvl="0" marL="0" marR="0" rtl="0" algn="l">
              <a:spcBef>
                <a:spcPts val="0"/>
              </a:spcBef>
              <a:spcAft>
                <a:spcPts val="0"/>
              </a:spcAft>
              <a:buNone/>
            </a:pPr>
            <a:r>
              <a:rPr lang="en" sz="1200">
                <a:solidFill>
                  <a:schemeClr val="dk1"/>
                </a:solidFill>
                <a:latin typeface="Courier New"/>
                <a:ea typeface="Courier New"/>
                <a:cs typeface="Courier New"/>
                <a:sym typeface="Courier New"/>
              </a:rPr>
              <a:t>eq1 = eq.perturb(dp=delta_p,</a:t>
            </a:r>
            <a:endParaRPr sz="1100"/>
          </a:p>
          <a:p>
            <a:pPr indent="0" lvl="0" marL="0" marR="0" rtl="0" algn="l">
              <a:spcBef>
                <a:spcPts val="0"/>
              </a:spcBef>
              <a:spcAft>
                <a:spcPts val="0"/>
              </a:spcAft>
              <a:buNone/>
            </a:pPr>
            <a:r>
              <a:rPr lang="en" sz="1200">
                <a:solidFill>
                  <a:schemeClr val="dk1"/>
                </a:solidFill>
                <a:latin typeface="Courier New"/>
                <a:ea typeface="Courier New"/>
                <a:cs typeface="Courier New"/>
                <a:sym typeface="Courier New"/>
              </a:rPr>
              <a:t>                 order=1)</a:t>
            </a:r>
            <a:endParaRPr sz="1100"/>
          </a:p>
        </p:txBody>
      </p:sp>
      <p:sp>
        <p:nvSpPr>
          <p:cNvPr id="523" name="Google Shape;523;p45"/>
          <p:cNvSpPr txBox="1"/>
          <p:nvPr/>
        </p:nvSpPr>
        <p:spPr>
          <a:xfrm>
            <a:off x="327660" y="4189415"/>
            <a:ext cx="3055200" cy="439500"/>
          </a:xfrm>
          <a:prstGeom prst="rect">
            <a:avLst/>
          </a:prstGeom>
          <a:solidFill>
            <a:srgbClr val="C4E0B2"/>
          </a:solidFill>
          <a:ln cap="flat" cmpd="sng" w="9525">
            <a:solidFill>
              <a:schemeClr val="dk1"/>
            </a:solidFill>
            <a:prstDash val="solid"/>
            <a:round/>
            <a:headEnd len="sm" w="sm" type="none"/>
            <a:tailEnd len="sm" w="sm" type="none"/>
          </a:ln>
        </p:spPr>
        <p:txBody>
          <a:bodyPr anchorCtr="0" anchor="t" bIns="34650" lIns="69325" spcFirstLastPara="1" rIns="69325" wrap="square" tIns="34650">
            <a:spAutoFit/>
          </a:bodyPr>
          <a:lstStyle/>
          <a:p>
            <a:pPr indent="0" lvl="0" marL="0" marR="0" rtl="0" algn="l">
              <a:spcBef>
                <a:spcPts val="0"/>
              </a:spcBef>
              <a:spcAft>
                <a:spcPts val="0"/>
              </a:spcAft>
              <a:buNone/>
            </a:pPr>
            <a:r>
              <a:rPr lang="en" sz="1200">
                <a:solidFill>
                  <a:schemeClr val="dk1"/>
                </a:solidFill>
                <a:latin typeface="Courier New"/>
                <a:ea typeface="Courier New"/>
                <a:cs typeface="Courier New"/>
                <a:sym typeface="Courier New"/>
              </a:rPr>
              <a:t>eq2 = eq.perturb(dp=delta_p,</a:t>
            </a:r>
            <a:endParaRPr sz="1100"/>
          </a:p>
          <a:p>
            <a:pPr indent="0" lvl="0" marL="0" marR="0" rtl="0" algn="l">
              <a:spcBef>
                <a:spcPts val="0"/>
              </a:spcBef>
              <a:spcAft>
                <a:spcPts val="0"/>
              </a:spcAft>
              <a:buNone/>
            </a:pPr>
            <a:r>
              <a:rPr lang="en" sz="1200">
                <a:solidFill>
                  <a:schemeClr val="dk1"/>
                </a:solidFill>
                <a:latin typeface="Courier New"/>
                <a:ea typeface="Courier New"/>
                <a:cs typeface="Courier New"/>
                <a:sym typeface="Courier New"/>
              </a:rPr>
              <a:t>                 order=2)</a:t>
            </a:r>
            <a:endParaRPr sz="1100"/>
          </a:p>
        </p:txBody>
      </p:sp>
      <p:sp>
        <p:nvSpPr>
          <p:cNvPr id="524" name="Google Shape;524;p45"/>
          <p:cNvSpPr txBox="1"/>
          <p:nvPr/>
        </p:nvSpPr>
        <p:spPr>
          <a:xfrm>
            <a:off x="5505937" y="1625131"/>
            <a:ext cx="2365200" cy="254700"/>
          </a:xfrm>
          <a:prstGeom prst="rect">
            <a:avLst/>
          </a:prstGeom>
          <a:solidFill>
            <a:srgbClr val="C4E0B2"/>
          </a:solidFill>
          <a:ln cap="flat" cmpd="sng" w="9525">
            <a:solidFill>
              <a:schemeClr val="dk1"/>
            </a:solidFill>
            <a:prstDash val="solid"/>
            <a:round/>
            <a:headEnd len="sm" w="sm" type="none"/>
            <a:tailEnd len="sm" w="sm" type="none"/>
          </a:ln>
        </p:spPr>
        <p:txBody>
          <a:bodyPr anchorCtr="0" anchor="t" bIns="34650" lIns="69325" spcFirstLastPara="1" rIns="69325" wrap="square" tIns="34650">
            <a:spAutoFit/>
          </a:bodyPr>
          <a:lstStyle/>
          <a:p>
            <a:pPr indent="0" lvl="0" marL="0" marR="0" rtl="0" algn="l">
              <a:spcBef>
                <a:spcPts val="0"/>
              </a:spcBef>
              <a:spcAft>
                <a:spcPts val="0"/>
              </a:spcAft>
              <a:buNone/>
            </a:pPr>
            <a:r>
              <a:rPr lang="en" sz="1200">
                <a:solidFill>
                  <a:schemeClr val="dk1"/>
                </a:solidFill>
                <a:latin typeface="Courier New"/>
                <a:ea typeface="Courier New"/>
                <a:cs typeface="Courier New"/>
                <a:sym typeface="Courier New"/>
              </a:rPr>
              <a:t>eq1.solve(ftol=1e-2)</a:t>
            </a:r>
            <a:endParaRPr sz="1200">
              <a:solidFill>
                <a:schemeClr val="dk1"/>
              </a:solidFill>
              <a:latin typeface="Calibri"/>
              <a:ea typeface="Calibri"/>
              <a:cs typeface="Calibri"/>
              <a:sym typeface="Calibri"/>
            </a:endParaRPr>
          </a:p>
        </p:txBody>
      </p:sp>
      <p:sp>
        <p:nvSpPr>
          <p:cNvPr id="525" name="Google Shape;525;p45"/>
          <p:cNvSpPr txBox="1"/>
          <p:nvPr/>
        </p:nvSpPr>
        <p:spPr>
          <a:xfrm>
            <a:off x="5422574" y="4240261"/>
            <a:ext cx="2365200" cy="254700"/>
          </a:xfrm>
          <a:prstGeom prst="rect">
            <a:avLst/>
          </a:prstGeom>
          <a:solidFill>
            <a:srgbClr val="C4E0B2"/>
          </a:solidFill>
          <a:ln cap="flat" cmpd="sng" w="9525">
            <a:solidFill>
              <a:schemeClr val="dk1"/>
            </a:solidFill>
            <a:prstDash val="solid"/>
            <a:round/>
            <a:headEnd len="sm" w="sm" type="none"/>
            <a:tailEnd len="sm" w="sm" type="none"/>
          </a:ln>
        </p:spPr>
        <p:txBody>
          <a:bodyPr anchorCtr="0" anchor="t" bIns="34650" lIns="69325" spcFirstLastPara="1" rIns="69325" wrap="square" tIns="34650">
            <a:spAutoFit/>
          </a:bodyPr>
          <a:lstStyle/>
          <a:p>
            <a:pPr indent="0" lvl="0" marL="0" marR="0" rtl="0" algn="l">
              <a:spcBef>
                <a:spcPts val="0"/>
              </a:spcBef>
              <a:spcAft>
                <a:spcPts val="0"/>
              </a:spcAft>
              <a:buNone/>
            </a:pPr>
            <a:r>
              <a:rPr lang="en" sz="1200">
                <a:solidFill>
                  <a:schemeClr val="dk1"/>
                </a:solidFill>
                <a:latin typeface="Courier New"/>
                <a:ea typeface="Courier New"/>
                <a:cs typeface="Courier New"/>
                <a:sym typeface="Courier New"/>
              </a:rPr>
              <a:t>eq2.solve(ftol=1e-2)</a:t>
            </a:r>
            <a:endParaRPr sz="12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46"/>
          <p:cNvSpPr txBox="1"/>
          <p:nvPr>
            <p:ph type="title"/>
          </p:nvPr>
        </p:nvSpPr>
        <p:spPr>
          <a:xfrm>
            <a:off x="471504" y="205375"/>
            <a:ext cx="7967400" cy="745800"/>
          </a:xfrm>
          <a:prstGeom prst="rect">
            <a:avLst/>
          </a:prstGeom>
          <a:noFill/>
          <a:ln>
            <a:noFill/>
          </a:ln>
        </p:spPr>
        <p:txBody>
          <a:bodyPr anchorCtr="0" anchor="ctr" bIns="34650" lIns="69325" spcFirstLastPara="1" rIns="69325" wrap="square" tIns="34650">
            <a:normAutofit fontScale="90000"/>
          </a:bodyPr>
          <a:lstStyle/>
          <a:p>
            <a:pPr indent="0" lvl="0" marL="0" rtl="0" algn="l">
              <a:lnSpc>
                <a:spcPct val="90000"/>
              </a:lnSpc>
              <a:spcBef>
                <a:spcPts val="0"/>
              </a:spcBef>
              <a:spcAft>
                <a:spcPts val="0"/>
              </a:spcAft>
              <a:buClr>
                <a:schemeClr val="dk1"/>
              </a:buClr>
              <a:buSzPct val="117857"/>
              <a:buFont typeface="Calibri"/>
              <a:buNone/>
            </a:pPr>
            <a:r>
              <a:rPr lang="en"/>
              <a:t>Continuation methods enable exploration of the stellarator phase space</a:t>
            </a:r>
            <a:endParaRPr/>
          </a:p>
        </p:txBody>
      </p:sp>
      <p:sp>
        <p:nvSpPr>
          <p:cNvPr id="531" name="Google Shape;531;p46"/>
          <p:cNvSpPr txBox="1"/>
          <p:nvPr>
            <p:ph idx="1" type="body"/>
          </p:nvPr>
        </p:nvSpPr>
        <p:spPr>
          <a:xfrm>
            <a:off x="471505" y="1026931"/>
            <a:ext cx="8259900" cy="3781500"/>
          </a:xfrm>
          <a:prstGeom prst="rect">
            <a:avLst/>
          </a:prstGeom>
          <a:noFill/>
          <a:ln>
            <a:noFill/>
          </a:ln>
        </p:spPr>
        <p:txBody>
          <a:bodyPr anchorCtr="0" anchor="t" bIns="34650" lIns="69325" spcFirstLastPara="1" rIns="69325" wrap="square" tIns="34650">
            <a:normAutofit/>
          </a:bodyPr>
          <a:lstStyle/>
          <a:p>
            <a:pPr indent="-171450" lvl="0" marL="177800" rtl="0" algn="l">
              <a:lnSpc>
                <a:spcPct val="100000"/>
              </a:lnSpc>
              <a:spcBef>
                <a:spcPts val="0"/>
              </a:spcBef>
              <a:spcAft>
                <a:spcPts val="0"/>
              </a:spcAft>
              <a:buClr>
                <a:schemeClr val="dk1"/>
              </a:buClr>
              <a:buSzPts val="2100"/>
              <a:buChar char="●"/>
            </a:pPr>
            <a:r>
              <a:rPr lang="en"/>
              <a:t>Once a single equilibrium solution is found, varying an input parameter reveals a family of solutions</a:t>
            </a:r>
            <a:endParaRPr/>
          </a:p>
          <a:p>
            <a:pPr indent="-165100" lvl="1" marL="520700" rtl="0" algn="l">
              <a:lnSpc>
                <a:spcPct val="100000"/>
              </a:lnSpc>
              <a:spcBef>
                <a:spcPts val="1400"/>
              </a:spcBef>
              <a:spcAft>
                <a:spcPts val="0"/>
              </a:spcAft>
              <a:buClr>
                <a:schemeClr val="dk1"/>
              </a:buClr>
              <a:buSzPts val="1800"/>
              <a:buChar char="○"/>
            </a:pPr>
            <a:r>
              <a:rPr lang="en"/>
              <a:t>Pressure scans, boundary perturbations, etc.</a:t>
            </a:r>
            <a:endParaRPr/>
          </a:p>
          <a:p>
            <a:pPr indent="-171450" lvl="0" marL="177800" rtl="0" algn="l">
              <a:lnSpc>
                <a:spcPct val="100000"/>
              </a:lnSpc>
              <a:spcBef>
                <a:spcPts val="1400"/>
              </a:spcBef>
              <a:spcAft>
                <a:spcPts val="0"/>
              </a:spcAft>
              <a:buClr>
                <a:schemeClr val="dk1"/>
              </a:buClr>
              <a:buSzPts val="2100"/>
              <a:buChar char="●"/>
            </a:pPr>
            <a:r>
              <a:rPr lang="en"/>
              <a:t>Provides an efficient way to navigate the solution landscape</a:t>
            </a:r>
            <a:endParaRPr/>
          </a:p>
          <a:p>
            <a:pPr indent="-171450" lvl="0" marL="177800" rtl="0" algn="l">
              <a:lnSpc>
                <a:spcPct val="100000"/>
              </a:lnSpc>
              <a:spcBef>
                <a:spcPts val="1400"/>
              </a:spcBef>
              <a:spcAft>
                <a:spcPts val="0"/>
              </a:spcAft>
              <a:buClr>
                <a:schemeClr val="dk1"/>
              </a:buClr>
              <a:buSzPts val="2100"/>
              <a:buChar char="●"/>
            </a:pPr>
            <a:r>
              <a:rPr lang="en"/>
              <a:t>Exposes the connection between discrete equilibrium solutions</a:t>
            </a:r>
            <a:endParaRPr/>
          </a:p>
        </p:txBody>
      </p:sp>
      <p:sp>
        <p:nvSpPr>
          <p:cNvPr id="532" name="Google Shape;532;p46"/>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7" name="Shape 537"/>
        <p:cNvGrpSpPr/>
        <p:nvPr/>
      </p:nvGrpSpPr>
      <p:grpSpPr>
        <a:xfrm>
          <a:off x="0" y="0"/>
          <a:ext cx="0" cy="0"/>
          <a:chOff x="0" y="0"/>
          <a:chExt cx="0" cy="0"/>
        </a:xfrm>
      </p:grpSpPr>
      <p:sp>
        <p:nvSpPr>
          <p:cNvPr id="538" name="Google Shape;538;p47"/>
          <p:cNvSpPr txBox="1"/>
          <p:nvPr>
            <p:ph type="title"/>
          </p:nvPr>
        </p:nvSpPr>
        <p:spPr>
          <a:xfrm>
            <a:off x="233775" y="333769"/>
            <a:ext cx="6390600" cy="429600"/>
          </a:xfrm>
          <a:prstGeom prst="rect">
            <a:avLst/>
          </a:prstGeom>
          <a:noFill/>
          <a:ln>
            <a:noFill/>
          </a:ln>
        </p:spPr>
        <p:txBody>
          <a:bodyPr anchorCtr="0" anchor="t" bIns="68575" lIns="68575" spcFirstLastPara="1" rIns="68575" wrap="square" tIns="68575">
            <a:normAutofit fontScale="90000"/>
          </a:bodyPr>
          <a:lstStyle/>
          <a:p>
            <a:pPr indent="0" lvl="0" marL="0" rtl="0" algn="l">
              <a:lnSpc>
                <a:spcPct val="100000"/>
              </a:lnSpc>
              <a:spcBef>
                <a:spcPts val="0"/>
              </a:spcBef>
              <a:spcAft>
                <a:spcPts val="0"/>
              </a:spcAft>
              <a:buSzPct val="75000"/>
              <a:buNone/>
            </a:pPr>
            <a:r>
              <a:rPr lang="en"/>
              <a:t>VMEC – Theory</a:t>
            </a:r>
            <a:endParaRPr/>
          </a:p>
        </p:txBody>
      </p:sp>
      <p:pic>
        <p:nvPicPr>
          <p:cNvPr id="539" name="Google Shape;539;p47"/>
          <p:cNvPicPr preferRelativeResize="0"/>
          <p:nvPr/>
        </p:nvPicPr>
        <p:blipFill rotWithShape="1">
          <a:blip r:embed="rId3">
            <a:alphaModFix/>
          </a:blip>
          <a:srcRect b="0" l="0" r="0" t="0"/>
          <a:stretch/>
        </p:blipFill>
        <p:spPr>
          <a:xfrm>
            <a:off x="2490079" y="3629874"/>
            <a:ext cx="1598025" cy="611275"/>
          </a:xfrm>
          <a:prstGeom prst="rect">
            <a:avLst/>
          </a:prstGeom>
          <a:noFill/>
          <a:ln cap="flat" cmpd="sng" w="9525">
            <a:solidFill>
              <a:schemeClr val="dk2"/>
            </a:solidFill>
            <a:prstDash val="solid"/>
            <a:round/>
            <a:headEnd len="sm" w="sm" type="none"/>
            <a:tailEnd len="sm" w="sm" type="none"/>
          </a:ln>
        </p:spPr>
      </p:pic>
      <p:pic>
        <p:nvPicPr>
          <p:cNvPr id="540" name="Google Shape;540;p47"/>
          <p:cNvPicPr preferRelativeResize="0"/>
          <p:nvPr/>
        </p:nvPicPr>
        <p:blipFill rotWithShape="1">
          <a:blip r:embed="rId4">
            <a:alphaModFix/>
          </a:blip>
          <a:srcRect b="0" l="0" r="0" t="0"/>
          <a:stretch/>
        </p:blipFill>
        <p:spPr>
          <a:xfrm>
            <a:off x="1927218" y="1116486"/>
            <a:ext cx="2723748" cy="645150"/>
          </a:xfrm>
          <a:prstGeom prst="rect">
            <a:avLst/>
          </a:prstGeom>
          <a:noFill/>
          <a:ln cap="flat" cmpd="sng" w="9525">
            <a:solidFill>
              <a:schemeClr val="dk2"/>
            </a:solidFill>
            <a:prstDash val="solid"/>
            <a:round/>
            <a:headEnd len="sm" w="sm" type="none"/>
            <a:tailEnd len="sm" w="sm" type="none"/>
          </a:ln>
        </p:spPr>
      </p:pic>
      <p:pic>
        <p:nvPicPr>
          <p:cNvPr id="541" name="Google Shape;541;p47"/>
          <p:cNvPicPr preferRelativeResize="0"/>
          <p:nvPr/>
        </p:nvPicPr>
        <p:blipFill rotWithShape="1">
          <a:blip r:embed="rId5">
            <a:alphaModFix/>
          </a:blip>
          <a:srcRect b="0" l="0" r="0" t="0"/>
          <a:stretch/>
        </p:blipFill>
        <p:spPr>
          <a:xfrm>
            <a:off x="1927217" y="2363123"/>
            <a:ext cx="2723748" cy="714742"/>
          </a:xfrm>
          <a:prstGeom prst="rect">
            <a:avLst/>
          </a:prstGeom>
          <a:noFill/>
          <a:ln cap="flat" cmpd="sng" w="9525">
            <a:solidFill>
              <a:schemeClr val="dk1"/>
            </a:solidFill>
            <a:prstDash val="solid"/>
            <a:round/>
            <a:headEnd len="sm" w="sm" type="none"/>
            <a:tailEnd len="sm" w="sm" type="none"/>
          </a:ln>
        </p:spPr>
      </p:pic>
      <p:cxnSp>
        <p:nvCxnSpPr>
          <p:cNvPr id="542" name="Google Shape;542;p47"/>
          <p:cNvCxnSpPr>
            <a:stCxn id="540" idx="2"/>
            <a:endCxn id="541" idx="0"/>
          </p:cNvCxnSpPr>
          <p:nvPr/>
        </p:nvCxnSpPr>
        <p:spPr>
          <a:xfrm>
            <a:off x="3289092" y="1761636"/>
            <a:ext cx="0" cy="601500"/>
          </a:xfrm>
          <a:prstGeom prst="straightConnector1">
            <a:avLst/>
          </a:prstGeom>
          <a:noFill/>
          <a:ln cap="flat" cmpd="sng" w="9525">
            <a:solidFill>
              <a:srgbClr val="3B7FF2"/>
            </a:solidFill>
            <a:prstDash val="solid"/>
            <a:round/>
            <a:headEnd len="sm" w="sm" type="none"/>
            <a:tailEnd len="med" w="med" type="triangle"/>
          </a:ln>
        </p:spPr>
      </p:cxnSp>
      <p:sp>
        <p:nvSpPr>
          <p:cNvPr id="543" name="Google Shape;543;p47"/>
          <p:cNvSpPr txBox="1"/>
          <p:nvPr/>
        </p:nvSpPr>
        <p:spPr>
          <a:xfrm>
            <a:off x="3289091" y="1787772"/>
            <a:ext cx="21591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First variation, with </a:t>
            </a:r>
            <a:r>
              <a:rPr i="1" lang="en" sz="1400">
                <a:solidFill>
                  <a:schemeClr val="dk1"/>
                </a:solidFill>
                <a:latin typeface="Cambria"/>
                <a:ea typeface="Cambria"/>
                <a:cs typeface="Cambria"/>
                <a:sym typeface="Cambria"/>
              </a:rPr>
              <a:t>t</a:t>
            </a:r>
            <a:r>
              <a:rPr lang="en" sz="1400">
                <a:solidFill>
                  <a:schemeClr val="dk1"/>
                </a:solidFill>
                <a:latin typeface="Cambria"/>
                <a:ea typeface="Cambria"/>
                <a:cs typeface="Cambria"/>
                <a:sym typeface="Cambria"/>
              </a:rPr>
              <a:t> as variational parameter</a:t>
            </a:r>
            <a:endParaRPr sz="1100"/>
          </a:p>
        </p:txBody>
      </p:sp>
      <p:cxnSp>
        <p:nvCxnSpPr>
          <p:cNvPr id="544" name="Google Shape;544;p47"/>
          <p:cNvCxnSpPr>
            <a:stCxn id="541" idx="2"/>
            <a:endCxn id="539" idx="0"/>
          </p:cNvCxnSpPr>
          <p:nvPr/>
        </p:nvCxnSpPr>
        <p:spPr>
          <a:xfrm>
            <a:off x="3289091" y="3077866"/>
            <a:ext cx="0" cy="552000"/>
          </a:xfrm>
          <a:prstGeom prst="straightConnector1">
            <a:avLst/>
          </a:prstGeom>
          <a:noFill/>
          <a:ln cap="flat" cmpd="sng" w="9525">
            <a:solidFill>
              <a:srgbClr val="3B7FF2"/>
            </a:solidFill>
            <a:prstDash val="solid"/>
            <a:round/>
            <a:headEnd len="sm" w="sm" type="none"/>
            <a:tailEnd len="med" w="med" type="triangle"/>
          </a:ln>
        </p:spPr>
      </p:cxnSp>
      <p:sp>
        <p:nvSpPr>
          <p:cNvPr id="545" name="Google Shape;545;p47"/>
          <p:cNvSpPr txBox="1"/>
          <p:nvPr/>
        </p:nvSpPr>
        <p:spPr>
          <a:xfrm>
            <a:off x="3264590" y="3053643"/>
            <a:ext cx="3626400" cy="600600"/>
          </a:xfrm>
          <a:prstGeom prst="rect">
            <a:avLst/>
          </a:prstGeom>
          <a:blipFill rotWithShape="1">
            <a:blip r:embed="rId6">
              <a:alphaModFix/>
            </a:blip>
            <a:stretch>
              <a:fillRect b="-3818" l="-1009" r="-1129" t="-4579"/>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546" name="Google Shape;546;p47"/>
          <p:cNvSpPr txBox="1"/>
          <p:nvPr/>
        </p:nvSpPr>
        <p:spPr>
          <a:xfrm>
            <a:off x="5955663" y="1381531"/>
            <a:ext cx="2344500" cy="299400"/>
          </a:xfrm>
          <a:prstGeom prst="rect">
            <a:avLst/>
          </a:prstGeom>
          <a:blipFill rotWithShape="1">
            <a:blip r:embed="rId7">
              <a:alphaModFix/>
            </a:blip>
            <a:stretch>
              <a:fillRect b="-24239" l="-1759" r="-1759"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547" name="Google Shape;547;p47"/>
          <p:cNvSpPr txBox="1"/>
          <p:nvPr/>
        </p:nvSpPr>
        <p:spPr>
          <a:xfrm>
            <a:off x="5893584" y="1800427"/>
            <a:ext cx="2466000" cy="693300"/>
          </a:xfrm>
          <a:prstGeom prst="rect">
            <a:avLst/>
          </a:prstGeom>
          <a:blipFill rotWithShape="1">
            <a:blip r:embed="rId8">
              <a:alphaModFix/>
            </a:blip>
            <a:stretch>
              <a:fillRect b="0"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pic>
        <p:nvPicPr>
          <p:cNvPr id="548" name="Google Shape;548;p47"/>
          <p:cNvPicPr preferRelativeResize="0"/>
          <p:nvPr/>
        </p:nvPicPr>
        <p:blipFill rotWithShape="1">
          <a:blip r:embed="rId9">
            <a:alphaModFix/>
          </a:blip>
          <a:srcRect b="0" l="0" r="0" t="0"/>
          <a:stretch/>
        </p:blipFill>
        <p:spPr>
          <a:xfrm>
            <a:off x="5577233" y="3648660"/>
            <a:ext cx="2187981" cy="572699"/>
          </a:xfrm>
          <a:prstGeom prst="rect">
            <a:avLst/>
          </a:prstGeom>
          <a:noFill/>
          <a:ln cap="flat" cmpd="sng" w="9525">
            <a:solidFill>
              <a:schemeClr val="dk1"/>
            </a:solidFill>
            <a:prstDash val="solid"/>
            <a:round/>
            <a:headEnd len="sm" w="sm" type="none"/>
            <a:tailEnd len="sm" w="sm" type="none"/>
          </a:ln>
        </p:spPr>
      </p:pic>
      <p:cxnSp>
        <p:nvCxnSpPr>
          <p:cNvPr id="549" name="Google Shape;549;p47"/>
          <p:cNvCxnSpPr>
            <a:stCxn id="539" idx="3"/>
            <a:endCxn id="548" idx="1"/>
          </p:cNvCxnSpPr>
          <p:nvPr/>
        </p:nvCxnSpPr>
        <p:spPr>
          <a:xfrm flipH="1" rot="10800000">
            <a:off x="4088103" y="3934912"/>
            <a:ext cx="1489200" cy="600"/>
          </a:xfrm>
          <a:prstGeom prst="straightConnector1">
            <a:avLst/>
          </a:prstGeom>
          <a:noFill/>
          <a:ln cap="flat" cmpd="sng" w="9525">
            <a:solidFill>
              <a:srgbClr val="3B7FF2"/>
            </a:solidFill>
            <a:prstDash val="solid"/>
            <a:round/>
            <a:headEnd len="sm" w="sm" type="none"/>
            <a:tailEnd len="med" w="med" type="triangle"/>
          </a:ln>
        </p:spPr>
      </p:cxnSp>
      <p:sp>
        <p:nvSpPr>
          <p:cNvPr id="550" name="Google Shape;550;p47"/>
          <p:cNvSpPr txBox="1"/>
          <p:nvPr/>
        </p:nvSpPr>
        <p:spPr>
          <a:xfrm>
            <a:off x="7010479" y="4250316"/>
            <a:ext cx="14460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Change to 2</a:t>
            </a:r>
            <a:r>
              <a:rPr baseline="30000" lang="en" sz="1400">
                <a:solidFill>
                  <a:schemeClr val="dk1"/>
                </a:solidFill>
                <a:latin typeface="Cambria"/>
                <a:ea typeface="Cambria"/>
                <a:cs typeface="Cambria"/>
                <a:sym typeface="Cambria"/>
              </a:rPr>
              <a:t>nd</a:t>
            </a:r>
            <a:r>
              <a:rPr lang="en" sz="1400">
                <a:solidFill>
                  <a:schemeClr val="dk1"/>
                </a:solidFill>
                <a:latin typeface="Cambria"/>
                <a:ea typeface="Cambria"/>
                <a:cs typeface="Cambria"/>
                <a:sym typeface="Cambria"/>
              </a:rPr>
              <a:t> order for better convergence</a:t>
            </a:r>
            <a:endParaRPr sz="1100"/>
          </a:p>
        </p:txBody>
      </p:sp>
      <p:sp>
        <p:nvSpPr>
          <p:cNvPr id="551" name="Google Shape;551;p47"/>
          <p:cNvSpPr txBox="1"/>
          <p:nvPr/>
        </p:nvSpPr>
        <p:spPr>
          <a:xfrm>
            <a:off x="6515253" y="19774"/>
            <a:ext cx="26025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(Hirshman and Whitson, 1983)</a:t>
            </a:r>
            <a:endParaRPr sz="1100"/>
          </a:p>
        </p:txBody>
      </p:sp>
      <p:sp>
        <p:nvSpPr>
          <p:cNvPr id="552" name="Google Shape;552;p47"/>
          <p:cNvSpPr txBox="1"/>
          <p:nvPr>
            <p:ph idx="12" type="sldNum"/>
          </p:nvPr>
        </p:nvSpPr>
        <p:spPr>
          <a:xfrm>
            <a:off x="6354343" y="3497413"/>
            <a:ext cx="411600" cy="295200"/>
          </a:xfrm>
          <a:prstGeom prst="rect">
            <a:avLst/>
          </a:prstGeom>
          <a:noFill/>
          <a:ln>
            <a:noFill/>
          </a:ln>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500"/>
                                        <p:tgtEl>
                                          <p:spTgt spid="5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500"/>
                                        <p:tgtEl>
                                          <p:spTgt spid="543"/>
                                        </p:tgtEl>
                                      </p:cBhvr>
                                    </p:animEffect>
                                  </p:childTnLst>
                                </p:cTn>
                              </p:par>
                              <p:par>
                                <p:cTn fill="hold" nodeType="with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par>
                                <p:cTn fill="hold" nodeType="with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par>
                                <p:cTn fill="hold" nodeType="with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7" name="Shape 557"/>
        <p:cNvGrpSpPr/>
        <p:nvPr/>
      </p:nvGrpSpPr>
      <p:grpSpPr>
        <a:xfrm>
          <a:off x="0" y="0"/>
          <a:ext cx="0" cy="0"/>
          <a:chOff x="0" y="0"/>
          <a:chExt cx="0" cy="0"/>
        </a:xfrm>
      </p:grpSpPr>
      <p:sp>
        <p:nvSpPr>
          <p:cNvPr id="558" name="Google Shape;558;p48"/>
          <p:cNvSpPr txBox="1"/>
          <p:nvPr>
            <p:ph type="title"/>
          </p:nvPr>
        </p:nvSpPr>
        <p:spPr>
          <a:xfrm>
            <a:off x="311700" y="123775"/>
            <a:ext cx="8520600" cy="572700"/>
          </a:xfrm>
          <a:prstGeom prst="rect">
            <a:avLst/>
          </a:prstGeom>
          <a:noFill/>
          <a:ln>
            <a:noFill/>
          </a:ln>
        </p:spPr>
        <p:txBody>
          <a:bodyPr anchorCtr="0" anchor="t" bIns="68575" lIns="68575" spcFirstLastPara="1" rIns="68575" wrap="square" tIns="68575">
            <a:normAutofit/>
          </a:bodyPr>
          <a:lstStyle/>
          <a:p>
            <a:pPr indent="0" lvl="0" marL="0" rtl="0" algn="l">
              <a:lnSpc>
                <a:spcPct val="100000"/>
              </a:lnSpc>
              <a:spcBef>
                <a:spcPts val="0"/>
              </a:spcBef>
              <a:spcAft>
                <a:spcPts val="0"/>
              </a:spcAft>
              <a:buSzPts val="2100"/>
              <a:buNone/>
            </a:pPr>
            <a:r>
              <a:rPr b="1" lang="en"/>
              <a:t>VMEC Algorithm</a:t>
            </a:r>
            <a:endParaRPr/>
          </a:p>
        </p:txBody>
      </p:sp>
      <p:sp>
        <p:nvSpPr>
          <p:cNvPr id="559" name="Google Shape;559;p48"/>
          <p:cNvSpPr txBox="1"/>
          <p:nvPr/>
        </p:nvSpPr>
        <p:spPr>
          <a:xfrm>
            <a:off x="337954" y="967541"/>
            <a:ext cx="1378800" cy="900300"/>
          </a:xfrm>
          <a:prstGeom prst="rect">
            <a:avLst/>
          </a:prstGeom>
          <a:blipFill rotWithShape="1">
            <a:blip r:embed="rId3">
              <a:alphaModFix/>
            </a:blip>
            <a:stretch>
              <a:fillRect b="-3019" l="-2629" r="0" t="-2509"/>
            </a:stretch>
          </a:blip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560" name="Google Shape;560;p48"/>
          <p:cNvSpPr txBox="1"/>
          <p:nvPr/>
        </p:nvSpPr>
        <p:spPr>
          <a:xfrm>
            <a:off x="71465" y="2047010"/>
            <a:ext cx="1911900" cy="1126500"/>
          </a:xfrm>
          <a:prstGeom prst="rect">
            <a:avLst/>
          </a:prstGeom>
          <a:blipFill rotWithShape="1">
            <a:blip r:embed="rId4">
              <a:alphaModFix/>
            </a:blip>
            <a:stretch>
              <a:fillRect b="0" l="-1899" r="0" t="-2019"/>
            </a:stretch>
          </a:blip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561" name="Google Shape;561;p48"/>
          <p:cNvSpPr/>
          <p:nvPr/>
        </p:nvSpPr>
        <p:spPr>
          <a:xfrm>
            <a:off x="1605782" y="1258516"/>
            <a:ext cx="278700" cy="368400"/>
          </a:xfrm>
          <a:prstGeom prst="rightBrace">
            <a:avLst>
              <a:gd fmla="val 8333" name="adj1"/>
              <a:gd fmla="val 50000" name="adj2"/>
            </a:avLst>
          </a:prstGeom>
          <a:noFill/>
          <a:ln cap="flat" cmpd="sng" w="9525">
            <a:solidFill>
              <a:srgbClr val="3B7F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mbria"/>
              <a:ea typeface="Cambria"/>
              <a:cs typeface="Cambria"/>
              <a:sym typeface="Cambria"/>
            </a:endParaRPr>
          </a:p>
        </p:txBody>
      </p:sp>
      <p:sp>
        <p:nvSpPr>
          <p:cNvPr id="562" name="Google Shape;562;p48"/>
          <p:cNvSpPr txBox="1"/>
          <p:nvPr/>
        </p:nvSpPr>
        <p:spPr>
          <a:xfrm>
            <a:off x="1804396" y="1200359"/>
            <a:ext cx="1067100" cy="701700"/>
          </a:xfrm>
          <a:prstGeom prst="rect">
            <a:avLst/>
          </a:prstGeom>
          <a:blipFill rotWithShape="1">
            <a:blip r:embed="rId5">
              <a:alphaModFix/>
            </a:blip>
            <a:stretch>
              <a:fillRect b="0" l="-3859" r="0" t="-3919"/>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cxnSp>
        <p:nvCxnSpPr>
          <p:cNvPr id="563" name="Google Shape;563;p48"/>
          <p:cNvCxnSpPr>
            <a:stCxn id="559" idx="2"/>
            <a:endCxn id="560" idx="0"/>
          </p:cNvCxnSpPr>
          <p:nvPr/>
        </p:nvCxnSpPr>
        <p:spPr>
          <a:xfrm>
            <a:off x="1027354" y="1867840"/>
            <a:ext cx="0" cy="179100"/>
          </a:xfrm>
          <a:prstGeom prst="straightConnector1">
            <a:avLst/>
          </a:prstGeom>
          <a:noFill/>
          <a:ln cap="flat" cmpd="sng" w="9525">
            <a:solidFill>
              <a:srgbClr val="3B7FF2"/>
            </a:solidFill>
            <a:prstDash val="solid"/>
            <a:round/>
            <a:headEnd len="sm" w="sm" type="none"/>
            <a:tailEnd len="med" w="med" type="triangle"/>
          </a:ln>
        </p:spPr>
      </p:cxnSp>
      <p:sp>
        <p:nvSpPr>
          <p:cNvPr id="564" name="Google Shape;564;p48"/>
          <p:cNvSpPr txBox="1"/>
          <p:nvPr/>
        </p:nvSpPr>
        <p:spPr>
          <a:xfrm>
            <a:off x="3808314" y="1530676"/>
            <a:ext cx="1995300" cy="692700"/>
          </a:xfrm>
          <a:prstGeom prst="rect">
            <a:avLst/>
          </a:prstGeom>
          <a:blipFill rotWithShape="1">
            <a:blip r:embed="rId6">
              <a:alphaModFix/>
            </a:blip>
            <a:stretch>
              <a:fillRect b="-9149" l="-1829" r="0" t="-3269"/>
            </a:stretch>
          </a:blip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565" name="Google Shape;565;p48"/>
          <p:cNvSpPr txBox="1"/>
          <p:nvPr/>
        </p:nvSpPr>
        <p:spPr>
          <a:xfrm>
            <a:off x="4140272" y="2459528"/>
            <a:ext cx="1331700" cy="301200"/>
          </a:xfrm>
          <a:prstGeom prst="rect">
            <a:avLst/>
          </a:prstGeom>
          <a:blipFill rotWithShape="1">
            <a:blip r:embed="rId7">
              <a:alphaModFix/>
            </a:blip>
            <a:stretch>
              <a:fillRect b="-13239" l="-2729" r="0" t="-7349"/>
            </a:stretch>
          </a:blip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cxnSp>
        <p:nvCxnSpPr>
          <p:cNvPr id="566" name="Google Shape;566;p48"/>
          <p:cNvCxnSpPr>
            <a:stCxn id="564" idx="2"/>
            <a:endCxn id="565" idx="0"/>
          </p:cNvCxnSpPr>
          <p:nvPr/>
        </p:nvCxnSpPr>
        <p:spPr>
          <a:xfrm>
            <a:off x="4805964" y="2223376"/>
            <a:ext cx="300" cy="236100"/>
          </a:xfrm>
          <a:prstGeom prst="straightConnector1">
            <a:avLst/>
          </a:prstGeom>
          <a:noFill/>
          <a:ln cap="flat" cmpd="sng" w="9525">
            <a:solidFill>
              <a:srgbClr val="3B7FF2"/>
            </a:solidFill>
            <a:prstDash val="solid"/>
            <a:round/>
            <a:headEnd len="sm" w="sm" type="none"/>
            <a:tailEnd len="med" w="med" type="triangle"/>
          </a:ln>
        </p:spPr>
      </p:cxnSp>
      <p:cxnSp>
        <p:nvCxnSpPr>
          <p:cNvPr id="567" name="Google Shape;567;p48"/>
          <p:cNvCxnSpPr>
            <a:stCxn id="565" idx="2"/>
          </p:cNvCxnSpPr>
          <p:nvPr/>
        </p:nvCxnSpPr>
        <p:spPr>
          <a:xfrm>
            <a:off x="4806122" y="2760728"/>
            <a:ext cx="0" cy="211200"/>
          </a:xfrm>
          <a:prstGeom prst="straightConnector1">
            <a:avLst/>
          </a:prstGeom>
          <a:noFill/>
          <a:ln cap="flat" cmpd="sng" w="9525">
            <a:solidFill>
              <a:srgbClr val="3B7FF2"/>
            </a:solidFill>
            <a:prstDash val="solid"/>
            <a:round/>
            <a:headEnd len="sm" w="sm" type="none"/>
            <a:tailEnd len="med" w="med" type="triangle"/>
          </a:ln>
        </p:spPr>
      </p:cxnSp>
      <p:sp>
        <p:nvSpPr>
          <p:cNvPr id="568" name="Google Shape;568;p48"/>
          <p:cNvSpPr txBox="1"/>
          <p:nvPr/>
        </p:nvSpPr>
        <p:spPr>
          <a:xfrm>
            <a:off x="394451" y="667377"/>
            <a:ext cx="12417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u="sng">
                <a:solidFill>
                  <a:schemeClr val="dk1"/>
                </a:solidFill>
                <a:latin typeface="Cambria"/>
                <a:ea typeface="Cambria"/>
                <a:cs typeface="Cambria"/>
                <a:sym typeface="Cambria"/>
              </a:rPr>
              <a:t>Initialization</a:t>
            </a:r>
            <a:endParaRPr sz="1100"/>
          </a:p>
        </p:txBody>
      </p:sp>
      <p:sp>
        <p:nvSpPr>
          <p:cNvPr id="569" name="Google Shape;569;p48"/>
          <p:cNvSpPr txBox="1"/>
          <p:nvPr/>
        </p:nvSpPr>
        <p:spPr>
          <a:xfrm>
            <a:off x="4092849" y="228631"/>
            <a:ext cx="1378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u="sng">
                <a:solidFill>
                  <a:schemeClr val="dk1"/>
                </a:solidFill>
                <a:latin typeface="Cambria"/>
                <a:ea typeface="Cambria"/>
                <a:cs typeface="Cambria"/>
                <a:sym typeface="Cambria"/>
              </a:rPr>
              <a:t>Main Algorithm</a:t>
            </a:r>
            <a:endParaRPr sz="1100"/>
          </a:p>
        </p:txBody>
      </p:sp>
      <p:cxnSp>
        <p:nvCxnSpPr>
          <p:cNvPr id="570" name="Google Shape;570;p48"/>
          <p:cNvCxnSpPr>
            <a:stCxn id="560" idx="3"/>
          </p:cNvCxnSpPr>
          <p:nvPr/>
        </p:nvCxnSpPr>
        <p:spPr>
          <a:xfrm flipH="1" rot="10800000">
            <a:off x="1983365" y="1917860"/>
            <a:ext cx="1192200" cy="692400"/>
          </a:xfrm>
          <a:prstGeom prst="bentConnector3">
            <a:avLst>
              <a:gd fmla="val 50000" name="adj1"/>
            </a:avLst>
          </a:prstGeom>
          <a:noFill/>
          <a:ln cap="flat" cmpd="sng" w="9525">
            <a:solidFill>
              <a:srgbClr val="3B7FF2"/>
            </a:solidFill>
            <a:prstDash val="solid"/>
            <a:round/>
            <a:headEnd len="sm" w="sm" type="none"/>
            <a:tailEnd len="med" w="med" type="triangle"/>
          </a:ln>
        </p:spPr>
      </p:cxnSp>
      <p:sp>
        <p:nvSpPr>
          <p:cNvPr id="571" name="Google Shape;571;p48"/>
          <p:cNvSpPr/>
          <p:nvPr/>
        </p:nvSpPr>
        <p:spPr>
          <a:xfrm>
            <a:off x="3312988" y="1103242"/>
            <a:ext cx="3280200" cy="2724000"/>
          </a:xfrm>
          <a:prstGeom prst="rect">
            <a:avLst/>
          </a:prstGeom>
          <a:noFill/>
          <a:ln cap="flat" cmpd="sng" w="25400">
            <a:solidFill>
              <a:srgbClr val="3061B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mbria"/>
              <a:ea typeface="Cambria"/>
              <a:cs typeface="Cambria"/>
              <a:sym typeface="Cambria"/>
            </a:endParaRPr>
          </a:p>
        </p:txBody>
      </p:sp>
      <p:cxnSp>
        <p:nvCxnSpPr>
          <p:cNvPr id="572" name="Google Shape;572;p48"/>
          <p:cNvCxnSpPr>
            <a:endCxn id="564" idx="0"/>
          </p:cNvCxnSpPr>
          <p:nvPr/>
        </p:nvCxnSpPr>
        <p:spPr>
          <a:xfrm rot="-5400000">
            <a:off x="3883614" y="2452426"/>
            <a:ext cx="1844100" cy="600"/>
          </a:xfrm>
          <a:prstGeom prst="bentConnector5">
            <a:avLst>
              <a:gd fmla="val -9299" name="adj1"/>
              <a:gd fmla="val 259909667" name="adj2"/>
              <a:gd fmla="val 109297" name="adj3"/>
            </a:avLst>
          </a:prstGeom>
          <a:noFill/>
          <a:ln cap="flat" cmpd="sng" w="9525">
            <a:solidFill>
              <a:srgbClr val="3B7FF2"/>
            </a:solidFill>
            <a:prstDash val="solid"/>
            <a:round/>
            <a:headEnd len="sm" w="sm" type="none"/>
            <a:tailEnd len="med" w="med" type="triangle"/>
          </a:ln>
        </p:spPr>
      </p:cxnSp>
      <p:sp>
        <p:nvSpPr>
          <p:cNvPr id="573" name="Google Shape;573;p48"/>
          <p:cNvSpPr txBox="1"/>
          <p:nvPr/>
        </p:nvSpPr>
        <p:spPr>
          <a:xfrm>
            <a:off x="4474051" y="3517115"/>
            <a:ext cx="19953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Repeat until converged</a:t>
            </a:r>
            <a:endParaRPr sz="1100"/>
          </a:p>
        </p:txBody>
      </p:sp>
      <p:sp>
        <p:nvSpPr>
          <p:cNvPr id="574" name="Google Shape;574;p48"/>
          <p:cNvSpPr txBox="1"/>
          <p:nvPr/>
        </p:nvSpPr>
        <p:spPr>
          <a:xfrm>
            <a:off x="6801395" y="2138675"/>
            <a:ext cx="2150700" cy="500100"/>
          </a:xfrm>
          <a:prstGeom prst="rect">
            <a:avLst/>
          </a:prstGeom>
          <a:no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Interpolate solution onto a finer radial mesh</a:t>
            </a:r>
            <a:endParaRPr sz="1100"/>
          </a:p>
        </p:txBody>
      </p:sp>
      <p:cxnSp>
        <p:nvCxnSpPr>
          <p:cNvPr id="575" name="Google Shape;575;p48"/>
          <p:cNvCxnSpPr>
            <a:stCxn id="571" idx="2"/>
            <a:endCxn id="574" idx="2"/>
          </p:cNvCxnSpPr>
          <p:nvPr/>
        </p:nvCxnSpPr>
        <p:spPr>
          <a:xfrm rot="-5400000">
            <a:off x="5820688" y="1771043"/>
            <a:ext cx="1188600" cy="2923800"/>
          </a:xfrm>
          <a:prstGeom prst="bentConnector3">
            <a:avLst>
              <a:gd fmla="val -20034" name="adj1"/>
            </a:avLst>
          </a:prstGeom>
          <a:noFill/>
          <a:ln cap="flat" cmpd="sng" w="9525">
            <a:solidFill>
              <a:srgbClr val="3B7FF2"/>
            </a:solidFill>
            <a:prstDash val="solid"/>
            <a:round/>
            <a:headEnd len="sm" w="sm" type="none"/>
            <a:tailEnd len="med" w="med" type="triangle"/>
          </a:ln>
        </p:spPr>
      </p:cxnSp>
      <p:cxnSp>
        <p:nvCxnSpPr>
          <p:cNvPr id="576" name="Google Shape;576;p48"/>
          <p:cNvCxnSpPr>
            <a:stCxn id="574" idx="0"/>
            <a:endCxn id="571" idx="0"/>
          </p:cNvCxnSpPr>
          <p:nvPr/>
        </p:nvCxnSpPr>
        <p:spPr>
          <a:xfrm flipH="1" rot="5400000">
            <a:off x="5897195" y="159124"/>
            <a:ext cx="1035300" cy="2923800"/>
          </a:xfrm>
          <a:prstGeom prst="bentConnector3">
            <a:avLst>
              <a:gd fmla="val 123013" name="adj1"/>
            </a:avLst>
          </a:prstGeom>
          <a:noFill/>
          <a:ln cap="flat" cmpd="sng" w="9525">
            <a:solidFill>
              <a:srgbClr val="3B7FF2"/>
            </a:solidFill>
            <a:prstDash val="solid"/>
            <a:round/>
            <a:headEnd len="sm" w="sm" type="none"/>
            <a:tailEnd len="med" w="med" type="triangle"/>
          </a:ln>
        </p:spPr>
      </p:cxnSp>
      <p:sp>
        <p:nvSpPr>
          <p:cNvPr id="577" name="Google Shape;577;p48"/>
          <p:cNvSpPr txBox="1"/>
          <p:nvPr/>
        </p:nvSpPr>
        <p:spPr>
          <a:xfrm>
            <a:off x="5125958" y="676153"/>
            <a:ext cx="26871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Repeat until Desired Resolution</a:t>
            </a:r>
            <a:endParaRPr sz="1100"/>
          </a:p>
        </p:txBody>
      </p:sp>
      <p:pic>
        <p:nvPicPr>
          <p:cNvPr id="578" name="Google Shape;578;p48"/>
          <p:cNvPicPr preferRelativeResize="0"/>
          <p:nvPr/>
        </p:nvPicPr>
        <p:blipFill rotWithShape="1">
          <a:blip r:embed="rId8">
            <a:alphaModFix/>
          </a:blip>
          <a:srcRect b="0" l="0" r="0" t="0"/>
          <a:stretch/>
        </p:blipFill>
        <p:spPr>
          <a:xfrm>
            <a:off x="4066786" y="2966241"/>
            <a:ext cx="1478445" cy="386980"/>
          </a:xfrm>
          <a:prstGeom prst="rect">
            <a:avLst/>
          </a:prstGeom>
          <a:noFill/>
          <a:ln cap="flat" cmpd="sng" w="9525">
            <a:solidFill>
              <a:schemeClr val="dk1"/>
            </a:solidFill>
            <a:prstDash val="solid"/>
            <a:round/>
            <a:headEnd len="sm" w="sm" type="none"/>
            <a:tailEnd len="sm" w="sm" type="none"/>
          </a:ln>
        </p:spPr>
      </p:pic>
      <p:pic>
        <p:nvPicPr>
          <p:cNvPr id="579" name="Google Shape;579;p48"/>
          <p:cNvPicPr preferRelativeResize="0"/>
          <p:nvPr/>
        </p:nvPicPr>
        <p:blipFill rotWithShape="1">
          <a:blip r:embed="rId9">
            <a:alphaModFix/>
          </a:blip>
          <a:srcRect b="0" l="0" r="0" t="0"/>
          <a:stretch/>
        </p:blipFill>
        <p:spPr>
          <a:xfrm>
            <a:off x="71465" y="3943142"/>
            <a:ext cx="3922482" cy="1162443"/>
          </a:xfrm>
          <a:prstGeom prst="rect">
            <a:avLst/>
          </a:prstGeom>
          <a:noFill/>
          <a:ln cap="flat" cmpd="sng" w="9525">
            <a:solidFill>
              <a:schemeClr val="dk2"/>
            </a:solidFill>
            <a:prstDash val="solid"/>
            <a:round/>
            <a:headEnd len="sm" w="sm" type="none"/>
            <a:tailEnd len="sm" w="sm" type="none"/>
          </a:ln>
        </p:spPr>
      </p:pic>
      <p:sp>
        <p:nvSpPr>
          <p:cNvPr id="580" name="Google Shape;580;p48"/>
          <p:cNvSpPr txBox="1"/>
          <p:nvPr/>
        </p:nvSpPr>
        <p:spPr>
          <a:xfrm>
            <a:off x="6515253" y="19774"/>
            <a:ext cx="26025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(Hirshman and Whitson, 1983)</a:t>
            </a:r>
            <a:endParaRPr sz="1100"/>
          </a:p>
        </p:txBody>
      </p:sp>
      <p:sp>
        <p:nvSpPr>
          <p:cNvPr id="581" name="Google Shape;581;p48"/>
          <p:cNvSpPr txBox="1"/>
          <p:nvPr>
            <p:ph idx="12" type="sldNum"/>
          </p:nvPr>
        </p:nvSpPr>
        <p:spPr>
          <a:xfrm>
            <a:off x="6354343" y="3497413"/>
            <a:ext cx="411600" cy="295200"/>
          </a:xfrm>
          <a:prstGeom prst="rect">
            <a:avLst/>
          </a:prstGeom>
          <a:noFill/>
          <a:ln>
            <a:noFill/>
          </a:ln>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5" name="Shape 585"/>
        <p:cNvGrpSpPr/>
        <p:nvPr/>
      </p:nvGrpSpPr>
      <p:grpSpPr>
        <a:xfrm>
          <a:off x="0" y="0"/>
          <a:ext cx="0" cy="0"/>
          <a:chOff x="0" y="0"/>
          <a:chExt cx="0" cy="0"/>
        </a:xfrm>
      </p:grpSpPr>
      <p:sp>
        <p:nvSpPr>
          <p:cNvPr id="586" name="Google Shape;586;p49"/>
          <p:cNvSpPr txBox="1"/>
          <p:nvPr>
            <p:ph type="title"/>
          </p:nvPr>
        </p:nvSpPr>
        <p:spPr>
          <a:xfrm>
            <a:off x="311700" y="85004"/>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82142"/>
              <a:buNone/>
            </a:pPr>
            <a:r>
              <a:rPr lang="en" u="sng"/>
              <a:t>What DESC Solves</a:t>
            </a:r>
            <a:endParaRPr u="sng"/>
          </a:p>
        </p:txBody>
      </p:sp>
      <p:sp>
        <p:nvSpPr>
          <p:cNvPr id="587" name="Google Shape;587;p49"/>
          <p:cNvSpPr txBox="1"/>
          <p:nvPr/>
        </p:nvSpPr>
        <p:spPr>
          <a:xfrm>
            <a:off x="368350" y="664925"/>
            <a:ext cx="2843700" cy="400200"/>
          </a:xfrm>
          <a:prstGeom prst="rect">
            <a:avLst/>
          </a:prstGeom>
          <a:blipFill rotWithShape="1">
            <a:blip r:embed="rId3">
              <a:alphaModFix/>
            </a:blip>
            <a:stretch>
              <a:fillRect b="-1469" l="-419" r="0" t="0"/>
            </a:stretch>
          </a:blip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p:txBody>
      </p:sp>
      <p:cxnSp>
        <p:nvCxnSpPr>
          <p:cNvPr id="588" name="Google Shape;588;p49"/>
          <p:cNvCxnSpPr>
            <a:stCxn id="587" idx="2"/>
            <a:endCxn id="589" idx="0"/>
          </p:cNvCxnSpPr>
          <p:nvPr/>
        </p:nvCxnSpPr>
        <p:spPr>
          <a:xfrm>
            <a:off x="1790200" y="1065125"/>
            <a:ext cx="0" cy="1480500"/>
          </a:xfrm>
          <a:prstGeom prst="straightConnector1">
            <a:avLst/>
          </a:prstGeom>
          <a:noFill/>
          <a:ln cap="flat" cmpd="sng" w="9525">
            <a:solidFill>
              <a:srgbClr val="3B7FF2"/>
            </a:solidFill>
            <a:prstDash val="solid"/>
            <a:round/>
            <a:headEnd len="sm" w="sm" type="none"/>
            <a:tailEnd len="med" w="med" type="triangle"/>
          </a:ln>
        </p:spPr>
      </p:cxnSp>
      <p:pic>
        <p:nvPicPr>
          <p:cNvPr id="590" name="Google Shape;590;p49"/>
          <p:cNvPicPr preferRelativeResize="0"/>
          <p:nvPr/>
        </p:nvPicPr>
        <p:blipFill rotWithShape="1">
          <a:blip r:embed="rId4">
            <a:alphaModFix/>
          </a:blip>
          <a:srcRect b="0" l="0" r="0" t="0"/>
          <a:stretch/>
        </p:blipFill>
        <p:spPr>
          <a:xfrm>
            <a:off x="627282" y="1407752"/>
            <a:ext cx="862638" cy="280087"/>
          </a:xfrm>
          <a:prstGeom prst="rect">
            <a:avLst/>
          </a:prstGeom>
          <a:noFill/>
          <a:ln>
            <a:noFill/>
          </a:ln>
        </p:spPr>
      </p:pic>
      <p:pic>
        <p:nvPicPr>
          <p:cNvPr id="591" name="Google Shape;591;p49"/>
          <p:cNvPicPr preferRelativeResize="0"/>
          <p:nvPr/>
        </p:nvPicPr>
        <p:blipFill rotWithShape="1">
          <a:blip r:embed="rId5">
            <a:alphaModFix/>
          </a:blip>
          <a:srcRect b="0" l="0" r="0" t="0"/>
          <a:stretch/>
        </p:blipFill>
        <p:spPr>
          <a:xfrm>
            <a:off x="627283" y="1820668"/>
            <a:ext cx="1042815" cy="285321"/>
          </a:xfrm>
          <a:prstGeom prst="rect">
            <a:avLst/>
          </a:prstGeom>
          <a:noFill/>
          <a:ln>
            <a:noFill/>
          </a:ln>
        </p:spPr>
      </p:pic>
      <p:pic>
        <p:nvPicPr>
          <p:cNvPr id="592" name="Google Shape;592;p49"/>
          <p:cNvPicPr preferRelativeResize="0"/>
          <p:nvPr/>
        </p:nvPicPr>
        <p:blipFill rotWithShape="1">
          <a:blip r:embed="rId6">
            <a:alphaModFix/>
          </a:blip>
          <a:srcRect b="0" l="0" r="0" t="0"/>
          <a:stretch/>
        </p:blipFill>
        <p:spPr>
          <a:xfrm>
            <a:off x="1885409" y="2966656"/>
            <a:ext cx="1542798" cy="341213"/>
          </a:xfrm>
          <a:prstGeom prst="rect">
            <a:avLst/>
          </a:prstGeom>
          <a:noFill/>
          <a:ln>
            <a:noFill/>
          </a:ln>
        </p:spPr>
      </p:pic>
      <p:pic>
        <p:nvPicPr>
          <p:cNvPr id="593" name="Google Shape;593;p49"/>
          <p:cNvPicPr preferRelativeResize="0"/>
          <p:nvPr/>
        </p:nvPicPr>
        <p:blipFill rotWithShape="1">
          <a:blip r:embed="rId7">
            <a:alphaModFix/>
          </a:blip>
          <a:srcRect b="0" l="0" r="16957" t="0"/>
          <a:stretch/>
        </p:blipFill>
        <p:spPr>
          <a:xfrm>
            <a:off x="1839335" y="1124556"/>
            <a:ext cx="1458241" cy="350791"/>
          </a:xfrm>
          <a:prstGeom prst="rect">
            <a:avLst/>
          </a:prstGeom>
          <a:noFill/>
          <a:ln>
            <a:noFill/>
          </a:ln>
        </p:spPr>
      </p:pic>
      <p:pic>
        <p:nvPicPr>
          <p:cNvPr id="594" name="Google Shape;594;p49"/>
          <p:cNvPicPr preferRelativeResize="0"/>
          <p:nvPr/>
        </p:nvPicPr>
        <p:blipFill rotWithShape="1">
          <a:blip r:embed="rId8">
            <a:alphaModFix/>
          </a:blip>
          <a:srcRect b="0" l="0" r="0" t="0"/>
          <a:stretch/>
        </p:blipFill>
        <p:spPr>
          <a:xfrm>
            <a:off x="1888073" y="1526342"/>
            <a:ext cx="1522169" cy="369918"/>
          </a:xfrm>
          <a:prstGeom prst="rect">
            <a:avLst/>
          </a:prstGeom>
          <a:noFill/>
          <a:ln>
            <a:noFill/>
          </a:ln>
        </p:spPr>
      </p:pic>
      <p:pic>
        <p:nvPicPr>
          <p:cNvPr id="595" name="Google Shape;595;p49"/>
          <p:cNvPicPr preferRelativeResize="0"/>
          <p:nvPr/>
        </p:nvPicPr>
        <p:blipFill rotWithShape="1">
          <a:blip r:embed="rId9">
            <a:alphaModFix/>
          </a:blip>
          <a:srcRect b="0" l="0" r="0" t="0"/>
          <a:stretch/>
        </p:blipFill>
        <p:spPr>
          <a:xfrm>
            <a:off x="1928910" y="1933878"/>
            <a:ext cx="1405052" cy="344220"/>
          </a:xfrm>
          <a:prstGeom prst="rect">
            <a:avLst/>
          </a:prstGeom>
          <a:noFill/>
          <a:ln>
            <a:noFill/>
          </a:ln>
        </p:spPr>
      </p:pic>
      <p:sp>
        <p:nvSpPr>
          <p:cNvPr id="589" name="Google Shape;589;p49"/>
          <p:cNvSpPr txBox="1"/>
          <p:nvPr/>
        </p:nvSpPr>
        <p:spPr>
          <a:xfrm>
            <a:off x="923593" y="2545744"/>
            <a:ext cx="1733100" cy="307800"/>
          </a:xfrm>
          <a:prstGeom prst="rect">
            <a:avLst/>
          </a:prstGeom>
          <a:blipFill rotWithShape="1">
            <a:blip r:embed="rId10">
              <a:alphaModFix/>
            </a:blip>
            <a:stretch>
              <a:fillRect b="-17298" l="-699" r="0" t="-1919"/>
            </a:stretch>
          </a:blip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p:txBody>
      </p:sp>
      <p:sp>
        <p:nvSpPr>
          <p:cNvPr id="596" name="Google Shape;596;p49"/>
          <p:cNvSpPr txBox="1"/>
          <p:nvPr/>
        </p:nvSpPr>
        <p:spPr>
          <a:xfrm>
            <a:off x="1356897" y="3451061"/>
            <a:ext cx="866700" cy="307800"/>
          </a:xfrm>
          <a:prstGeom prst="rect">
            <a:avLst/>
          </a:prstGeom>
          <a:blipFill rotWithShape="1">
            <a:blip r:embed="rId11">
              <a:alphaModFix/>
            </a:blip>
            <a:stretch>
              <a:fillRect b="-16978" l="-1379" r="0" t="-1879"/>
            </a:stretch>
          </a:blip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p:txBody>
      </p:sp>
      <p:cxnSp>
        <p:nvCxnSpPr>
          <p:cNvPr id="597" name="Google Shape;597;p49"/>
          <p:cNvCxnSpPr>
            <a:stCxn id="589" idx="2"/>
            <a:endCxn id="596" idx="0"/>
          </p:cNvCxnSpPr>
          <p:nvPr/>
        </p:nvCxnSpPr>
        <p:spPr>
          <a:xfrm>
            <a:off x="1790143" y="2853544"/>
            <a:ext cx="0" cy="597600"/>
          </a:xfrm>
          <a:prstGeom prst="straightConnector1">
            <a:avLst/>
          </a:prstGeom>
          <a:noFill/>
          <a:ln cap="flat" cmpd="sng" w="9525">
            <a:solidFill>
              <a:srgbClr val="3B7FF2"/>
            </a:solidFill>
            <a:prstDash val="solid"/>
            <a:round/>
            <a:headEnd len="sm" w="sm" type="none"/>
            <a:tailEnd len="med" w="med" type="triangle"/>
          </a:ln>
        </p:spPr>
      </p:cxnSp>
      <p:sp>
        <p:nvSpPr>
          <p:cNvPr id="598" name="Google Shape;598;p49"/>
          <p:cNvSpPr txBox="1"/>
          <p:nvPr/>
        </p:nvSpPr>
        <p:spPr>
          <a:xfrm>
            <a:off x="4256213" y="657704"/>
            <a:ext cx="4189800" cy="738600"/>
          </a:xfrm>
          <a:prstGeom prst="rect">
            <a:avLst/>
          </a:prstGeom>
          <a:blipFill rotWithShape="1">
            <a:blip r:embed="rId12">
              <a:alphaModFix/>
            </a:blip>
            <a:stretch>
              <a:fillRect b="-6499" l="-289" r="0" t="-809"/>
            </a:stretch>
          </a:blipFill>
          <a:ln cap="flat" cmpd="sng" w="9525">
            <a:solidFill>
              <a:schemeClr val="dk1"/>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p:txBody>
      </p:sp>
      <p:sp>
        <p:nvSpPr>
          <p:cNvPr id="599" name="Google Shape;599;p49"/>
          <p:cNvSpPr txBox="1"/>
          <p:nvPr/>
        </p:nvSpPr>
        <p:spPr>
          <a:xfrm>
            <a:off x="4390394" y="1736656"/>
            <a:ext cx="3683100" cy="116970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400">
                <a:solidFill>
                  <a:srgbClr val="000000"/>
                </a:solidFill>
                <a:latin typeface="Arial"/>
                <a:ea typeface="Arial"/>
                <a:cs typeface="Arial"/>
                <a:sym typeface="Arial"/>
              </a:rPr>
              <a:t>This leads to a system of equations comprised of the force balance error evaluated at the collocation nodes, which we want to make equal to zero -&gt; Can use root-finding or least-squares to solve</a:t>
            </a:r>
            <a:endParaRPr sz="1400">
              <a:solidFill>
                <a:srgbClr val="000000"/>
              </a:solidFill>
              <a:latin typeface="Arial"/>
              <a:ea typeface="Arial"/>
              <a:cs typeface="Arial"/>
              <a:sym typeface="Arial"/>
            </a:endParaRPr>
          </a:p>
        </p:txBody>
      </p:sp>
      <p:sp>
        <p:nvSpPr>
          <p:cNvPr id="600" name="Google Shape;600;p49"/>
          <p:cNvSpPr txBox="1"/>
          <p:nvPr/>
        </p:nvSpPr>
        <p:spPr>
          <a:xfrm>
            <a:off x="5543050" y="3143330"/>
            <a:ext cx="1086300" cy="307800"/>
          </a:xfrm>
          <a:prstGeom prst="rect">
            <a:avLst/>
          </a:prstGeom>
          <a:blipFill rotWithShape="1">
            <a:blip r:embed="rId13">
              <a:alphaModFix/>
            </a:blip>
            <a:stretch>
              <a:fillRect b="-5659" l="0" r="0" t="0"/>
            </a:stretch>
          </a:blip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p:txBody>
      </p:sp>
      <p:sp>
        <p:nvSpPr>
          <p:cNvPr id="601" name="Google Shape;601;p49"/>
          <p:cNvSpPr txBox="1"/>
          <p:nvPr/>
        </p:nvSpPr>
        <p:spPr>
          <a:xfrm>
            <a:off x="4435575" y="3985151"/>
            <a:ext cx="3683100" cy="615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spcBef>
                <a:spcPts val="0"/>
              </a:spcBef>
              <a:spcAft>
                <a:spcPts val="0"/>
              </a:spcAft>
              <a:buNone/>
            </a:pPr>
            <a:r>
              <a:rPr b="1" i="1" lang="en" sz="1400">
                <a:solidFill>
                  <a:srgbClr val="000000"/>
                </a:solidFill>
                <a:latin typeface="Arial"/>
                <a:ea typeface="Arial"/>
                <a:cs typeface="Arial"/>
                <a:sym typeface="Arial"/>
              </a:rPr>
              <a:t>x</a:t>
            </a:r>
            <a:r>
              <a:rPr lang="en" sz="1400">
                <a:solidFill>
                  <a:srgbClr val="000000"/>
                </a:solidFill>
                <a:latin typeface="Arial"/>
                <a:ea typeface="Arial"/>
                <a:cs typeface="Arial"/>
                <a:sym typeface="Arial"/>
              </a:rPr>
              <a:t> is the spectral coefficients of </a:t>
            </a:r>
            <a:r>
              <a:rPr i="1" lang="en" sz="1400">
                <a:solidFill>
                  <a:srgbClr val="000000"/>
                </a:solidFill>
                <a:latin typeface="Arial"/>
                <a:ea typeface="Arial"/>
                <a:cs typeface="Arial"/>
                <a:sym typeface="Arial"/>
              </a:rPr>
              <a:t>R,Z,λ</a:t>
            </a:r>
            <a:r>
              <a:rPr lang="en" sz="1400">
                <a:solidFill>
                  <a:srgbClr val="000000"/>
                </a:solidFill>
                <a:latin typeface="Arial"/>
                <a:ea typeface="Arial"/>
                <a:cs typeface="Arial"/>
                <a:sym typeface="Arial"/>
              </a:rPr>
              <a:t>, which is what we are changing to minimize </a:t>
            </a:r>
            <a:r>
              <a:rPr b="1" lang="en" sz="1400">
                <a:solidFill>
                  <a:srgbClr val="000000"/>
                </a:solidFill>
                <a:latin typeface="Arial"/>
                <a:ea typeface="Arial"/>
                <a:cs typeface="Arial"/>
                <a:sym typeface="Arial"/>
              </a:rPr>
              <a:t>f</a:t>
            </a:r>
            <a:endParaRPr sz="1400">
              <a:solidFill>
                <a:srgbClr val="000000"/>
              </a:solidFill>
              <a:latin typeface="Arial"/>
              <a:ea typeface="Arial"/>
              <a:cs typeface="Arial"/>
              <a:sym typeface="Arial"/>
            </a:endParaRPr>
          </a:p>
        </p:txBody>
      </p:sp>
      <p:pic>
        <p:nvPicPr>
          <p:cNvPr id="602" name="Google Shape;602;p49"/>
          <p:cNvPicPr preferRelativeResize="0"/>
          <p:nvPr/>
        </p:nvPicPr>
        <p:blipFill rotWithShape="1">
          <a:blip r:embed="rId14">
            <a:alphaModFix/>
          </a:blip>
          <a:srcRect b="0" l="0" r="0" t="0"/>
          <a:stretch/>
        </p:blipFill>
        <p:spPr>
          <a:xfrm>
            <a:off x="16775" y="1124551"/>
            <a:ext cx="1675550" cy="1270625"/>
          </a:xfrm>
          <a:prstGeom prst="rect">
            <a:avLst/>
          </a:prstGeom>
          <a:noFill/>
          <a:ln>
            <a:noFill/>
          </a:ln>
        </p:spPr>
      </p:pic>
      <p:sp>
        <p:nvSpPr>
          <p:cNvPr id="603" name="Google Shape;603;p49"/>
          <p:cNvSpPr txBox="1"/>
          <p:nvPr>
            <p:ph idx="12" type="sldNum"/>
          </p:nvPr>
        </p:nvSpPr>
        <p:spPr>
          <a:xfrm>
            <a:off x="6354343" y="3497413"/>
            <a:ext cx="411600" cy="295200"/>
          </a:xfrm>
          <a:prstGeom prst="rect">
            <a:avLst/>
          </a:prstGeom>
          <a:noFill/>
          <a:ln>
            <a:noFill/>
          </a:ln>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8" name="Shape 608"/>
        <p:cNvGrpSpPr/>
        <p:nvPr/>
      </p:nvGrpSpPr>
      <p:grpSpPr>
        <a:xfrm>
          <a:off x="0" y="0"/>
          <a:ext cx="0" cy="0"/>
          <a:chOff x="0" y="0"/>
          <a:chExt cx="0" cy="0"/>
        </a:xfrm>
      </p:grpSpPr>
      <p:sp>
        <p:nvSpPr>
          <p:cNvPr id="609" name="Google Shape;609;p50"/>
          <p:cNvSpPr txBox="1"/>
          <p:nvPr>
            <p:ph type="title"/>
          </p:nvPr>
        </p:nvSpPr>
        <p:spPr>
          <a:xfrm>
            <a:off x="311700" y="123775"/>
            <a:ext cx="8520600" cy="572700"/>
          </a:xfrm>
          <a:prstGeom prst="rect">
            <a:avLst/>
          </a:prstGeom>
          <a:noFill/>
          <a:ln>
            <a:noFill/>
          </a:ln>
        </p:spPr>
        <p:txBody>
          <a:bodyPr anchorCtr="0" anchor="t" bIns="68575" lIns="68575" spcFirstLastPara="1" rIns="68575" wrap="square" tIns="68575">
            <a:normAutofit/>
          </a:bodyPr>
          <a:lstStyle/>
          <a:p>
            <a:pPr indent="0" lvl="0" marL="0" rtl="0" algn="l">
              <a:lnSpc>
                <a:spcPct val="100000"/>
              </a:lnSpc>
              <a:spcBef>
                <a:spcPts val="0"/>
              </a:spcBef>
              <a:spcAft>
                <a:spcPts val="0"/>
              </a:spcAft>
              <a:buSzPts val="2100"/>
              <a:buNone/>
            </a:pPr>
            <a:r>
              <a:rPr lang="en"/>
              <a:t>DESC Algorithm</a:t>
            </a:r>
            <a:endParaRPr/>
          </a:p>
        </p:txBody>
      </p:sp>
      <p:sp>
        <p:nvSpPr>
          <p:cNvPr id="610" name="Google Shape;610;p50"/>
          <p:cNvSpPr txBox="1"/>
          <p:nvPr/>
        </p:nvSpPr>
        <p:spPr>
          <a:xfrm>
            <a:off x="337954" y="967541"/>
            <a:ext cx="1378800" cy="900300"/>
          </a:xfrm>
          <a:prstGeom prst="rect">
            <a:avLst/>
          </a:prstGeom>
          <a:blipFill rotWithShape="1">
            <a:blip r:embed="rId3">
              <a:alphaModFix/>
            </a:blip>
            <a:stretch>
              <a:fillRect b="-3019" l="-2629" r="0" t="-2509"/>
            </a:stretch>
          </a:blip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611" name="Google Shape;611;p50"/>
          <p:cNvSpPr txBox="1"/>
          <p:nvPr/>
        </p:nvSpPr>
        <p:spPr>
          <a:xfrm>
            <a:off x="71465" y="2047010"/>
            <a:ext cx="1911900" cy="1126500"/>
          </a:xfrm>
          <a:prstGeom prst="rect">
            <a:avLst/>
          </a:prstGeom>
          <a:blipFill rotWithShape="1">
            <a:blip r:embed="rId4">
              <a:alphaModFix/>
            </a:blip>
            <a:stretch>
              <a:fillRect b="0" l="-1899" r="0" t="-2019"/>
            </a:stretch>
          </a:blip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612" name="Google Shape;612;p50"/>
          <p:cNvSpPr/>
          <p:nvPr/>
        </p:nvSpPr>
        <p:spPr>
          <a:xfrm>
            <a:off x="1605782" y="1258516"/>
            <a:ext cx="278700" cy="368400"/>
          </a:xfrm>
          <a:prstGeom prst="rightBrace">
            <a:avLst>
              <a:gd fmla="val 8333" name="adj1"/>
              <a:gd fmla="val 50000" name="adj2"/>
            </a:avLst>
          </a:prstGeom>
          <a:noFill/>
          <a:ln cap="flat" cmpd="sng" w="9525">
            <a:solidFill>
              <a:srgbClr val="3B7F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mbria"/>
              <a:ea typeface="Cambria"/>
              <a:cs typeface="Cambria"/>
              <a:sym typeface="Cambria"/>
            </a:endParaRPr>
          </a:p>
        </p:txBody>
      </p:sp>
      <p:sp>
        <p:nvSpPr>
          <p:cNvPr id="613" name="Google Shape;613;p50"/>
          <p:cNvSpPr txBox="1"/>
          <p:nvPr/>
        </p:nvSpPr>
        <p:spPr>
          <a:xfrm>
            <a:off x="1804396" y="1200359"/>
            <a:ext cx="1067100" cy="701700"/>
          </a:xfrm>
          <a:prstGeom prst="rect">
            <a:avLst/>
          </a:prstGeom>
          <a:blipFill rotWithShape="1">
            <a:blip r:embed="rId5">
              <a:alphaModFix/>
            </a:blip>
            <a:stretch>
              <a:fillRect b="0" l="-3859" r="0" t="-3919"/>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cxnSp>
        <p:nvCxnSpPr>
          <p:cNvPr id="614" name="Google Shape;614;p50"/>
          <p:cNvCxnSpPr>
            <a:stCxn id="610" idx="2"/>
            <a:endCxn id="611" idx="0"/>
          </p:cNvCxnSpPr>
          <p:nvPr/>
        </p:nvCxnSpPr>
        <p:spPr>
          <a:xfrm>
            <a:off x="1027354" y="1867840"/>
            <a:ext cx="0" cy="179100"/>
          </a:xfrm>
          <a:prstGeom prst="straightConnector1">
            <a:avLst/>
          </a:prstGeom>
          <a:noFill/>
          <a:ln cap="flat" cmpd="sng" w="9525">
            <a:solidFill>
              <a:srgbClr val="3B7FF2"/>
            </a:solidFill>
            <a:prstDash val="solid"/>
            <a:round/>
            <a:headEnd len="sm" w="sm" type="none"/>
            <a:tailEnd len="med" w="med" type="triangle"/>
          </a:ln>
        </p:spPr>
      </p:cxnSp>
      <p:sp>
        <p:nvSpPr>
          <p:cNvPr id="615" name="Google Shape;615;p50"/>
          <p:cNvSpPr txBox="1"/>
          <p:nvPr/>
        </p:nvSpPr>
        <p:spPr>
          <a:xfrm>
            <a:off x="3648588" y="1530676"/>
            <a:ext cx="2318700" cy="484800"/>
          </a:xfrm>
          <a:prstGeom prst="rect">
            <a:avLst/>
          </a:prstGeom>
          <a:blipFill rotWithShape="1">
            <a:blip r:embed="rId6">
              <a:alphaModFix/>
            </a:blip>
            <a:stretch>
              <a:fillRect b="-6479" l="-1369" r="0" t="-4629"/>
            </a:stretch>
          </a:blip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616" name="Google Shape;616;p50"/>
          <p:cNvSpPr txBox="1"/>
          <p:nvPr/>
        </p:nvSpPr>
        <p:spPr>
          <a:xfrm>
            <a:off x="3872417" y="2229752"/>
            <a:ext cx="1867200" cy="503400"/>
          </a:xfrm>
          <a:prstGeom prst="rect">
            <a:avLst/>
          </a:prstGeom>
          <a:blipFill rotWithShape="1">
            <a:blip r:embed="rId7">
              <a:alphaModFix/>
            </a:blip>
            <a:stretch>
              <a:fillRect b="-12499" l="-1949" r="0" t="-4459"/>
            </a:stretch>
          </a:blip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cxnSp>
        <p:nvCxnSpPr>
          <p:cNvPr id="617" name="Google Shape;617;p50"/>
          <p:cNvCxnSpPr>
            <a:stCxn id="615" idx="2"/>
            <a:endCxn id="616" idx="0"/>
          </p:cNvCxnSpPr>
          <p:nvPr/>
        </p:nvCxnSpPr>
        <p:spPr>
          <a:xfrm flipH="1">
            <a:off x="4806138" y="2015476"/>
            <a:ext cx="1800" cy="214200"/>
          </a:xfrm>
          <a:prstGeom prst="straightConnector1">
            <a:avLst/>
          </a:prstGeom>
          <a:noFill/>
          <a:ln cap="flat" cmpd="sng" w="9525">
            <a:solidFill>
              <a:srgbClr val="3B7FF2"/>
            </a:solidFill>
            <a:prstDash val="solid"/>
            <a:round/>
            <a:headEnd len="sm" w="sm" type="none"/>
            <a:tailEnd len="med" w="med" type="triangle"/>
          </a:ln>
        </p:spPr>
      </p:cxnSp>
      <p:cxnSp>
        <p:nvCxnSpPr>
          <p:cNvPr id="618" name="Google Shape;618;p50"/>
          <p:cNvCxnSpPr>
            <a:stCxn id="616" idx="2"/>
            <a:endCxn id="619" idx="0"/>
          </p:cNvCxnSpPr>
          <p:nvPr/>
        </p:nvCxnSpPr>
        <p:spPr>
          <a:xfrm>
            <a:off x="4806017" y="2733152"/>
            <a:ext cx="0" cy="229500"/>
          </a:xfrm>
          <a:prstGeom prst="straightConnector1">
            <a:avLst/>
          </a:prstGeom>
          <a:noFill/>
          <a:ln cap="flat" cmpd="sng" w="9525">
            <a:solidFill>
              <a:srgbClr val="3B7FF2"/>
            </a:solidFill>
            <a:prstDash val="solid"/>
            <a:round/>
            <a:headEnd len="sm" w="sm" type="none"/>
            <a:tailEnd len="med" w="med" type="triangle"/>
          </a:ln>
        </p:spPr>
      </p:cxnSp>
      <p:sp>
        <p:nvSpPr>
          <p:cNvPr id="620" name="Google Shape;620;p50"/>
          <p:cNvSpPr txBox="1"/>
          <p:nvPr/>
        </p:nvSpPr>
        <p:spPr>
          <a:xfrm>
            <a:off x="394451" y="667377"/>
            <a:ext cx="12417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u="sng">
                <a:solidFill>
                  <a:schemeClr val="dk1"/>
                </a:solidFill>
                <a:latin typeface="Cambria"/>
                <a:ea typeface="Cambria"/>
                <a:cs typeface="Cambria"/>
                <a:sym typeface="Cambria"/>
              </a:rPr>
              <a:t>Initialization</a:t>
            </a:r>
            <a:endParaRPr sz="1100"/>
          </a:p>
        </p:txBody>
      </p:sp>
      <p:sp>
        <p:nvSpPr>
          <p:cNvPr id="621" name="Google Shape;621;p50"/>
          <p:cNvSpPr txBox="1"/>
          <p:nvPr/>
        </p:nvSpPr>
        <p:spPr>
          <a:xfrm>
            <a:off x="4092849" y="228631"/>
            <a:ext cx="1378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u="sng">
                <a:solidFill>
                  <a:schemeClr val="dk1"/>
                </a:solidFill>
                <a:latin typeface="Cambria"/>
                <a:ea typeface="Cambria"/>
                <a:cs typeface="Cambria"/>
                <a:sym typeface="Cambria"/>
              </a:rPr>
              <a:t>Main Algorithm</a:t>
            </a:r>
            <a:endParaRPr sz="1100"/>
          </a:p>
        </p:txBody>
      </p:sp>
      <p:cxnSp>
        <p:nvCxnSpPr>
          <p:cNvPr id="622" name="Google Shape;622;p50"/>
          <p:cNvCxnSpPr>
            <a:stCxn id="611" idx="3"/>
          </p:cNvCxnSpPr>
          <p:nvPr/>
        </p:nvCxnSpPr>
        <p:spPr>
          <a:xfrm flipH="1" rot="10800000">
            <a:off x="1983365" y="1917860"/>
            <a:ext cx="1192200" cy="692400"/>
          </a:xfrm>
          <a:prstGeom prst="bentConnector3">
            <a:avLst>
              <a:gd fmla="val 50000" name="adj1"/>
            </a:avLst>
          </a:prstGeom>
          <a:noFill/>
          <a:ln cap="flat" cmpd="sng" w="9525">
            <a:solidFill>
              <a:srgbClr val="3B7FF2"/>
            </a:solidFill>
            <a:prstDash val="solid"/>
            <a:round/>
            <a:headEnd len="sm" w="sm" type="none"/>
            <a:tailEnd len="med" w="med" type="triangle"/>
          </a:ln>
        </p:spPr>
      </p:cxnSp>
      <p:sp>
        <p:nvSpPr>
          <p:cNvPr id="623" name="Google Shape;623;p50"/>
          <p:cNvSpPr/>
          <p:nvPr/>
        </p:nvSpPr>
        <p:spPr>
          <a:xfrm>
            <a:off x="3201643" y="1103242"/>
            <a:ext cx="3391800" cy="2929500"/>
          </a:xfrm>
          <a:prstGeom prst="rect">
            <a:avLst/>
          </a:prstGeom>
          <a:noFill/>
          <a:ln cap="flat" cmpd="sng" w="25400">
            <a:solidFill>
              <a:srgbClr val="3061B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mbria"/>
              <a:ea typeface="Cambria"/>
              <a:cs typeface="Cambria"/>
              <a:sym typeface="Cambria"/>
            </a:endParaRPr>
          </a:p>
        </p:txBody>
      </p:sp>
      <p:cxnSp>
        <p:nvCxnSpPr>
          <p:cNvPr id="624" name="Google Shape;624;p50"/>
          <p:cNvCxnSpPr>
            <a:stCxn id="619" idx="2"/>
            <a:endCxn id="615" idx="0"/>
          </p:cNvCxnSpPr>
          <p:nvPr/>
        </p:nvCxnSpPr>
        <p:spPr>
          <a:xfrm rot="-5400000">
            <a:off x="3848649" y="2487980"/>
            <a:ext cx="1916700" cy="2100"/>
          </a:xfrm>
          <a:prstGeom prst="bentConnector5">
            <a:avLst>
              <a:gd fmla="val -8945" name="adj1"/>
              <a:gd fmla="val 65814241" name="adj2"/>
              <a:gd fmla="val 108951" name="adj3"/>
            </a:avLst>
          </a:prstGeom>
          <a:noFill/>
          <a:ln cap="flat" cmpd="sng" w="9525">
            <a:solidFill>
              <a:srgbClr val="3B7FF2"/>
            </a:solidFill>
            <a:prstDash val="solid"/>
            <a:round/>
            <a:headEnd len="sm" w="sm" type="none"/>
            <a:tailEnd len="med" w="med" type="triangle"/>
          </a:ln>
        </p:spPr>
      </p:cxnSp>
      <p:sp>
        <p:nvSpPr>
          <p:cNvPr id="625" name="Google Shape;625;p50"/>
          <p:cNvSpPr txBox="1"/>
          <p:nvPr/>
        </p:nvSpPr>
        <p:spPr>
          <a:xfrm>
            <a:off x="4532594" y="3601566"/>
            <a:ext cx="19953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Repeat until converged</a:t>
            </a:r>
            <a:endParaRPr sz="1100"/>
          </a:p>
        </p:txBody>
      </p:sp>
      <p:sp>
        <p:nvSpPr>
          <p:cNvPr id="626" name="Google Shape;626;p50"/>
          <p:cNvSpPr txBox="1"/>
          <p:nvPr/>
        </p:nvSpPr>
        <p:spPr>
          <a:xfrm>
            <a:off x="6801395" y="2138675"/>
            <a:ext cx="2222700" cy="500100"/>
          </a:xfrm>
          <a:prstGeom prst="rect">
            <a:avLst/>
          </a:prstGeom>
          <a:no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Increase Collocation Grid and/or Spectral Resolution</a:t>
            </a:r>
            <a:endParaRPr sz="1100"/>
          </a:p>
        </p:txBody>
      </p:sp>
      <p:cxnSp>
        <p:nvCxnSpPr>
          <p:cNvPr id="627" name="Google Shape;627;p50"/>
          <p:cNvCxnSpPr>
            <a:stCxn id="623" idx="2"/>
            <a:endCxn id="626" idx="2"/>
          </p:cNvCxnSpPr>
          <p:nvPr/>
        </p:nvCxnSpPr>
        <p:spPr>
          <a:xfrm rot="-5400000">
            <a:off x="5708143" y="1828043"/>
            <a:ext cx="1394100" cy="3015300"/>
          </a:xfrm>
          <a:prstGeom prst="bentConnector3">
            <a:avLst>
              <a:gd fmla="val -17081" name="adj1"/>
            </a:avLst>
          </a:prstGeom>
          <a:noFill/>
          <a:ln cap="flat" cmpd="sng" w="9525">
            <a:solidFill>
              <a:srgbClr val="3B7FF2"/>
            </a:solidFill>
            <a:prstDash val="solid"/>
            <a:round/>
            <a:headEnd len="sm" w="sm" type="none"/>
            <a:tailEnd len="med" w="med" type="triangle"/>
          </a:ln>
        </p:spPr>
      </p:cxnSp>
      <p:cxnSp>
        <p:nvCxnSpPr>
          <p:cNvPr id="628" name="Google Shape;628;p50"/>
          <p:cNvCxnSpPr>
            <a:stCxn id="626" idx="0"/>
            <a:endCxn id="623" idx="0"/>
          </p:cNvCxnSpPr>
          <p:nvPr/>
        </p:nvCxnSpPr>
        <p:spPr>
          <a:xfrm flipH="1" rot="5400000">
            <a:off x="5887445" y="113374"/>
            <a:ext cx="1035300" cy="3015300"/>
          </a:xfrm>
          <a:prstGeom prst="bentConnector3">
            <a:avLst>
              <a:gd fmla="val 123013" name="adj1"/>
            </a:avLst>
          </a:prstGeom>
          <a:noFill/>
          <a:ln cap="flat" cmpd="sng" w="9525">
            <a:solidFill>
              <a:srgbClr val="3B7FF2"/>
            </a:solidFill>
            <a:prstDash val="solid"/>
            <a:round/>
            <a:headEnd len="sm" w="sm" type="none"/>
            <a:tailEnd len="med" w="med" type="triangle"/>
          </a:ln>
        </p:spPr>
      </p:cxnSp>
      <p:sp>
        <p:nvSpPr>
          <p:cNvPr id="629" name="Google Shape;629;p50"/>
          <p:cNvSpPr txBox="1"/>
          <p:nvPr/>
        </p:nvSpPr>
        <p:spPr>
          <a:xfrm>
            <a:off x="5125958" y="676153"/>
            <a:ext cx="26871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Repeat until Desired Resolution</a:t>
            </a:r>
            <a:endParaRPr sz="1100"/>
          </a:p>
        </p:txBody>
      </p:sp>
      <p:sp>
        <p:nvSpPr>
          <p:cNvPr id="619" name="Google Shape;619;p50"/>
          <p:cNvSpPr txBox="1"/>
          <p:nvPr/>
        </p:nvSpPr>
        <p:spPr>
          <a:xfrm>
            <a:off x="3810249" y="2962580"/>
            <a:ext cx="1991400" cy="484800"/>
          </a:xfrm>
          <a:prstGeom prst="rect">
            <a:avLst/>
          </a:prstGeom>
          <a:blipFill rotWithShape="1">
            <a:blip r:embed="rId8">
              <a:alphaModFix/>
            </a:blip>
            <a:stretch>
              <a:fillRect b="-12959" l="-1599" r="0" t="-4629"/>
            </a:stretch>
          </a:blip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pic>
        <p:nvPicPr>
          <p:cNvPr id="630" name="Google Shape;630;p50"/>
          <p:cNvPicPr preferRelativeResize="0"/>
          <p:nvPr/>
        </p:nvPicPr>
        <p:blipFill rotWithShape="1">
          <a:blip r:embed="rId9">
            <a:alphaModFix/>
          </a:blip>
          <a:srcRect b="0" l="0" r="0" t="0"/>
          <a:stretch/>
        </p:blipFill>
        <p:spPr>
          <a:xfrm>
            <a:off x="54979" y="3446113"/>
            <a:ext cx="2800128" cy="1445148"/>
          </a:xfrm>
          <a:prstGeom prst="rect">
            <a:avLst/>
          </a:prstGeom>
          <a:noFill/>
          <a:ln>
            <a:noFill/>
          </a:ln>
        </p:spPr>
      </p:pic>
      <p:sp>
        <p:nvSpPr>
          <p:cNvPr id="631" name="Google Shape;631;p50"/>
          <p:cNvSpPr txBox="1"/>
          <p:nvPr/>
        </p:nvSpPr>
        <p:spPr>
          <a:xfrm>
            <a:off x="3966474" y="4537339"/>
            <a:ext cx="1736700" cy="207600"/>
          </a:xfrm>
          <a:prstGeom prst="rect">
            <a:avLst/>
          </a:prstGeom>
          <a:blipFill rotWithShape="1">
            <a:blip r:embed="rId10">
              <a:alphaModFix/>
            </a:blip>
            <a:stretch>
              <a:fillRect b="-35418" l="0" r="-1309" t="0"/>
            </a:stretch>
          </a:blip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632" name="Google Shape;632;p50"/>
          <p:cNvSpPr txBox="1"/>
          <p:nvPr>
            <p:ph idx="12" type="sldNum"/>
          </p:nvPr>
        </p:nvSpPr>
        <p:spPr>
          <a:xfrm>
            <a:off x="6354343" y="3497413"/>
            <a:ext cx="411600" cy="295200"/>
          </a:xfrm>
          <a:prstGeom prst="rect">
            <a:avLst/>
          </a:prstGeom>
          <a:noFill/>
          <a:ln>
            <a:noFill/>
          </a:ln>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6" name="Shape 636"/>
        <p:cNvGrpSpPr/>
        <p:nvPr/>
      </p:nvGrpSpPr>
      <p:grpSpPr>
        <a:xfrm>
          <a:off x="0" y="0"/>
          <a:ext cx="0" cy="0"/>
          <a:chOff x="0" y="0"/>
          <a:chExt cx="0" cy="0"/>
        </a:xfrm>
      </p:grpSpPr>
      <p:sp>
        <p:nvSpPr>
          <p:cNvPr id="637" name="Google Shape;637;p51"/>
          <p:cNvSpPr txBox="1"/>
          <p:nvPr>
            <p:ph type="title"/>
          </p:nvPr>
        </p:nvSpPr>
        <p:spPr>
          <a:xfrm>
            <a:off x="204050" y="1391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82142"/>
              <a:buNone/>
            </a:pPr>
            <a:r>
              <a:rPr lang="en"/>
              <a:t>DESC - Fourier-Zernike Spectral Basis</a:t>
            </a:r>
            <a:endParaRPr/>
          </a:p>
        </p:txBody>
      </p:sp>
      <p:pic>
        <p:nvPicPr>
          <p:cNvPr id="638" name="Google Shape;638;p51"/>
          <p:cNvPicPr preferRelativeResize="0"/>
          <p:nvPr/>
        </p:nvPicPr>
        <p:blipFill rotWithShape="1">
          <a:blip r:embed="rId3">
            <a:alphaModFix/>
          </a:blip>
          <a:srcRect b="0" l="0" r="0" t="0"/>
          <a:stretch/>
        </p:blipFill>
        <p:spPr>
          <a:xfrm>
            <a:off x="110150" y="711851"/>
            <a:ext cx="4262001" cy="2249626"/>
          </a:xfrm>
          <a:prstGeom prst="rect">
            <a:avLst/>
          </a:prstGeom>
          <a:noFill/>
          <a:ln>
            <a:noFill/>
          </a:ln>
        </p:spPr>
      </p:pic>
      <p:pic>
        <p:nvPicPr>
          <p:cNvPr id="639" name="Google Shape;639;p51"/>
          <p:cNvPicPr preferRelativeResize="0"/>
          <p:nvPr/>
        </p:nvPicPr>
        <p:blipFill rotWithShape="1">
          <a:blip r:embed="rId4">
            <a:alphaModFix/>
          </a:blip>
          <a:srcRect b="0" l="0" r="0" t="0"/>
          <a:stretch/>
        </p:blipFill>
        <p:spPr>
          <a:xfrm>
            <a:off x="61928" y="3088355"/>
            <a:ext cx="4262001" cy="878201"/>
          </a:xfrm>
          <a:prstGeom prst="rect">
            <a:avLst/>
          </a:prstGeom>
          <a:noFill/>
          <a:ln>
            <a:noFill/>
          </a:ln>
        </p:spPr>
      </p:pic>
      <p:pic>
        <p:nvPicPr>
          <p:cNvPr id="640" name="Google Shape;640;p51"/>
          <p:cNvPicPr preferRelativeResize="0"/>
          <p:nvPr/>
        </p:nvPicPr>
        <p:blipFill rotWithShape="1">
          <a:blip r:embed="rId5">
            <a:alphaModFix/>
          </a:blip>
          <a:srcRect b="0" l="0" r="0" t="0"/>
          <a:stretch/>
        </p:blipFill>
        <p:spPr>
          <a:xfrm>
            <a:off x="110152" y="3913195"/>
            <a:ext cx="4531727" cy="637275"/>
          </a:xfrm>
          <a:prstGeom prst="rect">
            <a:avLst/>
          </a:prstGeom>
          <a:noFill/>
          <a:ln cap="flat" cmpd="sng" w="9525">
            <a:solidFill>
              <a:schemeClr val="accent1"/>
            </a:solidFill>
            <a:prstDash val="solid"/>
            <a:round/>
            <a:headEnd len="sm" w="sm" type="none"/>
            <a:tailEnd len="sm" w="sm" type="none"/>
          </a:ln>
        </p:spPr>
      </p:pic>
      <p:pic>
        <p:nvPicPr>
          <p:cNvPr id="641" name="Google Shape;641;p51"/>
          <p:cNvPicPr preferRelativeResize="0"/>
          <p:nvPr/>
        </p:nvPicPr>
        <p:blipFill rotWithShape="1">
          <a:blip r:embed="rId6">
            <a:alphaModFix/>
          </a:blip>
          <a:srcRect b="0" l="0" r="0" t="0"/>
          <a:stretch/>
        </p:blipFill>
        <p:spPr>
          <a:xfrm>
            <a:off x="204044" y="4570800"/>
            <a:ext cx="2412033" cy="572700"/>
          </a:xfrm>
          <a:prstGeom prst="rect">
            <a:avLst/>
          </a:prstGeom>
          <a:noFill/>
          <a:ln>
            <a:noFill/>
          </a:ln>
        </p:spPr>
      </p:pic>
      <p:pic>
        <p:nvPicPr>
          <p:cNvPr id="642" name="Google Shape;642;p51"/>
          <p:cNvPicPr preferRelativeResize="0"/>
          <p:nvPr/>
        </p:nvPicPr>
        <p:blipFill rotWithShape="1">
          <a:blip r:embed="rId7">
            <a:alphaModFix/>
          </a:blip>
          <a:srcRect b="0" l="0" r="0" t="0"/>
          <a:stretch/>
        </p:blipFill>
        <p:spPr>
          <a:xfrm>
            <a:off x="6960906" y="1289867"/>
            <a:ext cx="808065" cy="790527"/>
          </a:xfrm>
          <a:prstGeom prst="rect">
            <a:avLst/>
          </a:prstGeom>
          <a:noFill/>
          <a:ln>
            <a:noFill/>
          </a:ln>
        </p:spPr>
      </p:pic>
      <p:pic>
        <p:nvPicPr>
          <p:cNvPr id="643" name="Google Shape;643;p51"/>
          <p:cNvPicPr preferRelativeResize="0"/>
          <p:nvPr/>
        </p:nvPicPr>
        <p:blipFill rotWithShape="1">
          <a:blip r:embed="rId8">
            <a:alphaModFix/>
          </a:blip>
          <a:srcRect b="0" l="0" r="0" t="0"/>
          <a:stretch/>
        </p:blipFill>
        <p:spPr>
          <a:xfrm>
            <a:off x="6462323" y="1882462"/>
            <a:ext cx="744397" cy="635726"/>
          </a:xfrm>
          <a:prstGeom prst="rect">
            <a:avLst/>
          </a:prstGeom>
          <a:noFill/>
          <a:ln>
            <a:noFill/>
          </a:ln>
        </p:spPr>
      </p:pic>
      <p:pic>
        <p:nvPicPr>
          <p:cNvPr id="644" name="Google Shape;644;p51"/>
          <p:cNvPicPr preferRelativeResize="0"/>
          <p:nvPr/>
        </p:nvPicPr>
        <p:blipFill rotWithShape="1">
          <a:blip r:embed="rId9">
            <a:alphaModFix/>
          </a:blip>
          <a:srcRect b="0" l="0" r="0" t="0"/>
          <a:stretch/>
        </p:blipFill>
        <p:spPr>
          <a:xfrm>
            <a:off x="7650731" y="1836663"/>
            <a:ext cx="744397" cy="681524"/>
          </a:xfrm>
          <a:prstGeom prst="rect">
            <a:avLst/>
          </a:prstGeom>
          <a:noFill/>
          <a:ln>
            <a:noFill/>
          </a:ln>
        </p:spPr>
      </p:pic>
      <p:pic>
        <p:nvPicPr>
          <p:cNvPr id="645" name="Google Shape;645;p51"/>
          <p:cNvPicPr preferRelativeResize="0"/>
          <p:nvPr/>
        </p:nvPicPr>
        <p:blipFill rotWithShape="1">
          <a:blip r:embed="rId10">
            <a:alphaModFix/>
          </a:blip>
          <a:srcRect b="0" l="0" r="0" t="0"/>
          <a:stretch/>
        </p:blipFill>
        <p:spPr>
          <a:xfrm>
            <a:off x="6101499" y="2559584"/>
            <a:ext cx="828317" cy="706804"/>
          </a:xfrm>
          <a:prstGeom prst="rect">
            <a:avLst/>
          </a:prstGeom>
          <a:noFill/>
          <a:ln>
            <a:noFill/>
          </a:ln>
        </p:spPr>
      </p:pic>
      <p:pic>
        <p:nvPicPr>
          <p:cNvPr id="646" name="Google Shape;646;p51"/>
          <p:cNvPicPr preferRelativeResize="0"/>
          <p:nvPr/>
        </p:nvPicPr>
        <p:blipFill rotWithShape="1">
          <a:blip r:embed="rId11">
            <a:alphaModFix/>
          </a:blip>
          <a:srcRect b="0" l="0" r="0" t="0"/>
          <a:stretch/>
        </p:blipFill>
        <p:spPr>
          <a:xfrm>
            <a:off x="7096820" y="2521680"/>
            <a:ext cx="761332" cy="744708"/>
          </a:xfrm>
          <a:prstGeom prst="rect">
            <a:avLst/>
          </a:prstGeom>
          <a:noFill/>
          <a:ln>
            <a:noFill/>
          </a:ln>
        </p:spPr>
      </p:pic>
      <p:pic>
        <p:nvPicPr>
          <p:cNvPr id="647" name="Google Shape;647;p51"/>
          <p:cNvPicPr preferRelativeResize="0"/>
          <p:nvPr/>
        </p:nvPicPr>
        <p:blipFill rotWithShape="1">
          <a:blip r:embed="rId12">
            <a:alphaModFix/>
          </a:blip>
          <a:srcRect b="0" l="0" r="0" t="0"/>
          <a:stretch/>
        </p:blipFill>
        <p:spPr>
          <a:xfrm>
            <a:off x="7984537" y="2559043"/>
            <a:ext cx="796532" cy="682600"/>
          </a:xfrm>
          <a:prstGeom prst="rect">
            <a:avLst/>
          </a:prstGeom>
          <a:noFill/>
          <a:ln>
            <a:noFill/>
          </a:ln>
        </p:spPr>
      </p:pic>
      <p:sp>
        <p:nvSpPr>
          <p:cNvPr id="648" name="Google Shape;648;p51"/>
          <p:cNvSpPr txBox="1"/>
          <p:nvPr/>
        </p:nvSpPr>
        <p:spPr>
          <a:xfrm>
            <a:off x="6429950" y="924811"/>
            <a:ext cx="2294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1400">
                <a:solidFill>
                  <a:srgbClr val="000000"/>
                </a:solidFill>
                <a:latin typeface="Arial"/>
                <a:ea typeface="Arial"/>
                <a:cs typeface="Arial"/>
                <a:sym typeface="Arial"/>
              </a:rPr>
              <a:t>Zernike Basis in (</a:t>
            </a:r>
            <a:r>
              <a:rPr i="1" lang="en" sz="1400">
                <a:solidFill>
                  <a:srgbClr val="000000"/>
                </a:solidFill>
                <a:latin typeface="Arial"/>
                <a:ea typeface="Arial"/>
                <a:cs typeface="Arial"/>
                <a:sym typeface="Arial"/>
              </a:rPr>
              <a:t>r,𝜽)</a:t>
            </a:r>
            <a:endParaRPr i="1" sz="1400">
              <a:solidFill>
                <a:srgbClr val="000000"/>
              </a:solidFill>
              <a:latin typeface="Arial"/>
              <a:ea typeface="Arial"/>
              <a:cs typeface="Arial"/>
              <a:sym typeface="Arial"/>
            </a:endParaRPr>
          </a:p>
        </p:txBody>
      </p:sp>
      <p:sp>
        <p:nvSpPr>
          <p:cNvPr id="649" name="Google Shape;649;p51"/>
          <p:cNvSpPr txBox="1"/>
          <p:nvPr/>
        </p:nvSpPr>
        <p:spPr>
          <a:xfrm>
            <a:off x="4572000" y="3388955"/>
            <a:ext cx="17304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Zernike Polynomials</a:t>
            </a:r>
            <a:endParaRPr sz="1100"/>
          </a:p>
        </p:txBody>
      </p:sp>
      <p:sp>
        <p:nvSpPr>
          <p:cNvPr id="650" name="Google Shape;650;p51"/>
          <p:cNvSpPr txBox="1"/>
          <p:nvPr/>
        </p:nvSpPr>
        <p:spPr>
          <a:xfrm>
            <a:off x="2867025" y="4727351"/>
            <a:ext cx="1933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Toroidal Fourier Series</a:t>
            </a:r>
            <a:endParaRPr sz="1100"/>
          </a:p>
        </p:txBody>
      </p:sp>
      <p:sp>
        <p:nvSpPr>
          <p:cNvPr id="651" name="Google Shape;651;p51"/>
          <p:cNvSpPr/>
          <p:nvPr/>
        </p:nvSpPr>
        <p:spPr>
          <a:xfrm>
            <a:off x="4323929" y="3266388"/>
            <a:ext cx="295800" cy="572700"/>
          </a:xfrm>
          <a:prstGeom prst="rightBrace">
            <a:avLst>
              <a:gd fmla="val 8333" name="adj1"/>
              <a:gd fmla="val 50000" name="adj2"/>
            </a:avLst>
          </a:prstGeom>
          <a:noFill/>
          <a:ln cap="flat" cmpd="sng" w="9525">
            <a:solidFill>
              <a:srgbClr val="3B7FF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mbria"/>
              <a:ea typeface="Cambria"/>
              <a:cs typeface="Cambria"/>
              <a:sym typeface="Cambria"/>
            </a:endParaRPr>
          </a:p>
        </p:txBody>
      </p:sp>
      <p:sp>
        <p:nvSpPr>
          <p:cNvPr id="652" name="Google Shape;652;p51"/>
          <p:cNvSpPr txBox="1"/>
          <p:nvPr>
            <p:ph idx="12" type="sldNum"/>
          </p:nvPr>
        </p:nvSpPr>
        <p:spPr>
          <a:xfrm>
            <a:off x="6354343" y="3497413"/>
            <a:ext cx="411600" cy="295200"/>
          </a:xfrm>
          <a:prstGeom prst="rect">
            <a:avLst/>
          </a:prstGeom>
          <a:noFill/>
          <a:ln>
            <a:noFill/>
          </a:ln>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
        <p:nvSpPr>
          <p:cNvPr id="653" name="Google Shape;653;p51"/>
          <p:cNvSpPr txBox="1"/>
          <p:nvPr/>
        </p:nvSpPr>
        <p:spPr>
          <a:xfrm>
            <a:off x="4800600" y="3701199"/>
            <a:ext cx="38886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Radial Polynomial is of degree </a:t>
            </a:r>
            <a:r>
              <a:rPr i="1" lang="en" sz="1400">
                <a:solidFill>
                  <a:schemeClr val="dk1"/>
                </a:solidFill>
                <a:latin typeface="Cambria"/>
                <a:ea typeface="Cambria"/>
                <a:cs typeface="Cambria"/>
                <a:sym typeface="Cambria"/>
              </a:rPr>
              <a:t>l-2s</a:t>
            </a:r>
            <a:r>
              <a:rPr lang="en" sz="1400">
                <a:solidFill>
                  <a:schemeClr val="dk1"/>
                </a:solidFill>
                <a:latin typeface="Cambria"/>
                <a:ea typeface="Cambria"/>
                <a:cs typeface="Cambria"/>
                <a:sym typeface="Cambria"/>
              </a:rPr>
              <a:t>, and </a:t>
            </a:r>
            <a:r>
              <a:rPr i="1" lang="en" sz="1400">
                <a:solidFill>
                  <a:schemeClr val="dk1"/>
                </a:solidFill>
                <a:latin typeface="Cambria"/>
                <a:ea typeface="Cambria"/>
                <a:cs typeface="Cambria"/>
                <a:sym typeface="Cambria"/>
              </a:rPr>
              <a:t>l=m,m+2,…, L</a:t>
            </a:r>
            <a:endParaRPr sz="1400">
              <a:solidFill>
                <a:schemeClr val="dk1"/>
              </a:solidFill>
              <a:latin typeface="Cambria"/>
              <a:ea typeface="Cambria"/>
              <a:cs typeface="Cambria"/>
              <a:sym typeface="Cambri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52"/>
          <p:cNvSpPr txBox="1"/>
          <p:nvPr/>
        </p:nvSpPr>
        <p:spPr>
          <a:xfrm>
            <a:off x="188882" y="1050891"/>
            <a:ext cx="8172900" cy="2178000"/>
          </a:xfrm>
          <a:prstGeom prst="rect">
            <a:avLst/>
          </a:prstGeom>
          <a:noFill/>
          <a:ln>
            <a:noFill/>
          </a:ln>
        </p:spPr>
        <p:txBody>
          <a:bodyPr anchorCtr="0" anchor="t" bIns="34275" lIns="68575" spcFirstLastPara="1" rIns="68575" wrap="square" tIns="34275">
            <a:spAutoFit/>
          </a:bodyPr>
          <a:lstStyle/>
          <a:p>
            <a:pPr indent="-247650" lvl="0" marL="254000" marR="0" rtl="0" algn="l">
              <a:spcBef>
                <a:spcPts val="0"/>
              </a:spcBef>
              <a:spcAft>
                <a:spcPts val="0"/>
              </a:spcAft>
              <a:buClr>
                <a:schemeClr val="dk2"/>
              </a:buClr>
              <a:buSzPts val="1500"/>
              <a:buFont typeface="Arial"/>
              <a:buChar char="•"/>
            </a:pPr>
            <a:r>
              <a:rPr lang="en" sz="1500">
                <a:solidFill>
                  <a:schemeClr val="dk2"/>
                </a:solidFill>
                <a:latin typeface="Cambria"/>
                <a:ea typeface="Cambria"/>
                <a:cs typeface="Cambria"/>
                <a:sym typeface="Cambria"/>
              </a:rPr>
              <a:t>Once an equilibrium solution is found, it is desirable to </a:t>
            </a:r>
            <a:r>
              <a:rPr b="1" lang="en" sz="1500">
                <a:solidFill>
                  <a:schemeClr val="dk2"/>
                </a:solidFill>
                <a:latin typeface="Cambria"/>
                <a:ea typeface="Cambria"/>
                <a:cs typeface="Cambria"/>
                <a:sym typeface="Cambria"/>
              </a:rPr>
              <a:t>optimize </a:t>
            </a:r>
            <a:r>
              <a:rPr lang="en" sz="1500">
                <a:solidFill>
                  <a:schemeClr val="dk2"/>
                </a:solidFill>
                <a:latin typeface="Cambria"/>
                <a:ea typeface="Cambria"/>
                <a:cs typeface="Cambria"/>
                <a:sym typeface="Cambria"/>
              </a:rPr>
              <a:t>for some </a:t>
            </a:r>
            <a:r>
              <a:rPr b="1" lang="en" sz="1500">
                <a:solidFill>
                  <a:schemeClr val="dk2"/>
                </a:solidFill>
                <a:latin typeface="Cambria"/>
                <a:ea typeface="Cambria"/>
                <a:cs typeface="Cambria"/>
                <a:sym typeface="Cambria"/>
              </a:rPr>
              <a:t>objective</a:t>
            </a:r>
            <a:endParaRPr sz="1100"/>
          </a:p>
          <a:p>
            <a:pPr indent="-254000" lvl="1" marL="596900" marR="0" rtl="0" algn="l">
              <a:spcBef>
                <a:spcPts val="0"/>
              </a:spcBef>
              <a:spcAft>
                <a:spcPts val="0"/>
              </a:spcAft>
              <a:buClr>
                <a:schemeClr val="dk2"/>
              </a:buClr>
              <a:buSzPts val="1200"/>
              <a:buFont typeface="Arial"/>
              <a:buChar char="•"/>
            </a:pPr>
            <a:r>
              <a:rPr b="0" i="0" lang="en" sz="1200" u="none" cap="none" strike="noStrike">
                <a:solidFill>
                  <a:schemeClr val="dk2"/>
                </a:solidFill>
                <a:latin typeface="Cambria"/>
                <a:ea typeface="Cambria"/>
                <a:cs typeface="Cambria"/>
                <a:sym typeface="Cambria"/>
              </a:rPr>
              <a:t>Particle confinement, Quasisymmetry, etc.</a:t>
            </a:r>
            <a:endParaRPr sz="1100"/>
          </a:p>
          <a:p>
            <a:pPr indent="-247650" lvl="0" marL="254000" marR="0" rtl="0" algn="l">
              <a:spcBef>
                <a:spcPts val="0"/>
              </a:spcBef>
              <a:spcAft>
                <a:spcPts val="0"/>
              </a:spcAft>
              <a:buClr>
                <a:schemeClr val="dk2"/>
              </a:buClr>
              <a:buSzPts val="1500"/>
              <a:buFont typeface="Arial"/>
              <a:buChar char="•"/>
            </a:pPr>
            <a:r>
              <a:rPr lang="en" sz="1500">
                <a:solidFill>
                  <a:schemeClr val="dk2"/>
                </a:solidFill>
                <a:latin typeface="Cambria"/>
                <a:ea typeface="Cambria"/>
                <a:cs typeface="Cambria"/>
                <a:sym typeface="Cambria"/>
              </a:rPr>
              <a:t>Inputs to an equilibrium are pressure profile, rotational transform profile, and boundary shape</a:t>
            </a:r>
            <a:endParaRPr sz="1100"/>
          </a:p>
          <a:p>
            <a:pPr indent="0" lvl="0" marL="0" marR="0" rtl="0" algn="l">
              <a:spcBef>
                <a:spcPts val="0"/>
              </a:spcBef>
              <a:spcAft>
                <a:spcPts val="0"/>
              </a:spcAft>
              <a:buNone/>
            </a:pPr>
            <a:r>
              <a:t/>
            </a:r>
            <a:endParaRPr sz="1500">
              <a:solidFill>
                <a:schemeClr val="dk2"/>
              </a:solidFill>
              <a:latin typeface="Cambria"/>
              <a:ea typeface="Cambria"/>
              <a:cs typeface="Cambria"/>
              <a:sym typeface="Cambria"/>
            </a:endParaRPr>
          </a:p>
          <a:p>
            <a:pPr indent="-152400" lvl="0" marL="254000" marR="0" rtl="0" algn="l">
              <a:spcBef>
                <a:spcPts val="0"/>
              </a:spcBef>
              <a:spcAft>
                <a:spcPts val="0"/>
              </a:spcAft>
              <a:buClr>
                <a:schemeClr val="dk1"/>
              </a:buClr>
              <a:buSzPts val="1500"/>
              <a:buFont typeface="Arial"/>
              <a:buNone/>
            </a:pPr>
            <a:r>
              <a:t/>
            </a:r>
            <a:endParaRPr sz="1500">
              <a:solidFill>
                <a:schemeClr val="dk2"/>
              </a:solidFill>
              <a:latin typeface="Cambria"/>
              <a:ea typeface="Cambria"/>
              <a:cs typeface="Cambria"/>
              <a:sym typeface="Cambria"/>
            </a:endParaRPr>
          </a:p>
          <a:p>
            <a:pPr indent="-247650" lvl="0" marL="254000" marR="0" rtl="0" algn="l">
              <a:spcBef>
                <a:spcPts val="0"/>
              </a:spcBef>
              <a:spcAft>
                <a:spcPts val="0"/>
              </a:spcAft>
              <a:buClr>
                <a:schemeClr val="dk2"/>
              </a:buClr>
              <a:buSzPts val="1500"/>
              <a:buFont typeface="Arial"/>
              <a:buChar char="•"/>
            </a:pPr>
            <a:r>
              <a:rPr lang="en" sz="1500">
                <a:solidFill>
                  <a:schemeClr val="dk2"/>
                </a:solidFill>
                <a:latin typeface="Cambria"/>
                <a:ea typeface="Cambria"/>
                <a:cs typeface="Cambria"/>
                <a:sym typeface="Cambria"/>
              </a:rPr>
              <a:t>Want to optimize the objective </a:t>
            </a:r>
            <a:r>
              <a:rPr b="1" lang="en" sz="1500">
                <a:solidFill>
                  <a:schemeClr val="dk2"/>
                </a:solidFill>
                <a:latin typeface="Cambria"/>
                <a:ea typeface="Cambria"/>
                <a:cs typeface="Cambria"/>
                <a:sym typeface="Cambria"/>
              </a:rPr>
              <a:t>g(x</a:t>
            </a:r>
            <a:r>
              <a:rPr b="1" baseline="30000" lang="en" sz="1500">
                <a:solidFill>
                  <a:schemeClr val="dk2"/>
                </a:solidFill>
                <a:latin typeface="Cambria"/>
                <a:ea typeface="Cambria"/>
                <a:cs typeface="Cambria"/>
                <a:sym typeface="Cambria"/>
              </a:rPr>
              <a:t>*</a:t>
            </a:r>
            <a:r>
              <a:rPr b="1" lang="en" sz="1500">
                <a:solidFill>
                  <a:schemeClr val="dk2"/>
                </a:solidFill>
                <a:latin typeface="Cambria"/>
                <a:ea typeface="Cambria"/>
                <a:cs typeface="Cambria"/>
                <a:sym typeface="Cambria"/>
              </a:rPr>
              <a:t>,c</a:t>
            </a:r>
            <a:r>
              <a:rPr lang="en" sz="1500">
                <a:solidFill>
                  <a:schemeClr val="dk2"/>
                </a:solidFill>
                <a:latin typeface="Cambria"/>
                <a:ea typeface="Cambria"/>
                <a:cs typeface="Cambria"/>
                <a:sym typeface="Cambria"/>
              </a:rPr>
              <a:t>)</a:t>
            </a:r>
            <a:r>
              <a:rPr b="1" lang="en" sz="1500">
                <a:solidFill>
                  <a:schemeClr val="dk2"/>
                </a:solidFill>
                <a:latin typeface="Cambria"/>
                <a:ea typeface="Cambria"/>
                <a:cs typeface="Cambria"/>
                <a:sym typeface="Cambria"/>
              </a:rPr>
              <a:t> </a:t>
            </a:r>
            <a:r>
              <a:rPr lang="en" sz="1500">
                <a:solidFill>
                  <a:schemeClr val="dk2"/>
                </a:solidFill>
                <a:latin typeface="Cambria"/>
                <a:ea typeface="Cambria"/>
                <a:cs typeface="Cambria"/>
                <a:sym typeface="Cambria"/>
              </a:rPr>
              <a:t>with respect to inputs, </a:t>
            </a:r>
            <a:r>
              <a:rPr b="1" lang="en" sz="1500">
                <a:solidFill>
                  <a:schemeClr val="dk2"/>
                </a:solidFill>
                <a:latin typeface="Cambria"/>
                <a:ea typeface="Cambria"/>
                <a:cs typeface="Cambria"/>
                <a:sym typeface="Cambria"/>
              </a:rPr>
              <a:t>c</a:t>
            </a:r>
            <a:endParaRPr sz="1100"/>
          </a:p>
          <a:p>
            <a:pPr indent="-254000" lvl="1" marL="596900" marR="0" rtl="0" algn="l">
              <a:spcBef>
                <a:spcPts val="0"/>
              </a:spcBef>
              <a:spcAft>
                <a:spcPts val="0"/>
              </a:spcAft>
              <a:buClr>
                <a:schemeClr val="dk2"/>
              </a:buClr>
              <a:buSzPts val="1200"/>
              <a:buFont typeface="Arial"/>
              <a:buChar char="•"/>
            </a:pPr>
            <a:r>
              <a:rPr b="0" i="0" lang="en" sz="1200" u="none" cap="none" strike="noStrike">
                <a:solidFill>
                  <a:schemeClr val="dk2"/>
                </a:solidFill>
                <a:latin typeface="Cambria"/>
                <a:ea typeface="Cambria"/>
                <a:cs typeface="Cambria"/>
                <a:sym typeface="Cambria"/>
              </a:rPr>
              <a:t>Requires knowing how the figure of merit changes with respect to inputs, </a:t>
            </a:r>
            <a:r>
              <a:rPr b="1" i="0" lang="en" sz="1200" u="none" cap="none" strike="noStrike">
                <a:solidFill>
                  <a:schemeClr val="dk2"/>
                </a:solidFill>
                <a:latin typeface="Cambria"/>
                <a:ea typeface="Cambria"/>
                <a:cs typeface="Cambria"/>
                <a:sym typeface="Cambria"/>
              </a:rPr>
              <a:t>c</a:t>
            </a:r>
            <a:r>
              <a:rPr b="0" i="0" lang="en" sz="1200" u="none" cap="none" strike="noStrike">
                <a:solidFill>
                  <a:schemeClr val="dk2"/>
                </a:solidFill>
                <a:latin typeface="Cambria"/>
                <a:ea typeface="Cambria"/>
                <a:cs typeface="Cambria"/>
                <a:sym typeface="Cambria"/>
              </a:rPr>
              <a:t>, i.e.</a:t>
            </a:r>
            <a:endParaRPr sz="1100"/>
          </a:p>
          <a:p>
            <a:pPr indent="-254000" lvl="1" marL="596900" marR="0" rtl="0" algn="l">
              <a:spcBef>
                <a:spcPts val="0"/>
              </a:spcBef>
              <a:spcAft>
                <a:spcPts val="0"/>
              </a:spcAft>
              <a:buClr>
                <a:schemeClr val="dk2"/>
              </a:buClr>
              <a:buSzPts val="1200"/>
              <a:buFont typeface="Arial"/>
              <a:buChar char="•"/>
            </a:pPr>
            <a:r>
              <a:rPr b="1" i="0" lang="en" sz="1200" u="none" cap="none" strike="noStrike">
                <a:solidFill>
                  <a:schemeClr val="dk2"/>
                </a:solidFill>
                <a:latin typeface="Cambria"/>
                <a:ea typeface="Cambria"/>
                <a:cs typeface="Cambria"/>
                <a:sym typeface="Cambria"/>
              </a:rPr>
              <a:t>But g is not an explicit function of c</a:t>
            </a:r>
            <a:endParaRPr sz="1100"/>
          </a:p>
          <a:p>
            <a:pPr indent="-254000" lvl="1" marL="596900" marR="0" rtl="0" algn="l">
              <a:spcBef>
                <a:spcPts val="0"/>
              </a:spcBef>
              <a:spcAft>
                <a:spcPts val="0"/>
              </a:spcAft>
              <a:buClr>
                <a:schemeClr val="dk2"/>
              </a:buClr>
              <a:buSzPts val="1200"/>
              <a:buFont typeface="Arial"/>
              <a:buChar char="•"/>
            </a:pPr>
            <a:r>
              <a:rPr b="1" i="0" lang="en" sz="1200" u="none" cap="none" strike="noStrike">
                <a:solidFill>
                  <a:schemeClr val="dk2"/>
                </a:solidFill>
                <a:latin typeface="Cambria"/>
                <a:ea typeface="Cambria"/>
                <a:cs typeface="Cambria"/>
                <a:sym typeface="Cambria"/>
              </a:rPr>
              <a:t>Instead an eqn (argmin of g)</a:t>
            </a:r>
            <a:endParaRPr b="0" i="0" sz="1200" u="none" cap="none" strike="noStrike">
              <a:solidFill>
                <a:schemeClr val="dk2"/>
              </a:solidFill>
              <a:latin typeface="Cambria"/>
              <a:ea typeface="Cambria"/>
              <a:cs typeface="Cambria"/>
              <a:sym typeface="Cambria"/>
            </a:endParaRPr>
          </a:p>
          <a:p>
            <a:pPr indent="0" lvl="0" marL="0" marR="0" rtl="0" algn="l">
              <a:spcBef>
                <a:spcPts val="0"/>
              </a:spcBef>
              <a:spcAft>
                <a:spcPts val="0"/>
              </a:spcAft>
              <a:buNone/>
            </a:pPr>
            <a:r>
              <a:t/>
            </a:r>
            <a:endParaRPr sz="1400">
              <a:solidFill>
                <a:schemeClr val="dk2"/>
              </a:solidFill>
              <a:latin typeface="Cambria"/>
              <a:ea typeface="Cambria"/>
              <a:cs typeface="Cambria"/>
              <a:sym typeface="Cambria"/>
            </a:endParaRPr>
          </a:p>
        </p:txBody>
      </p:sp>
      <p:sp>
        <p:nvSpPr>
          <p:cNvPr id="660" name="Google Shape;660;p52"/>
          <p:cNvSpPr txBox="1"/>
          <p:nvPr>
            <p:ph type="title"/>
          </p:nvPr>
        </p:nvSpPr>
        <p:spPr>
          <a:xfrm>
            <a:off x="233775" y="333769"/>
            <a:ext cx="6390600" cy="429600"/>
          </a:xfrm>
          <a:prstGeom prst="rect">
            <a:avLst/>
          </a:prstGeom>
          <a:noFill/>
          <a:ln>
            <a:noFill/>
          </a:ln>
        </p:spPr>
        <p:txBody>
          <a:bodyPr anchorCtr="0" anchor="t" bIns="68575" lIns="68575" spcFirstLastPara="1" rIns="68575" wrap="square" tIns="68575">
            <a:normAutofit fontScale="90000"/>
          </a:bodyPr>
          <a:lstStyle/>
          <a:p>
            <a:pPr indent="0" lvl="0" marL="0" rtl="0" algn="l">
              <a:lnSpc>
                <a:spcPct val="100000"/>
              </a:lnSpc>
              <a:spcBef>
                <a:spcPts val="0"/>
              </a:spcBef>
              <a:spcAft>
                <a:spcPts val="0"/>
              </a:spcAft>
              <a:buSzPct val="75000"/>
              <a:buNone/>
            </a:pPr>
            <a:r>
              <a:rPr lang="en"/>
              <a:t>Equilibrium Optimization with DESC Automatic Differentiation (AD)</a:t>
            </a:r>
            <a:endParaRPr/>
          </a:p>
        </p:txBody>
      </p:sp>
      <p:sp>
        <p:nvSpPr>
          <p:cNvPr id="661" name="Google Shape;661;p52"/>
          <p:cNvSpPr txBox="1"/>
          <p:nvPr>
            <p:ph idx="12" type="sldNum"/>
          </p:nvPr>
        </p:nvSpPr>
        <p:spPr>
          <a:xfrm>
            <a:off x="6354343" y="3497413"/>
            <a:ext cx="411600" cy="295200"/>
          </a:xfrm>
          <a:prstGeom prst="rect">
            <a:avLst/>
          </a:prstGeom>
          <a:noFill/>
          <a:ln>
            <a:noFill/>
          </a:ln>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
        <p:nvSpPr>
          <p:cNvPr id="662" name="Google Shape;662;p52"/>
          <p:cNvSpPr txBox="1"/>
          <p:nvPr/>
        </p:nvSpPr>
        <p:spPr>
          <a:xfrm>
            <a:off x="4572000" y="1766977"/>
            <a:ext cx="1558500" cy="230700"/>
          </a:xfrm>
          <a:prstGeom prst="rect">
            <a:avLst/>
          </a:prstGeom>
          <a:blipFill rotWithShape="1">
            <a:blip r:embed="rId3">
              <a:alphaModFix/>
            </a:blip>
            <a:stretch>
              <a:fillRect b="-37249"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663" name="Google Shape;663;p52"/>
          <p:cNvSpPr txBox="1"/>
          <p:nvPr/>
        </p:nvSpPr>
        <p:spPr>
          <a:xfrm>
            <a:off x="1703724" y="1774293"/>
            <a:ext cx="1908600" cy="230700"/>
          </a:xfrm>
          <a:prstGeom prst="rect">
            <a:avLst/>
          </a:prstGeom>
          <a:blipFill rotWithShape="1">
            <a:blip r:embed="rId4">
              <a:alphaModFix/>
            </a:blip>
            <a:stretch>
              <a:fillRect b="-37249" l="-1679" r="-4079"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664" name="Google Shape;664;p52"/>
          <p:cNvSpPr txBox="1"/>
          <p:nvPr/>
        </p:nvSpPr>
        <p:spPr>
          <a:xfrm>
            <a:off x="188882" y="1774294"/>
            <a:ext cx="1379400" cy="408000"/>
          </a:xfrm>
          <a:prstGeom prst="rect">
            <a:avLst/>
          </a:prstGeom>
          <a:no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lang="en" sz="1100">
                <a:solidFill>
                  <a:schemeClr val="dk1"/>
                </a:solidFill>
                <a:latin typeface="Cambria"/>
                <a:ea typeface="Cambria"/>
                <a:cs typeface="Cambria"/>
                <a:sym typeface="Cambria"/>
              </a:rPr>
              <a:t>Equilibrium Solution</a:t>
            </a:r>
            <a:endParaRPr sz="1100"/>
          </a:p>
        </p:txBody>
      </p:sp>
      <p:sp>
        <p:nvSpPr>
          <p:cNvPr id="665" name="Google Shape;665;p52"/>
          <p:cNvSpPr txBox="1"/>
          <p:nvPr/>
        </p:nvSpPr>
        <p:spPr>
          <a:xfrm>
            <a:off x="4056719" y="1765506"/>
            <a:ext cx="515400" cy="408000"/>
          </a:xfrm>
          <a:prstGeom prst="rect">
            <a:avLst/>
          </a:prstGeom>
          <a:no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lang="en" sz="1100">
                <a:solidFill>
                  <a:schemeClr val="dk1"/>
                </a:solidFill>
                <a:latin typeface="Cambria"/>
                <a:ea typeface="Cambria"/>
                <a:cs typeface="Cambria"/>
                <a:sym typeface="Cambria"/>
              </a:rPr>
              <a:t>Inputs</a:t>
            </a:r>
            <a:endParaRPr sz="1100"/>
          </a:p>
        </p:txBody>
      </p:sp>
      <p:sp>
        <p:nvSpPr>
          <p:cNvPr id="666" name="Google Shape;666;p52"/>
          <p:cNvSpPr txBox="1"/>
          <p:nvPr/>
        </p:nvSpPr>
        <p:spPr>
          <a:xfrm>
            <a:off x="5991955" y="2416381"/>
            <a:ext cx="251400" cy="395100"/>
          </a:xfrm>
          <a:prstGeom prst="rect">
            <a:avLst/>
          </a:prstGeom>
          <a:blipFill rotWithShape="1">
            <a:blip r:embed="rId5">
              <a:alphaModFix/>
            </a:blip>
            <a:stretch>
              <a:fillRect b="0"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667" name="Google Shape;667;p52"/>
          <p:cNvSpPr txBox="1"/>
          <p:nvPr/>
        </p:nvSpPr>
        <p:spPr>
          <a:xfrm>
            <a:off x="683519" y="4092732"/>
            <a:ext cx="4519500" cy="715800"/>
          </a:xfrm>
          <a:prstGeom prst="rect">
            <a:avLst/>
          </a:prstGeom>
          <a:noFill/>
          <a:ln cap="flat" cmpd="sng" w="9525">
            <a:solidFill>
              <a:srgbClr val="007635"/>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DESC Automatic Differentiation with JAX gives </a:t>
            </a:r>
            <a:r>
              <a:rPr b="1" lang="en" sz="1400">
                <a:solidFill>
                  <a:schemeClr val="dk1"/>
                </a:solidFill>
                <a:latin typeface="Cambria"/>
                <a:ea typeface="Cambria"/>
                <a:cs typeface="Cambria"/>
                <a:sym typeface="Cambria"/>
              </a:rPr>
              <a:t>fast, accurate derivative information</a:t>
            </a:r>
            <a:r>
              <a:rPr lang="en" sz="1400">
                <a:solidFill>
                  <a:schemeClr val="dk1"/>
                </a:solidFill>
                <a:latin typeface="Cambria"/>
                <a:ea typeface="Cambria"/>
                <a:cs typeface="Cambria"/>
                <a:sym typeface="Cambria"/>
              </a:rPr>
              <a:t> for </a:t>
            </a:r>
            <a:r>
              <a:rPr b="1" lang="en" sz="1400">
                <a:solidFill>
                  <a:schemeClr val="dk1"/>
                </a:solidFill>
                <a:latin typeface="Cambria"/>
                <a:ea typeface="Cambria"/>
                <a:cs typeface="Cambria"/>
                <a:sym typeface="Cambria"/>
              </a:rPr>
              <a:t>arbitrary objectives</a:t>
            </a:r>
            <a:r>
              <a:rPr lang="en" sz="1400">
                <a:solidFill>
                  <a:schemeClr val="dk1"/>
                </a:solidFill>
                <a:latin typeface="Cambria"/>
                <a:ea typeface="Cambria"/>
                <a:cs typeface="Cambria"/>
                <a:sym typeface="Cambria"/>
              </a:rPr>
              <a:t> </a:t>
            </a:r>
            <a:endParaRPr b="1" sz="1400">
              <a:solidFill>
                <a:schemeClr val="dk1"/>
              </a:solidFill>
              <a:latin typeface="Cambria"/>
              <a:ea typeface="Cambria"/>
              <a:cs typeface="Cambria"/>
              <a:sym typeface="Cambria"/>
            </a:endParaRPr>
          </a:p>
        </p:txBody>
      </p:sp>
      <p:pic>
        <p:nvPicPr>
          <p:cNvPr id="668" name="Google Shape;668;p52"/>
          <p:cNvPicPr preferRelativeResize="0"/>
          <p:nvPr/>
        </p:nvPicPr>
        <p:blipFill rotWithShape="1">
          <a:blip r:embed="rId6">
            <a:alphaModFix/>
          </a:blip>
          <a:srcRect b="0" l="0" r="0" t="0"/>
          <a:stretch/>
        </p:blipFill>
        <p:spPr>
          <a:xfrm>
            <a:off x="6595291" y="2198858"/>
            <a:ext cx="2468880" cy="2476499"/>
          </a:xfrm>
          <a:prstGeom prst="rect">
            <a:avLst/>
          </a:prstGeom>
          <a:noFill/>
          <a:ln>
            <a:noFill/>
          </a:ln>
        </p:spPr>
      </p:pic>
      <p:sp>
        <p:nvSpPr>
          <p:cNvPr id="669" name="Google Shape;669;p52"/>
          <p:cNvSpPr txBox="1"/>
          <p:nvPr/>
        </p:nvSpPr>
        <p:spPr>
          <a:xfrm>
            <a:off x="264889" y="2959362"/>
            <a:ext cx="5877600" cy="1254600"/>
          </a:xfrm>
          <a:prstGeom prst="rect">
            <a:avLst/>
          </a:prstGeom>
          <a:noFill/>
          <a:ln>
            <a:noFill/>
          </a:ln>
        </p:spPr>
        <p:txBody>
          <a:bodyPr anchorCtr="0" anchor="t" bIns="34275" lIns="68575" spcFirstLastPara="1" rIns="68575" wrap="square" tIns="34275">
            <a:spAutoFit/>
          </a:bodyPr>
          <a:lstStyle/>
          <a:p>
            <a:pPr indent="-247650" lvl="0" marL="254000" marR="0" rtl="0" algn="l">
              <a:spcBef>
                <a:spcPts val="0"/>
              </a:spcBef>
              <a:spcAft>
                <a:spcPts val="0"/>
              </a:spcAft>
              <a:buClr>
                <a:schemeClr val="dk2"/>
              </a:buClr>
              <a:buSzPts val="1500"/>
              <a:buFont typeface="Arial"/>
              <a:buChar char="•"/>
            </a:pPr>
            <a:r>
              <a:rPr b="1" lang="en" sz="1500">
                <a:solidFill>
                  <a:schemeClr val="dk2"/>
                </a:solidFill>
                <a:latin typeface="Cambria"/>
                <a:ea typeface="Cambria"/>
                <a:cs typeface="Cambria"/>
                <a:sym typeface="Cambria"/>
              </a:rPr>
              <a:t>Challenge: How to get gradient of g with respect to c?</a:t>
            </a:r>
            <a:endParaRPr sz="1100"/>
          </a:p>
          <a:p>
            <a:pPr indent="-254000" lvl="1" marL="596900" marR="0" rtl="0" algn="l">
              <a:spcBef>
                <a:spcPts val="0"/>
              </a:spcBef>
              <a:spcAft>
                <a:spcPts val="0"/>
              </a:spcAft>
              <a:buClr>
                <a:schemeClr val="dk2"/>
              </a:buClr>
              <a:buSzPts val="1200"/>
              <a:buFont typeface="Arial"/>
              <a:buChar char="•"/>
            </a:pPr>
            <a:r>
              <a:rPr b="0" i="0" lang="en" sz="1200" u="none" cap="none" strike="noStrike">
                <a:solidFill>
                  <a:schemeClr val="dk2"/>
                </a:solidFill>
                <a:latin typeface="Cambria"/>
                <a:ea typeface="Cambria"/>
                <a:cs typeface="Cambria"/>
                <a:sym typeface="Cambria"/>
              </a:rPr>
              <a:t>Typically find derivatives with finite-differences</a:t>
            </a:r>
            <a:r>
              <a:rPr b="0" baseline="30000" i="0" lang="en" sz="1200" u="none" cap="none" strike="noStrike">
                <a:solidFill>
                  <a:schemeClr val="dk2"/>
                </a:solidFill>
                <a:latin typeface="Cambria"/>
                <a:ea typeface="Cambria"/>
                <a:cs typeface="Cambria"/>
                <a:sym typeface="Cambria"/>
              </a:rPr>
              <a:t>1</a:t>
            </a:r>
            <a:r>
              <a:rPr b="0" i="0" lang="en" sz="1200" u="none" cap="none" strike="noStrike">
                <a:solidFill>
                  <a:schemeClr val="dk2"/>
                </a:solidFill>
                <a:latin typeface="Cambria"/>
                <a:ea typeface="Cambria"/>
                <a:cs typeface="Cambria"/>
                <a:sym typeface="Cambria"/>
              </a:rPr>
              <a:t>, </a:t>
            </a:r>
            <a:r>
              <a:rPr b="1" i="0" lang="en" sz="1200" u="none" cap="none" strike="noStrike">
                <a:solidFill>
                  <a:schemeClr val="dk2"/>
                </a:solidFill>
                <a:latin typeface="Cambria"/>
                <a:ea typeface="Cambria"/>
                <a:cs typeface="Cambria"/>
                <a:sym typeface="Cambria"/>
              </a:rPr>
              <a:t>requires many VMEC equilibrium solves -&gt; expensive</a:t>
            </a:r>
            <a:endParaRPr sz="1100"/>
          </a:p>
          <a:p>
            <a:pPr indent="-254000" lvl="1" marL="596900" marR="0" rtl="0" algn="l">
              <a:spcBef>
                <a:spcPts val="0"/>
              </a:spcBef>
              <a:spcAft>
                <a:spcPts val="0"/>
              </a:spcAft>
              <a:buClr>
                <a:schemeClr val="dk2"/>
              </a:buClr>
              <a:buSzPts val="1200"/>
              <a:buFont typeface="Arial"/>
              <a:buChar char="•"/>
            </a:pPr>
            <a:r>
              <a:rPr b="0" i="0" lang="en" sz="1200" u="none" cap="none" strike="noStrike">
                <a:solidFill>
                  <a:schemeClr val="dk2"/>
                </a:solidFill>
                <a:latin typeface="Cambria"/>
                <a:ea typeface="Cambria"/>
                <a:cs typeface="Cambria"/>
                <a:sym typeface="Cambria"/>
              </a:rPr>
              <a:t>Analytic gradients have been formulated recently, but only for limited number of objectives</a:t>
            </a:r>
            <a:r>
              <a:rPr b="0" baseline="30000" i="0" lang="en" sz="1200" u="none" cap="none" strike="noStrike">
                <a:solidFill>
                  <a:schemeClr val="dk2"/>
                </a:solidFill>
                <a:latin typeface="Cambria"/>
                <a:ea typeface="Cambria"/>
                <a:cs typeface="Cambria"/>
                <a:sym typeface="Cambria"/>
              </a:rPr>
              <a:t>2</a:t>
            </a:r>
            <a:endParaRPr sz="1100"/>
          </a:p>
          <a:p>
            <a:pPr indent="0" lvl="0" marL="0" marR="0" rtl="0" algn="l">
              <a:spcBef>
                <a:spcPts val="0"/>
              </a:spcBef>
              <a:spcAft>
                <a:spcPts val="0"/>
              </a:spcAft>
              <a:buNone/>
            </a:pPr>
            <a:r>
              <a:t/>
            </a:r>
            <a:endParaRPr sz="1400">
              <a:solidFill>
                <a:schemeClr val="dk2"/>
              </a:solidFill>
              <a:latin typeface="Cambria"/>
              <a:ea typeface="Cambria"/>
              <a:cs typeface="Cambria"/>
              <a:sym typeface="Cambria"/>
            </a:endParaRPr>
          </a:p>
        </p:txBody>
      </p:sp>
      <p:sp>
        <p:nvSpPr>
          <p:cNvPr id="670" name="Google Shape;670;p52"/>
          <p:cNvSpPr txBox="1"/>
          <p:nvPr/>
        </p:nvSpPr>
        <p:spPr>
          <a:xfrm>
            <a:off x="6659750" y="25381"/>
            <a:ext cx="2569800" cy="40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aseline="30000" lang="en" sz="1100">
                <a:solidFill>
                  <a:schemeClr val="dk1"/>
                </a:solidFill>
                <a:latin typeface="Cambria"/>
                <a:ea typeface="Cambria"/>
                <a:cs typeface="Cambria"/>
                <a:sym typeface="Cambria"/>
              </a:rPr>
              <a:t>1</a:t>
            </a:r>
            <a:r>
              <a:rPr lang="en" sz="1100">
                <a:solidFill>
                  <a:schemeClr val="dk1"/>
                </a:solidFill>
                <a:latin typeface="Cambria"/>
                <a:ea typeface="Cambria"/>
                <a:cs typeface="Cambria"/>
                <a:sym typeface="Cambria"/>
              </a:rPr>
              <a:t> Lazerson et al. (2020)</a:t>
            </a:r>
            <a:endParaRPr sz="1100"/>
          </a:p>
          <a:p>
            <a:pPr indent="0" lvl="0" marL="0" marR="0" rtl="0" algn="l">
              <a:spcBef>
                <a:spcPts val="0"/>
              </a:spcBef>
              <a:spcAft>
                <a:spcPts val="0"/>
              </a:spcAft>
              <a:buNone/>
            </a:pPr>
            <a:r>
              <a:rPr baseline="30000" lang="en" sz="1100">
                <a:solidFill>
                  <a:schemeClr val="dk1"/>
                </a:solidFill>
                <a:latin typeface="Cambria"/>
                <a:ea typeface="Cambria"/>
                <a:cs typeface="Cambria"/>
                <a:sym typeface="Cambria"/>
              </a:rPr>
              <a:t>2</a:t>
            </a:r>
            <a:r>
              <a:rPr lang="en" sz="1100">
                <a:solidFill>
                  <a:schemeClr val="dk1"/>
                </a:solidFill>
                <a:latin typeface="Cambria"/>
                <a:ea typeface="Cambria"/>
                <a:cs typeface="Cambria"/>
                <a:sym typeface="Cambria"/>
              </a:rPr>
              <a:t> Paul, Landreman and Antonsen (2021)</a:t>
            </a:r>
            <a:endParaRPr baseline="30000" sz="1100">
              <a:solidFill>
                <a:schemeClr val="dk1"/>
              </a:solidFill>
              <a:latin typeface="Cambria"/>
              <a:ea typeface="Cambria"/>
              <a:cs typeface="Cambria"/>
              <a:sym typeface="Cambria"/>
            </a:endParaRPr>
          </a:p>
        </p:txBody>
      </p:sp>
      <p:sp>
        <p:nvSpPr>
          <p:cNvPr id="671" name="Google Shape;671;p52"/>
          <p:cNvSpPr txBox="1"/>
          <p:nvPr/>
        </p:nvSpPr>
        <p:spPr>
          <a:xfrm>
            <a:off x="6846452" y="4663217"/>
            <a:ext cx="19005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200">
                <a:solidFill>
                  <a:schemeClr val="dk1"/>
                </a:solidFill>
                <a:latin typeface="Cambria"/>
                <a:ea typeface="Cambria"/>
                <a:cs typeface="Cambria"/>
                <a:sym typeface="Cambria"/>
              </a:rPr>
              <a:t>Courtesy of Daniel Dudt</a:t>
            </a:r>
            <a:endParaRPr sz="1200">
              <a:solidFill>
                <a:schemeClr val="dk1"/>
              </a:solidFill>
              <a:latin typeface="Cambria"/>
              <a:ea typeface="Cambria"/>
              <a:cs typeface="Cambria"/>
              <a:sym typeface="Cambri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5" name="Shape 675"/>
        <p:cNvGrpSpPr/>
        <p:nvPr/>
      </p:nvGrpSpPr>
      <p:grpSpPr>
        <a:xfrm>
          <a:off x="0" y="0"/>
          <a:ext cx="0" cy="0"/>
          <a:chOff x="0" y="0"/>
          <a:chExt cx="0" cy="0"/>
        </a:xfrm>
      </p:grpSpPr>
      <p:sp>
        <p:nvSpPr>
          <p:cNvPr id="676" name="Google Shape;676;p53"/>
          <p:cNvSpPr txBox="1"/>
          <p:nvPr>
            <p:ph type="title"/>
          </p:nvPr>
        </p:nvSpPr>
        <p:spPr>
          <a:xfrm>
            <a:off x="0" y="433996"/>
            <a:ext cx="4116900" cy="572700"/>
          </a:xfrm>
          <a:prstGeom prst="rect">
            <a:avLst/>
          </a:prstGeom>
          <a:noFill/>
          <a:ln>
            <a:noFill/>
          </a:ln>
        </p:spPr>
        <p:txBody>
          <a:bodyPr anchorCtr="0" anchor="t" bIns="68575" lIns="68575" spcFirstLastPara="1" rIns="68575" wrap="square" tIns="68575">
            <a:normAutofit fontScale="90000"/>
          </a:bodyPr>
          <a:lstStyle/>
          <a:p>
            <a:pPr indent="0" lvl="0" marL="0" rtl="0" algn="l">
              <a:lnSpc>
                <a:spcPct val="100000"/>
              </a:lnSpc>
              <a:spcBef>
                <a:spcPts val="0"/>
              </a:spcBef>
              <a:spcAft>
                <a:spcPts val="0"/>
              </a:spcAft>
              <a:buSzPct val="77777"/>
              <a:buNone/>
            </a:pPr>
            <a:r>
              <a:rPr lang="en" sz="2700"/>
              <a:t>Plasma Model – Ideal MHD</a:t>
            </a:r>
            <a:endParaRPr/>
          </a:p>
        </p:txBody>
      </p:sp>
      <p:sp>
        <p:nvSpPr>
          <p:cNvPr id="677" name="Google Shape;677;p53"/>
          <p:cNvSpPr txBox="1"/>
          <p:nvPr/>
        </p:nvSpPr>
        <p:spPr>
          <a:xfrm>
            <a:off x="-23344" y="4859940"/>
            <a:ext cx="22257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000000"/>
                </a:solidFill>
                <a:latin typeface="Arial"/>
                <a:ea typeface="Arial"/>
                <a:cs typeface="Arial"/>
                <a:sym typeface="Arial"/>
              </a:rPr>
              <a:t>(Freidberg 2014)</a:t>
            </a:r>
            <a:endParaRPr sz="1100"/>
          </a:p>
        </p:txBody>
      </p:sp>
      <p:pic>
        <p:nvPicPr>
          <p:cNvPr id="678" name="Google Shape;678;p53"/>
          <p:cNvPicPr preferRelativeResize="0"/>
          <p:nvPr/>
        </p:nvPicPr>
        <p:blipFill rotWithShape="1">
          <a:blip r:embed="rId3">
            <a:alphaModFix/>
          </a:blip>
          <a:srcRect b="-100" l="0" r="0" t="0"/>
          <a:stretch/>
        </p:blipFill>
        <p:spPr>
          <a:xfrm>
            <a:off x="447046" y="1134299"/>
            <a:ext cx="3028697" cy="3098373"/>
          </a:xfrm>
          <a:prstGeom prst="rect">
            <a:avLst/>
          </a:prstGeom>
          <a:noFill/>
          <a:ln>
            <a:noFill/>
          </a:ln>
        </p:spPr>
      </p:pic>
      <p:sp>
        <p:nvSpPr>
          <p:cNvPr id="679" name="Google Shape;679;p53"/>
          <p:cNvSpPr/>
          <p:nvPr/>
        </p:nvSpPr>
        <p:spPr>
          <a:xfrm>
            <a:off x="409129" y="1134299"/>
            <a:ext cx="3119700" cy="3098400"/>
          </a:xfrm>
          <a:prstGeom prst="rect">
            <a:avLst/>
          </a:prstGeom>
          <a:no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pic>
        <p:nvPicPr>
          <p:cNvPr id="680" name="Google Shape;680;p53"/>
          <p:cNvPicPr preferRelativeResize="0"/>
          <p:nvPr/>
        </p:nvPicPr>
        <p:blipFill rotWithShape="1">
          <a:blip r:embed="rId4">
            <a:alphaModFix/>
          </a:blip>
          <a:srcRect b="0" l="0" r="0" t="0"/>
          <a:stretch/>
        </p:blipFill>
        <p:spPr>
          <a:xfrm>
            <a:off x="4633742" y="3603474"/>
            <a:ext cx="1053314" cy="287702"/>
          </a:xfrm>
          <a:prstGeom prst="rect">
            <a:avLst/>
          </a:prstGeom>
          <a:noFill/>
          <a:ln cap="flat" cmpd="sng" w="19050">
            <a:solidFill>
              <a:srgbClr val="C00000"/>
            </a:solidFill>
            <a:prstDash val="dash"/>
            <a:round/>
            <a:headEnd len="sm" w="sm" type="none"/>
            <a:tailEnd len="sm" w="sm" type="none"/>
          </a:ln>
        </p:spPr>
      </p:pic>
      <p:sp>
        <p:nvSpPr>
          <p:cNvPr id="681" name="Google Shape;681;p53"/>
          <p:cNvSpPr txBox="1"/>
          <p:nvPr/>
        </p:nvSpPr>
        <p:spPr>
          <a:xfrm>
            <a:off x="4116746" y="973357"/>
            <a:ext cx="4116900" cy="1916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400">
                <a:solidFill>
                  <a:srgbClr val="000000"/>
                </a:solidFill>
                <a:latin typeface="Arial"/>
                <a:ea typeface="Arial"/>
                <a:cs typeface="Arial"/>
                <a:sym typeface="Arial"/>
              </a:rPr>
              <a:t>Simplest macroscopic plasma fluid model, assumes</a:t>
            </a:r>
            <a:endParaRPr sz="1100"/>
          </a:p>
          <a:p>
            <a:pPr indent="0" lvl="0" marL="0" marR="0" rtl="0" algn="l">
              <a:spcBef>
                <a:spcPts val="0"/>
              </a:spcBef>
              <a:spcAft>
                <a:spcPts val="0"/>
              </a:spcAft>
              <a:buNone/>
            </a:pPr>
            <a:r>
              <a:rPr lang="en" sz="2400">
                <a:solidFill>
                  <a:srgbClr val="7030A0"/>
                </a:solidFill>
                <a:latin typeface="Arial"/>
                <a:ea typeface="Arial"/>
                <a:cs typeface="Arial"/>
                <a:sym typeface="Arial"/>
              </a:rPr>
              <a:t>low-frequency</a:t>
            </a:r>
            <a:r>
              <a:rPr lang="en" sz="2400">
                <a:solidFill>
                  <a:srgbClr val="000000"/>
                </a:solidFill>
                <a:latin typeface="Arial"/>
                <a:ea typeface="Arial"/>
                <a:cs typeface="Arial"/>
                <a:sym typeface="Arial"/>
              </a:rPr>
              <a:t>, </a:t>
            </a:r>
            <a:endParaRPr sz="1100"/>
          </a:p>
          <a:p>
            <a:pPr indent="0" lvl="0" marL="0" marR="0" rtl="0" algn="l">
              <a:spcBef>
                <a:spcPts val="0"/>
              </a:spcBef>
              <a:spcAft>
                <a:spcPts val="0"/>
              </a:spcAft>
              <a:buNone/>
            </a:pPr>
            <a:r>
              <a:rPr lang="en" sz="2400">
                <a:solidFill>
                  <a:srgbClr val="4285F4"/>
                </a:solidFill>
                <a:latin typeface="Arial"/>
                <a:ea typeface="Arial"/>
                <a:cs typeface="Arial"/>
                <a:sym typeface="Arial"/>
              </a:rPr>
              <a:t>long wavelength</a:t>
            </a:r>
            <a:r>
              <a:rPr lang="en" sz="2400">
                <a:solidFill>
                  <a:srgbClr val="000000"/>
                </a:solidFill>
                <a:latin typeface="Arial"/>
                <a:ea typeface="Arial"/>
                <a:cs typeface="Arial"/>
                <a:sym typeface="Arial"/>
              </a:rPr>
              <a:t>,</a:t>
            </a:r>
            <a:endParaRPr sz="1100"/>
          </a:p>
          <a:p>
            <a:pPr indent="0" lvl="0" marL="0" marR="0" rtl="0" algn="l">
              <a:spcBef>
                <a:spcPts val="0"/>
              </a:spcBef>
              <a:spcAft>
                <a:spcPts val="0"/>
              </a:spcAft>
              <a:buNone/>
            </a:pPr>
            <a:r>
              <a:rPr lang="en" sz="2400">
                <a:solidFill>
                  <a:srgbClr val="C00000"/>
                </a:solidFill>
                <a:latin typeface="Arial"/>
                <a:ea typeface="Arial"/>
                <a:cs typeface="Arial"/>
                <a:sym typeface="Arial"/>
              </a:rPr>
              <a:t>neglects e</a:t>
            </a:r>
            <a:r>
              <a:rPr baseline="30000" lang="en" sz="2400">
                <a:solidFill>
                  <a:srgbClr val="C00000"/>
                </a:solidFill>
                <a:latin typeface="Arial"/>
                <a:ea typeface="Arial"/>
                <a:cs typeface="Arial"/>
                <a:sym typeface="Arial"/>
              </a:rPr>
              <a:t>-</a:t>
            </a:r>
            <a:r>
              <a:rPr lang="en" sz="2400">
                <a:solidFill>
                  <a:srgbClr val="C00000"/>
                </a:solidFill>
                <a:latin typeface="Arial"/>
                <a:ea typeface="Arial"/>
                <a:cs typeface="Arial"/>
                <a:sym typeface="Arial"/>
              </a:rPr>
              <a:t> inertia</a:t>
            </a:r>
            <a:endParaRPr sz="1100"/>
          </a:p>
        </p:txBody>
      </p:sp>
      <p:sp>
        <p:nvSpPr>
          <p:cNvPr id="682" name="Google Shape;682;p53"/>
          <p:cNvSpPr/>
          <p:nvPr/>
        </p:nvSpPr>
        <p:spPr>
          <a:xfrm>
            <a:off x="573913" y="3199318"/>
            <a:ext cx="2790300" cy="1005000"/>
          </a:xfrm>
          <a:prstGeom prst="rect">
            <a:avLst/>
          </a:prstGeom>
          <a:noFill/>
          <a:ln cap="flat" cmpd="sng" w="19050">
            <a:solidFill>
              <a:srgbClr val="7030A0"/>
            </a:solidFill>
            <a:prstDash val="dash"/>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pic>
        <p:nvPicPr>
          <p:cNvPr id="683" name="Google Shape;683;p53"/>
          <p:cNvPicPr preferRelativeResize="0"/>
          <p:nvPr/>
        </p:nvPicPr>
        <p:blipFill rotWithShape="1">
          <a:blip r:embed="rId5">
            <a:alphaModFix/>
          </a:blip>
          <a:srcRect b="0" l="0" r="0" t="0"/>
          <a:stretch/>
        </p:blipFill>
        <p:spPr>
          <a:xfrm>
            <a:off x="4633743" y="4000127"/>
            <a:ext cx="968874" cy="313607"/>
          </a:xfrm>
          <a:prstGeom prst="rect">
            <a:avLst/>
          </a:prstGeom>
          <a:noFill/>
          <a:ln cap="flat" cmpd="sng" w="19050">
            <a:solidFill>
              <a:srgbClr val="C00000"/>
            </a:solidFill>
            <a:prstDash val="dash"/>
            <a:round/>
            <a:headEnd len="sm" w="sm" type="none"/>
            <a:tailEnd len="sm" w="sm" type="none"/>
          </a:ln>
        </p:spPr>
      </p:pic>
      <p:pic>
        <p:nvPicPr>
          <p:cNvPr id="684" name="Google Shape;684;p53"/>
          <p:cNvPicPr preferRelativeResize="0"/>
          <p:nvPr/>
        </p:nvPicPr>
        <p:blipFill rotWithShape="1">
          <a:blip r:embed="rId6">
            <a:alphaModFix/>
          </a:blip>
          <a:srcRect b="0" l="0" r="0" t="0"/>
          <a:stretch/>
        </p:blipFill>
        <p:spPr>
          <a:xfrm>
            <a:off x="5840755" y="4087601"/>
            <a:ext cx="1099698" cy="361926"/>
          </a:xfrm>
          <a:prstGeom prst="rect">
            <a:avLst/>
          </a:prstGeom>
          <a:noFill/>
          <a:ln>
            <a:noFill/>
          </a:ln>
        </p:spPr>
      </p:pic>
      <p:pic>
        <p:nvPicPr>
          <p:cNvPr id="685" name="Google Shape;685;p53"/>
          <p:cNvPicPr preferRelativeResize="0"/>
          <p:nvPr/>
        </p:nvPicPr>
        <p:blipFill rotWithShape="1">
          <a:blip r:embed="rId7">
            <a:alphaModFix/>
          </a:blip>
          <a:srcRect b="0" l="0" r="0" t="0"/>
          <a:stretch/>
        </p:blipFill>
        <p:spPr>
          <a:xfrm>
            <a:off x="5860807" y="3683428"/>
            <a:ext cx="1114850" cy="361926"/>
          </a:xfrm>
          <a:prstGeom prst="rect">
            <a:avLst/>
          </a:prstGeom>
          <a:noFill/>
          <a:ln>
            <a:noFill/>
          </a:ln>
        </p:spPr>
      </p:pic>
      <p:sp>
        <p:nvSpPr>
          <p:cNvPr id="686" name="Google Shape;686;p53"/>
          <p:cNvSpPr/>
          <p:nvPr/>
        </p:nvSpPr>
        <p:spPr>
          <a:xfrm>
            <a:off x="5782388" y="3603475"/>
            <a:ext cx="1288500" cy="871800"/>
          </a:xfrm>
          <a:prstGeom prst="rect">
            <a:avLst/>
          </a:prstGeom>
          <a:noFill/>
          <a:ln cap="flat" cmpd="sng" w="25400">
            <a:solidFill>
              <a:schemeClr val="accent1"/>
            </a:solidFill>
            <a:prstDash val="dash"/>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687" name="Google Shape;687;p53"/>
          <p:cNvSpPr txBox="1"/>
          <p:nvPr>
            <p:ph idx="12" type="sldNum"/>
          </p:nvPr>
        </p:nvSpPr>
        <p:spPr>
          <a:xfrm>
            <a:off x="6354343" y="3497413"/>
            <a:ext cx="411600" cy="295200"/>
          </a:xfrm>
          <a:prstGeom prst="rect">
            <a:avLst/>
          </a:prstGeom>
          <a:noFill/>
          <a:ln>
            <a:noFill/>
          </a:ln>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par>
                                <p:cTn fill="hold" nodeType="with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500"/>
                                        <p:tgtEl>
                                          <p:spTgt spid="685"/>
                                        </p:tgtEl>
                                      </p:cBhvr>
                                    </p:animEffect>
                                  </p:childTnLst>
                                </p:cTn>
                              </p:par>
                              <p:par>
                                <p:cTn fill="hold" nodeType="with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500"/>
                                        <p:tgtEl>
                                          <p:spTgt spid="680"/>
                                        </p:tgtEl>
                                      </p:cBhvr>
                                    </p:animEffect>
                                  </p:childTnLst>
                                </p:cTn>
                              </p:par>
                              <p:par>
                                <p:cTn fill="hold" nodeType="with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500"/>
                                        <p:tgtEl>
                                          <p:spTgt spid="6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9" name="Google Shape;99;p18"/>
          <p:cNvSpPr txBox="1"/>
          <p:nvPr>
            <p:ph type="title"/>
          </p:nvPr>
        </p:nvSpPr>
        <p:spPr>
          <a:xfrm>
            <a:off x="233775" y="333769"/>
            <a:ext cx="6390600" cy="429600"/>
          </a:xfrm>
          <a:prstGeom prst="rect">
            <a:avLst/>
          </a:prstGeom>
          <a:noFill/>
          <a:ln>
            <a:noFill/>
          </a:ln>
        </p:spPr>
        <p:txBody>
          <a:bodyPr anchorCtr="0" anchor="t" bIns="68575" lIns="68575" spcFirstLastPara="1" rIns="68575" wrap="square" tIns="68575">
            <a:normAutofit fontScale="90000"/>
          </a:bodyPr>
          <a:lstStyle/>
          <a:p>
            <a:pPr indent="0" lvl="0" marL="0" rtl="0" algn="l">
              <a:lnSpc>
                <a:spcPct val="100000"/>
              </a:lnSpc>
              <a:spcBef>
                <a:spcPts val="0"/>
              </a:spcBef>
              <a:spcAft>
                <a:spcPts val="0"/>
              </a:spcAft>
              <a:buSzPct val="75000"/>
              <a:buNone/>
            </a:pPr>
            <a:r>
              <a:rPr lang="en">
                <a:solidFill>
                  <a:schemeClr val="lt1"/>
                </a:solidFill>
              </a:rPr>
              <a:t>Magnetic Confinement Geometry</a:t>
            </a:r>
            <a:endParaRPr>
              <a:solidFill>
                <a:schemeClr val="lt1"/>
              </a:solidFill>
            </a:endParaRPr>
          </a:p>
        </p:txBody>
      </p:sp>
      <p:sp>
        <p:nvSpPr>
          <p:cNvPr id="100" name="Google Shape;100;p18"/>
          <p:cNvSpPr txBox="1"/>
          <p:nvPr>
            <p:ph idx="1" type="body"/>
          </p:nvPr>
        </p:nvSpPr>
        <p:spPr>
          <a:xfrm>
            <a:off x="119494" y="1268100"/>
            <a:ext cx="8520600" cy="3416400"/>
          </a:xfrm>
          <a:prstGeom prst="rect">
            <a:avLst/>
          </a:prstGeom>
          <a:blipFill rotWithShape="1">
            <a:blip r:embed="rId3">
              <a:alphaModFix/>
            </a:blip>
            <a:stretch>
              <a:fillRect b="0" l="0" r="0" t="0"/>
            </a:stretch>
          </a:blipFill>
          <a:ln>
            <a:noFill/>
          </a:ln>
        </p:spPr>
        <p:txBody>
          <a:bodyPr anchorCtr="0" anchor="t" bIns="68575" lIns="68575" spcFirstLastPara="1" rIns="68575" wrap="square" tIns="68575">
            <a:normAutofit/>
          </a:bodyPr>
          <a:lstStyle/>
          <a:p>
            <a:pPr indent="-342900" lvl="0" marL="457200" rtl="0" algn="l">
              <a:lnSpc>
                <a:spcPct val="115000"/>
              </a:lnSpc>
              <a:spcBef>
                <a:spcPts val="0"/>
              </a:spcBef>
              <a:spcAft>
                <a:spcPts val="0"/>
              </a:spcAft>
              <a:buSzPts val="1400"/>
              <a:buChar char="●"/>
            </a:pPr>
            <a:r>
              <a:rPr lang="en"/>
              <a:t> </a:t>
            </a:r>
            <a:endParaRPr/>
          </a:p>
        </p:txBody>
      </p:sp>
      <p:sp>
        <p:nvSpPr>
          <p:cNvPr id="101" name="Google Shape;101;p18"/>
          <p:cNvSpPr/>
          <p:nvPr/>
        </p:nvSpPr>
        <p:spPr>
          <a:xfrm>
            <a:off x="6774296" y="2633520"/>
            <a:ext cx="2260800" cy="2260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2" name="Google Shape;102;p18"/>
          <p:cNvSpPr/>
          <p:nvPr/>
        </p:nvSpPr>
        <p:spPr>
          <a:xfrm>
            <a:off x="5831711" y="2590117"/>
            <a:ext cx="948825" cy="1280625"/>
          </a:xfrm>
          <a:custGeom>
            <a:rect b="b" l="l" r="r" t="t"/>
            <a:pathLst>
              <a:path extrusionOk="0" h="51225" w="37953">
                <a:moveTo>
                  <a:pt x="37953" y="51225"/>
                </a:moveTo>
                <a:cubicBezTo>
                  <a:pt x="36739" y="48001"/>
                  <a:pt x="36488" y="39837"/>
                  <a:pt x="30668" y="31882"/>
                </a:cubicBezTo>
                <a:cubicBezTo>
                  <a:pt x="24848" y="23927"/>
                  <a:pt x="8059" y="8771"/>
                  <a:pt x="3035" y="3496"/>
                </a:cubicBezTo>
                <a:cubicBezTo>
                  <a:pt x="-1989" y="-1779"/>
                  <a:pt x="942" y="774"/>
                  <a:pt x="523" y="230"/>
                </a:cubicBezTo>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3" name="Google Shape;103;p18"/>
          <p:cNvSpPr/>
          <p:nvPr/>
        </p:nvSpPr>
        <p:spPr>
          <a:xfrm>
            <a:off x="7339496" y="1817120"/>
            <a:ext cx="1394200" cy="1168125"/>
          </a:xfrm>
          <a:custGeom>
            <a:rect b="b" l="l" r="r" t="t"/>
            <a:pathLst>
              <a:path extrusionOk="0" h="46725" w="55768">
                <a:moveTo>
                  <a:pt x="55768" y="46725"/>
                </a:moveTo>
                <a:cubicBezTo>
                  <a:pt x="51121" y="42371"/>
                  <a:pt x="37179" y="28387"/>
                  <a:pt x="27884" y="20599"/>
                </a:cubicBezTo>
                <a:cubicBezTo>
                  <a:pt x="18589" y="12812"/>
                  <a:pt x="4647" y="3433"/>
                  <a:pt x="0" y="0"/>
                </a:cubicBezTo>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4" name="Google Shape;104;p18"/>
          <p:cNvSpPr txBox="1"/>
          <p:nvPr/>
        </p:nvSpPr>
        <p:spPr>
          <a:xfrm>
            <a:off x="7144821" y="3029195"/>
            <a:ext cx="15888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1400">
                <a:solidFill>
                  <a:srgbClr val="000000"/>
                </a:solidFill>
                <a:latin typeface="Arial"/>
                <a:ea typeface="Arial"/>
                <a:cs typeface="Arial"/>
                <a:sym typeface="Arial"/>
              </a:rPr>
              <a:t>+++++++++++++</a:t>
            </a:r>
            <a:endParaRPr sz="1400">
              <a:solidFill>
                <a:srgbClr val="000000"/>
              </a:solidFill>
              <a:latin typeface="Arial"/>
              <a:ea typeface="Arial"/>
              <a:cs typeface="Arial"/>
              <a:sym typeface="Arial"/>
            </a:endParaRPr>
          </a:p>
        </p:txBody>
      </p:sp>
      <p:sp>
        <p:nvSpPr>
          <p:cNvPr id="105" name="Google Shape;105;p18"/>
          <p:cNvSpPr txBox="1"/>
          <p:nvPr/>
        </p:nvSpPr>
        <p:spPr>
          <a:xfrm>
            <a:off x="7144896" y="4085945"/>
            <a:ext cx="15888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1400">
                <a:solidFill>
                  <a:srgbClr val="000000"/>
                </a:solidFill>
                <a:latin typeface="Arial"/>
                <a:ea typeface="Arial"/>
                <a:cs typeface="Arial"/>
                <a:sym typeface="Arial"/>
              </a:rPr>
              <a:t>-----------------------</a:t>
            </a:r>
            <a:endParaRPr sz="1400">
              <a:solidFill>
                <a:srgbClr val="000000"/>
              </a:solidFill>
              <a:latin typeface="Arial"/>
              <a:ea typeface="Arial"/>
              <a:cs typeface="Arial"/>
              <a:sym typeface="Arial"/>
            </a:endParaRPr>
          </a:p>
        </p:txBody>
      </p:sp>
      <p:cxnSp>
        <p:nvCxnSpPr>
          <p:cNvPr id="106" name="Google Shape;106;p18"/>
          <p:cNvCxnSpPr>
            <a:stCxn id="104" idx="2"/>
            <a:endCxn id="105" idx="0"/>
          </p:cNvCxnSpPr>
          <p:nvPr/>
        </p:nvCxnSpPr>
        <p:spPr>
          <a:xfrm>
            <a:off x="7939221" y="3429395"/>
            <a:ext cx="0" cy="656700"/>
          </a:xfrm>
          <a:prstGeom prst="straightConnector1">
            <a:avLst/>
          </a:prstGeom>
          <a:noFill/>
          <a:ln cap="flat" cmpd="sng" w="28575">
            <a:solidFill>
              <a:schemeClr val="dk1"/>
            </a:solidFill>
            <a:prstDash val="solid"/>
            <a:round/>
            <a:headEnd len="sm" w="sm" type="none"/>
            <a:tailEnd len="med" w="med" type="triangle"/>
          </a:ln>
        </p:spPr>
      </p:cxnSp>
      <p:sp>
        <p:nvSpPr>
          <p:cNvPr id="107" name="Google Shape;107;p18"/>
          <p:cNvSpPr txBox="1"/>
          <p:nvPr/>
        </p:nvSpPr>
        <p:spPr>
          <a:xfrm>
            <a:off x="7559321" y="3557570"/>
            <a:ext cx="4836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400">
                <a:solidFill>
                  <a:srgbClr val="000000"/>
                </a:solidFill>
                <a:latin typeface="Arial"/>
                <a:ea typeface="Arial"/>
                <a:cs typeface="Arial"/>
                <a:sym typeface="Arial"/>
              </a:rPr>
              <a:t>E</a:t>
            </a:r>
            <a:endParaRPr b="1" sz="1400">
              <a:solidFill>
                <a:srgbClr val="000000"/>
              </a:solidFill>
              <a:latin typeface="Arial"/>
              <a:ea typeface="Arial"/>
              <a:cs typeface="Arial"/>
              <a:sym typeface="Arial"/>
            </a:endParaRPr>
          </a:p>
        </p:txBody>
      </p:sp>
      <p:cxnSp>
        <p:nvCxnSpPr>
          <p:cNvPr id="108" name="Google Shape;108;p18"/>
          <p:cNvCxnSpPr/>
          <p:nvPr/>
        </p:nvCxnSpPr>
        <p:spPr>
          <a:xfrm>
            <a:off x="7653521" y="2551920"/>
            <a:ext cx="1048800" cy="0"/>
          </a:xfrm>
          <a:prstGeom prst="straightConnector1">
            <a:avLst/>
          </a:prstGeom>
          <a:noFill/>
          <a:ln cap="flat" cmpd="sng" w="19050">
            <a:solidFill>
              <a:schemeClr val="dk1"/>
            </a:solidFill>
            <a:prstDash val="solid"/>
            <a:round/>
            <a:headEnd len="med" w="med" type="triangle"/>
            <a:tailEnd len="sm" w="sm" type="none"/>
          </a:ln>
        </p:spPr>
      </p:cxnSp>
      <p:sp>
        <p:nvSpPr>
          <p:cNvPr id="109" name="Google Shape;109;p18"/>
          <p:cNvSpPr txBox="1"/>
          <p:nvPr/>
        </p:nvSpPr>
        <p:spPr>
          <a:xfrm>
            <a:off x="7430985" y="2189921"/>
            <a:ext cx="465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1400">
                <a:solidFill>
                  <a:srgbClr val="000000"/>
                </a:solidFill>
                <a:latin typeface="Arial"/>
                <a:ea typeface="Arial"/>
                <a:cs typeface="Arial"/>
                <a:sym typeface="Arial"/>
              </a:rPr>
              <a:t>𝛁B</a:t>
            </a:r>
            <a:endParaRPr sz="1400">
              <a:solidFill>
                <a:srgbClr val="000000"/>
              </a:solidFill>
              <a:latin typeface="Arial"/>
              <a:ea typeface="Arial"/>
              <a:cs typeface="Arial"/>
              <a:sym typeface="Arial"/>
            </a:endParaRPr>
          </a:p>
        </p:txBody>
      </p:sp>
      <p:sp>
        <p:nvSpPr>
          <p:cNvPr id="110" name="Google Shape;110;p18"/>
          <p:cNvSpPr/>
          <p:nvPr/>
        </p:nvSpPr>
        <p:spPr>
          <a:xfrm>
            <a:off x="7471346" y="2853695"/>
            <a:ext cx="207300" cy="2073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11" name="Google Shape;111;p18"/>
          <p:cNvSpPr txBox="1"/>
          <p:nvPr/>
        </p:nvSpPr>
        <p:spPr>
          <a:xfrm>
            <a:off x="7432047" y="2754400"/>
            <a:ext cx="2952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1400">
                <a:solidFill>
                  <a:srgbClr val="000000"/>
                </a:solidFill>
                <a:latin typeface="Arial"/>
                <a:ea typeface="Arial"/>
                <a:cs typeface="Arial"/>
                <a:sym typeface="Arial"/>
              </a:rPr>
              <a:t>X</a:t>
            </a:r>
            <a:endParaRPr sz="1400">
              <a:solidFill>
                <a:srgbClr val="000000"/>
              </a:solidFill>
              <a:latin typeface="Arial"/>
              <a:ea typeface="Arial"/>
              <a:cs typeface="Arial"/>
              <a:sym typeface="Arial"/>
            </a:endParaRPr>
          </a:p>
        </p:txBody>
      </p:sp>
      <p:sp>
        <p:nvSpPr>
          <p:cNvPr id="112" name="Google Shape;112;p18"/>
          <p:cNvSpPr txBox="1"/>
          <p:nvPr/>
        </p:nvSpPr>
        <p:spPr>
          <a:xfrm>
            <a:off x="7256228" y="2660867"/>
            <a:ext cx="2073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1400">
                <a:solidFill>
                  <a:srgbClr val="000000"/>
                </a:solidFill>
                <a:latin typeface="Arial"/>
                <a:ea typeface="Arial"/>
                <a:cs typeface="Arial"/>
                <a:sym typeface="Arial"/>
              </a:rPr>
              <a:t>B</a:t>
            </a:r>
            <a:endParaRPr sz="1400">
              <a:solidFill>
                <a:srgbClr val="000000"/>
              </a:solidFill>
              <a:latin typeface="Arial"/>
              <a:ea typeface="Arial"/>
              <a:cs typeface="Arial"/>
              <a:sym typeface="Arial"/>
            </a:endParaRPr>
          </a:p>
        </p:txBody>
      </p:sp>
      <p:cxnSp>
        <p:nvCxnSpPr>
          <p:cNvPr id="113" name="Google Shape;113;p18"/>
          <p:cNvCxnSpPr/>
          <p:nvPr/>
        </p:nvCxnSpPr>
        <p:spPr>
          <a:xfrm>
            <a:off x="8234108" y="3872995"/>
            <a:ext cx="910500" cy="0"/>
          </a:xfrm>
          <a:prstGeom prst="straightConnector1">
            <a:avLst/>
          </a:prstGeom>
          <a:noFill/>
          <a:ln cap="flat" cmpd="sng" w="38100">
            <a:solidFill>
              <a:srgbClr val="FF0000"/>
            </a:solidFill>
            <a:prstDash val="solid"/>
            <a:round/>
            <a:headEnd len="sm" w="sm" type="none"/>
            <a:tailEnd len="med" w="med" type="triangle"/>
          </a:ln>
        </p:spPr>
      </p:cxnSp>
      <p:sp>
        <p:nvSpPr>
          <p:cNvPr id="114" name="Google Shape;114;p18"/>
          <p:cNvSpPr txBox="1"/>
          <p:nvPr/>
        </p:nvSpPr>
        <p:spPr>
          <a:xfrm>
            <a:off x="8014308" y="3472796"/>
            <a:ext cx="1074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400">
                <a:solidFill>
                  <a:srgbClr val="FF0000"/>
                </a:solidFill>
                <a:latin typeface="Arial"/>
                <a:ea typeface="Arial"/>
                <a:cs typeface="Arial"/>
                <a:sym typeface="Arial"/>
              </a:rPr>
              <a:t>v</a:t>
            </a:r>
            <a:r>
              <a:rPr b="1" baseline="-25000" lang="en" sz="1400">
                <a:solidFill>
                  <a:srgbClr val="FF0000"/>
                </a:solidFill>
                <a:latin typeface="Arial"/>
                <a:ea typeface="Arial"/>
                <a:cs typeface="Arial"/>
                <a:sym typeface="Arial"/>
              </a:rPr>
              <a:t>ExB</a:t>
            </a:r>
            <a:r>
              <a:rPr b="1" lang="en" sz="1400">
                <a:solidFill>
                  <a:srgbClr val="FF0000"/>
                </a:solidFill>
                <a:latin typeface="Arial"/>
                <a:ea typeface="Arial"/>
                <a:cs typeface="Arial"/>
                <a:sym typeface="Arial"/>
              </a:rPr>
              <a:t>~ E/B</a:t>
            </a:r>
            <a:endParaRPr b="1" sz="1400">
              <a:solidFill>
                <a:srgbClr val="FF0000"/>
              </a:solidFill>
              <a:latin typeface="Arial"/>
              <a:ea typeface="Arial"/>
              <a:cs typeface="Arial"/>
              <a:sym typeface="Arial"/>
            </a:endParaRPr>
          </a:p>
        </p:txBody>
      </p:sp>
      <p:grpSp>
        <p:nvGrpSpPr>
          <p:cNvPr id="115" name="Google Shape;115;p18"/>
          <p:cNvGrpSpPr/>
          <p:nvPr/>
        </p:nvGrpSpPr>
        <p:grpSpPr>
          <a:xfrm>
            <a:off x="3402630" y="826516"/>
            <a:ext cx="4746810" cy="1964035"/>
            <a:chOff x="3267580" y="451066"/>
            <a:chExt cx="4746810" cy="1964035"/>
          </a:xfrm>
        </p:grpSpPr>
        <p:grpSp>
          <p:nvGrpSpPr>
            <p:cNvPr id="116" name="Google Shape;116;p18"/>
            <p:cNvGrpSpPr/>
            <p:nvPr/>
          </p:nvGrpSpPr>
          <p:grpSpPr>
            <a:xfrm>
              <a:off x="3267580" y="451066"/>
              <a:ext cx="4746810" cy="1964035"/>
              <a:chOff x="3267580" y="451066"/>
              <a:chExt cx="4746810" cy="1964035"/>
            </a:xfrm>
          </p:grpSpPr>
          <p:sp>
            <p:nvSpPr>
              <p:cNvPr id="117" name="Google Shape;117;p18"/>
              <p:cNvSpPr/>
              <p:nvPr/>
            </p:nvSpPr>
            <p:spPr>
              <a:xfrm rot="-5400000">
                <a:off x="4834768" y="743699"/>
                <a:ext cx="775500" cy="1338300"/>
              </a:xfrm>
              <a:prstGeom prst="can">
                <a:avLst>
                  <a:gd fmla="val 25000" name="adj"/>
                </a:avLst>
              </a:prstGeom>
              <a:solidFill>
                <a:schemeClr val="accent1"/>
              </a:solidFill>
              <a:ln cap="flat" cmpd="sng" w="25400">
                <a:solidFill>
                  <a:srgbClr val="3061B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mbria"/>
                  <a:ea typeface="Cambria"/>
                  <a:cs typeface="Cambria"/>
                  <a:sym typeface="Cambria"/>
                </a:endParaRPr>
              </a:p>
            </p:txBody>
          </p:sp>
          <p:sp>
            <p:nvSpPr>
              <p:cNvPr id="118" name="Google Shape;118;p18"/>
              <p:cNvSpPr/>
              <p:nvPr/>
            </p:nvSpPr>
            <p:spPr>
              <a:xfrm rot="2524539">
                <a:off x="3679097" y="745020"/>
                <a:ext cx="1401260" cy="1362393"/>
              </a:xfrm>
              <a:prstGeom prst="arc">
                <a:avLst>
                  <a:gd fmla="val 16851346" name="adj1"/>
                  <a:gd fmla="val 21010483" name="adj2"/>
                </a:avLst>
              </a:prstGeom>
              <a:no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mbria"/>
                  <a:ea typeface="Cambria"/>
                  <a:cs typeface="Cambria"/>
                  <a:sym typeface="Cambria"/>
                </a:endParaRPr>
              </a:p>
            </p:txBody>
          </p:sp>
          <p:sp>
            <p:nvSpPr>
              <p:cNvPr id="119" name="Google Shape;119;p18"/>
              <p:cNvSpPr/>
              <p:nvPr/>
            </p:nvSpPr>
            <p:spPr>
              <a:xfrm rot="2524539">
                <a:off x="3860261" y="758755"/>
                <a:ext cx="1401260" cy="1362393"/>
              </a:xfrm>
              <a:prstGeom prst="arc">
                <a:avLst>
                  <a:gd fmla="val 16851346" name="adj1"/>
                  <a:gd fmla="val 21010483" name="adj2"/>
                </a:avLst>
              </a:prstGeom>
              <a:no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mbria"/>
                  <a:ea typeface="Cambria"/>
                  <a:cs typeface="Cambria"/>
                  <a:sym typeface="Cambria"/>
                </a:endParaRPr>
              </a:p>
            </p:txBody>
          </p:sp>
          <p:sp>
            <p:nvSpPr>
              <p:cNvPr id="120" name="Google Shape;120;p18"/>
              <p:cNvSpPr/>
              <p:nvPr/>
            </p:nvSpPr>
            <p:spPr>
              <a:xfrm rot="2524539">
                <a:off x="4022762" y="758754"/>
                <a:ext cx="1401260" cy="1362393"/>
              </a:xfrm>
              <a:prstGeom prst="arc">
                <a:avLst>
                  <a:gd fmla="val 16851346" name="adj1"/>
                  <a:gd fmla="val 21010483" name="adj2"/>
                </a:avLst>
              </a:prstGeom>
              <a:no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mbria"/>
                  <a:ea typeface="Cambria"/>
                  <a:cs typeface="Cambria"/>
                  <a:sym typeface="Cambria"/>
                </a:endParaRPr>
              </a:p>
            </p:txBody>
          </p:sp>
          <p:sp>
            <p:nvSpPr>
              <p:cNvPr id="121" name="Google Shape;121;p18"/>
              <p:cNvSpPr/>
              <p:nvPr/>
            </p:nvSpPr>
            <p:spPr>
              <a:xfrm rot="2524539">
                <a:off x="4247655" y="758754"/>
                <a:ext cx="1401260" cy="1362393"/>
              </a:xfrm>
              <a:prstGeom prst="arc">
                <a:avLst>
                  <a:gd fmla="val 16851346" name="adj1"/>
                  <a:gd fmla="val 21010483" name="adj2"/>
                </a:avLst>
              </a:prstGeom>
              <a:no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mbria"/>
                  <a:ea typeface="Cambria"/>
                  <a:cs typeface="Cambria"/>
                  <a:sym typeface="Cambria"/>
                </a:endParaRPr>
              </a:p>
            </p:txBody>
          </p:sp>
          <p:sp>
            <p:nvSpPr>
              <p:cNvPr id="122" name="Google Shape;122;p18"/>
              <p:cNvSpPr/>
              <p:nvPr/>
            </p:nvSpPr>
            <p:spPr>
              <a:xfrm rot="2524539">
                <a:off x="3543450" y="753786"/>
                <a:ext cx="1401260" cy="1362393"/>
              </a:xfrm>
              <a:prstGeom prst="arc">
                <a:avLst>
                  <a:gd fmla="val 16851346" name="adj1"/>
                  <a:gd fmla="val 21010483" name="adj2"/>
                </a:avLst>
              </a:prstGeom>
              <a:noFill/>
              <a:ln cap="flat" cmpd="sng" w="9525">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mbria"/>
                  <a:ea typeface="Cambria"/>
                  <a:cs typeface="Cambria"/>
                  <a:sym typeface="Cambria"/>
                </a:endParaRPr>
              </a:p>
            </p:txBody>
          </p:sp>
          <p:sp>
            <p:nvSpPr>
              <p:cNvPr id="123" name="Google Shape;123;p18"/>
              <p:cNvSpPr/>
              <p:nvPr/>
            </p:nvSpPr>
            <p:spPr>
              <a:xfrm>
                <a:off x="6789190" y="915588"/>
                <a:ext cx="1225200" cy="834300"/>
              </a:xfrm>
              <a:prstGeom prst="donut">
                <a:avLst>
                  <a:gd fmla="val 31714" name="adj"/>
                </a:avLst>
              </a:prstGeom>
              <a:solidFill>
                <a:schemeClr val="accent1"/>
              </a:solidFill>
              <a:ln cap="flat" cmpd="sng" w="25400">
                <a:solidFill>
                  <a:srgbClr val="3061B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mbria"/>
                  <a:ea typeface="Cambria"/>
                  <a:cs typeface="Cambria"/>
                  <a:sym typeface="Cambria"/>
                </a:endParaRPr>
              </a:p>
            </p:txBody>
          </p:sp>
          <p:cxnSp>
            <p:nvCxnSpPr>
              <p:cNvPr id="124" name="Google Shape;124;p18"/>
              <p:cNvCxnSpPr/>
              <p:nvPr/>
            </p:nvCxnSpPr>
            <p:spPr>
              <a:xfrm>
                <a:off x="6061803" y="1386047"/>
                <a:ext cx="576300" cy="8100"/>
              </a:xfrm>
              <a:prstGeom prst="straightConnector1">
                <a:avLst/>
              </a:prstGeom>
              <a:noFill/>
              <a:ln cap="flat" cmpd="sng" w="9525">
                <a:solidFill>
                  <a:srgbClr val="3B7FF2"/>
                </a:solidFill>
                <a:prstDash val="solid"/>
                <a:round/>
                <a:headEnd len="sm" w="sm" type="none"/>
                <a:tailEnd len="med" w="med" type="triangle"/>
              </a:ln>
            </p:spPr>
          </p:cxnSp>
          <p:cxnSp>
            <p:nvCxnSpPr>
              <p:cNvPr id="125" name="Google Shape;125;p18"/>
              <p:cNvCxnSpPr>
                <a:stCxn id="117" idx="0"/>
              </p:cNvCxnSpPr>
              <p:nvPr/>
            </p:nvCxnSpPr>
            <p:spPr>
              <a:xfrm rot="10800000">
                <a:off x="4244143" y="1412849"/>
                <a:ext cx="503100" cy="0"/>
              </a:xfrm>
              <a:prstGeom prst="straightConnector1">
                <a:avLst/>
              </a:prstGeom>
              <a:noFill/>
              <a:ln cap="flat" cmpd="sng" w="19050">
                <a:solidFill>
                  <a:schemeClr val="dk1"/>
                </a:solidFill>
                <a:prstDash val="solid"/>
                <a:round/>
                <a:headEnd len="sm" w="sm" type="none"/>
                <a:tailEnd len="med" w="med" type="stealth"/>
              </a:ln>
            </p:spPr>
          </p:cxnSp>
          <p:sp>
            <p:nvSpPr>
              <p:cNvPr id="126" name="Google Shape;126;p18"/>
              <p:cNvSpPr txBox="1"/>
              <p:nvPr/>
            </p:nvSpPr>
            <p:spPr>
              <a:xfrm>
                <a:off x="4276157" y="1083212"/>
                <a:ext cx="2073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1400">
                    <a:solidFill>
                      <a:srgbClr val="000000"/>
                    </a:solidFill>
                    <a:latin typeface="Arial"/>
                    <a:ea typeface="Arial"/>
                    <a:cs typeface="Arial"/>
                    <a:sym typeface="Arial"/>
                  </a:rPr>
                  <a:t>B</a:t>
                </a:r>
                <a:endParaRPr sz="1400">
                  <a:solidFill>
                    <a:srgbClr val="000000"/>
                  </a:solidFill>
                  <a:latin typeface="Arial"/>
                  <a:ea typeface="Arial"/>
                  <a:cs typeface="Arial"/>
                  <a:sym typeface="Arial"/>
                </a:endParaRPr>
              </a:p>
            </p:txBody>
          </p:sp>
          <p:sp>
            <p:nvSpPr>
              <p:cNvPr id="127" name="Google Shape;127;p18"/>
              <p:cNvSpPr/>
              <p:nvPr/>
            </p:nvSpPr>
            <p:spPr>
              <a:xfrm>
                <a:off x="7610383" y="1088624"/>
                <a:ext cx="285577" cy="489382"/>
              </a:xfrm>
              <a:custGeom>
                <a:rect b="b" l="l" r="r" t="t"/>
                <a:pathLst>
                  <a:path extrusionOk="0" h="652509" w="380770">
                    <a:moveTo>
                      <a:pt x="0" y="652509"/>
                    </a:moveTo>
                    <a:cubicBezTo>
                      <a:pt x="151290" y="577788"/>
                      <a:pt x="302580" y="503068"/>
                      <a:pt x="355106" y="417251"/>
                    </a:cubicBezTo>
                    <a:cubicBezTo>
                      <a:pt x="407632" y="331433"/>
                      <a:pt x="372122" y="207146"/>
                      <a:pt x="315157" y="137604"/>
                    </a:cubicBezTo>
                    <a:cubicBezTo>
                      <a:pt x="258192" y="68062"/>
                      <a:pt x="135754" y="34031"/>
                      <a:pt x="13316" y="0"/>
                    </a:cubicBezTo>
                  </a:path>
                </a:pathLst>
              </a:custGeom>
              <a:noFill/>
              <a:ln cap="flat" cmpd="sng" w="190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mbria"/>
                  <a:ea typeface="Cambria"/>
                  <a:cs typeface="Cambria"/>
                  <a:sym typeface="Cambria"/>
                </a:endParaRPr>
              </a:p>
            </p:txBody>
          </p:sp>
        </p:grpSp>
        <p:sp>
          <p:nvSpPr>
            <p:cNvPr id="128" name="Google Shape;128;p18"/>
            <p:cNvSpPr txBox="1"/>
            <p:nvPr/>
          </p:nvSpPr>
          <p:spPr>
            <a:xfrm>
              <a:off x="7389154" y="850305"/>
              <a:ext cx="2073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1400">
                  <a:solidFill>
                    <a:srgbClr val="000000"/>
                  </a:solidFill>
                  <a:latin typeface="Arial"/>
                  <a:ea typeface="Arial"/>
                  <a:cs typeface="Arial"/>
                  <a:sym typeface="Arial"/>
                </a:rPr>
                <a:t>B</a:t>
              </a:r>
              <a:endParaRPr sz="1400">
                <a:solidFill>
                  <a:srgbClr val="000000"/>
                </a:solidFill>
                <a:latin typeface="Arial"/>
                <a:ea typeface="Arial"/>
                <a:cs typeface="Arial"/>
                <a:sym typeface="Arial"/>
              </a:endParaRPr>
            </a:p>
          </p:txBody>
        </p:sp>
      </p:grpSp>
      <p:sp>
        <p:nvSpPr>
          <p:cNvPr id="129" name="Google Shape;129;p18"/>
          <p:cNvSpPr/>
          <p:nvPr/>
        </p:nvSpPr>
        <p:spPr>
          <a:xfrm>
            <a:off x="6555229" y="1905008"/>
            <a:ext cx="864546" cy="835363"/>
          </a:xfrm>
          <a:custGeom>
            <a:rect b="b" l="l" r="r" t="t"/>
            <a:pathLst>
              <a:path extrusionOk="0" h="1113817" w="1152728">
                <a:moveTo>
                  <a:pt x="1152728" y="1113817"/>
                </a:moveTo>
                <a:cubicBezTo>
                  <a:pt x="1027484" y="962227"/>
                  <a:pt x="902241" y="810637"/>
                  <a:pt x="753894" y="661480"/>
                </a:cubicBezTo>
                <a:cubicBezTo>
                  <a:pt x="605547" y="512323"/>
                  <a:pt x="388296" y="329119"/>
                  <a:pt x="262647" y="218872"/>
                </a:cubicBezTo>
                <a:cubicBezTo>
                  <a:pt x="136998" y="108625"/>
                  <a:pt x="68499" y="54312"/>
                  <a:pt x="0" y="0"/>
                </a:cubicBezTo>
              </a:path>
            </a:pathLst>
          </a:custGeom>
          <a:noFill/>
          <a:ln cap="flat" cmpd="sng" w="190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mbria"/>
              <a:ea typeface="Cambria"/>
              <a:cs typeface="Cambria"/>
              <a:sym typeface="Cambria"/>
            </a:endParaRPr>
          </a:p>
        </p:txBody>
      </p:sp>
      <p:sp>
        <p:nvSpPr>
          <p:cNvPr id="130" name="Google Shape;130;p18"/>
          <p:cNvSpPr txBox="1"/>
          <p:nvPr/>
        </p:nvSpPr>
        <p:spPr>
          <a:xfrm>
            <a:off x="6483794" y="1934521"/>
            <a:ext cx="2073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1400">
                <a:solidFill>
                  <a:srgbClr val="000000"/>
                </a:solidFill>
                <a:latin typeface="Arial"/>
                <a:ea typeface="Arial"/>
                <a:cs typeface="Arial"/>
                <a:sym typeface="Arial"/>
              </a:rPr>
              <a:t>B</a:t>
            </a:r>
            <a:endParaRPr sz="1400">
              <a:solidFill>
                <a:srgbClr val="000000"/>
              </a:solidFill>
              <a:latin typeface="Arial"/>
              <a:ea typeface="Arial"/>
              <a:cs typeface="Arial"/>
              <a:sym typeface="Arial"/>
            </a:endParaRPr>
          </a:p>
        </p:txBody>
      </p:sp>
      <p:sp>
        <p:nvSpPr>
          <p:cNvPr id="131" name="Google Shape;131;p18"/>
          <p:cNvSpPr txBox="1"/>
          <p:nvPr/>
        </p:nvSpPr>
        <p:spPr>
          <a:xfrm>
            <a:off x="7237993" y="3430235"/>
            <a:ext cx="14955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a:t>
            </a:r>
            <a:endParaRPr sz="1100"/>
          </a:p>
        </p:txBody>
      </p:sp>
      <p:sp>
        <p:nvSpPr>
          <p:cNvPr id="132" name="Google Shape;132;p18"/>
          <p:cNvSpPr/>
          <p:nvPr/>
        </p:nvSpPr>
        <p:spPr>
          <a:xfrm>
            <a:off x="5891314" y="2221554"/>
            <a:ext cx="1506571" cy="532589"/>
          </a:xfrm>
          <a:custGeom>
            <a:rect b="b" l="l" r="r" t="t"/>
            <a:pathLst>
              <a:path extrusionOk="0" h="710119" w="2008762">
                <a:moveTo>
                  <a:pt x="2008762" y="710119"/>
                </a:moveTo>
                <a:cubicBezTo>
                  <a:pt x="1785836" y="599467"/>
                  <a:pt x="1562911" y="488815"/>
                  <a:pt x="1313234" y="389107"/>
                </a:cubicBezTo>
                <a:cubicBezTo>
                  <a:pt x="1063557" y="289398"/>
                  <a:pt x="729574" y="176719"/>
                  <a:pt x="510702" y="111868"/>
                </a:cubicBezTo>
                <a:cubicBezTo>
                  <a:pt x="291830" y="47017"/>
                  <a:pt x="145915" y="23508"/>
                  <a:pt x="0" y="0"/>
                </a:cubicBezTo>
              </a:path>
            </a:pathLst>
          </a:custGeom>
          <a:noFill/>
          <a:ln cap="flat" cmpd="sng" w="190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mbria"/>
              <a:ea typeface="Cambria"/>
              <a:cs typeface="Cambria"/>
              <a:sym typeface="Cambria"/>
            </a:endParaRPr>
          </a:p>
        </p:txBody>
      </p:sp>
      <p:sp>
        <p:nvSpPr>
          <p:cNvPr id="133" name="Google Shape;133;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31"/>
                                        </p:tgtEl>
                                      </p:cBhvr>
                                    </p:animEffect>
                                    <p:set>
                                      <p:cBhvr>
                                        <p:cTn dur="1" fill="hold">
                                          <p:stCondLst>
                                            <p:cond delay="500"/>
                                          </p:stCondLst>
                                        </p:cTn>
                                        <p:tgtEl>
                                          <p:spTgt spid="13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500"/>
                                        <p:tgtEl>
                                          <p:spTgt spid="11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500"/>
                                        <p:tgtEl>
                                          <p:spTgt spid="11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29"/>
                                        </p:tgtEl>
                                      </p:cBhvr>
                                    </p:animEffect>
                                    <p:set>
                                      <p:cBhvr>
                                        <p:cTn dur="1" fill="hold">
                                          <p:stCondLst>
                                            <p:cond delay="500"/>
                                          </p:stCondLst>
                                        </p:cTn>
                                        <p:tgtEl>
                                          <p:spTgt spid="12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1" name="Shape 691"/>
        <p:cNvGrpSpPr/>
        <p:nvPr/>
      </p:nvGrpSpPr>
      <p:grpSpPr>
        <a:xfrm>
          <a:off x="0" y="0"/>
          <a:ext cx="0" cy="0"/>
          <a:chOff x="0" y="0"/>
          <a:chExt cx="0" cy="0"/>
        </a:xfrm>
      </p:grpSpPr>
      <p:sp>
        <p:nvSpPr>
          <p:cNvPr id="692" name="Google Shape;692;p54"/>
          <p:cNvSpPr txBox="1"/>
          <p:nvPr>
            <p:ph type="title"/>
          </p:nvPr>
        </p:nvSpPr>
        <p:spPr>
          <a:xfrm>
            <a:off x="0" y="34160"/>
            <a:ext cx="8520600" cy="572700"/>
          </a:xfrm>
          <a:prstGeom prst="rect">
            <a:avLst/>
          </a:prstGeom>
          <a:noFill/>
          <a:ln>
            <a:noFill/>
          </a:ln>
        </p:spPr>
        <p:txBody>
          <a:bodyPr anchorCtr="0" anchor="t" bIns="68575" lIns="68575" spcFirstLastPara="1" rIns="68575" wrap="square" tIns="68575">
            <a:normAutofit fontScale="90000"/>
          </a:bodyPr>
          <a:lstStyle/>
          <a:p>
            <a:pPr indent="0" lvl="0" marL="0" rtl="0" algn="l">
              <a:lnSpc>
                <a:spcPct val="100000"/>
              </a:lnSpc>
              <a:spcBef>
                <a:spcPts val="0"/>
              </a:spcBef>
              <a:spcAft>
                <a:spcPts val="0"/>
              </a:spcAft>
              <a:buSzPct val="82142"/>
              <a:buNone/>
            </a:pPr>
            <a:r>
              <a:rPr lang="en"/>
              <a:t>Plasma Model – Ideal MHD</a:t>
            </a:r>
            <a:br>
              <a:rPr lang="en"/>
            </a:br>
            <a:r>
              <a:rPr lang="en"/>
              <a:t>Derivation</a:t>
            </a:r>
            <a:endParaRPr/>
          </a:p>
        </p:txBody>
      </p:sp>
      <p:pic>
        <p:nvPicPr>
          <p:cNvPr id="693" name="Google Shape;693;p54"/>
          <p:cNvPicPr preferRelativeResize="0"/>
          <p:nvPr/>
        </p:nvPicPr>
        <p:blipFill rotWithShape="1">
          <a:blip r:embed="rId3">
            <a:alphaModFix/>
          </a:blip>
          <a:srcRect b="0" l="0" r="0" t="0"/>
          <a:stretch/>
        </p:blipFill>
        <p:spPr>
          <a:xfrm>
            <a:off x="525294" y="1443968"/>
            <a:ext cx="3618687" cy="552598"/>
          </a:xfrm>
          <a:prstGeom prst="rect">
            <a:avLst/>
          </a:prstGeom>
          <a:noFill/>
          <a:ln>
            <a:noFill/>
          </a:ln>
        </p:spPr>
      </p:pic>
      <p:sp>
        <p:nvSpPr>
          <p:cNvPr id="694" name="Google Shape;694;p54"/>
          <p:cNvSpPr txBox="1"/>
          <p:nvPr/>
        </p:nvSpPr>
        <p:spPr>
          <a:xfrm>
            <a:off x="412454" y="1136192"/>
            <a:ext cx="40506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000000"/>
                </a:solidFill>
                <a:latin typeface="Arial"/>
                <a:ea typeface="Arial"/>
                <a:cs typeface="Arial"/>
                <a:sym typeface="Arial"/>
              </a:rPr>
              <a:t>Vlasov-Maxwell Equations for ions and electrons</a:t>
            </a:r>
            <a:endParaRPr sz="1100"/>
          </a:p>
        </p:txBody>
      </p:sp>
      <p:pic>
        <p:nvPicPr>
          <p:cNvPr id="695" name="Google Shape;695;p54"/>
          <p:cNvPicPr preferRelativeResize="0"/>
          <p:nvPr/>
        </p:nvPicPr>
        <p:blipFill rotWithShape="1">
          <a:blip r:embed="rId4">
            <a:alphaModFix/>
          </a:blip>
          <a:srcRect b="0" l="0" r="0" t="0"/>
          <a:stretch/>
        </p:blipFill>
        <p:spPr>
          <a:xfrm>
            <a:off x="494165" y="1948826"/>
            <a:ext cx="1108953" cy="622926"/>
          </a:xfrm>
          <a:prstGeom prst="rect">
            <a:avLst/>
          </a:prstGeom>
          <a:noFill/>
          <a:ln>
            <a:noFill/>
          </a:ln>
        </p:spPr>
      </p:pic>
      <p:sp>
        <p:nvSpPr>
          <p:cNvPr id="696" name="Google Shape;696;p54"/>
          <p:cNvSpPr txBox="1"/>
          <p:nvPr/>
        </p:nvSpPr>
        <p:spPr>
          <a:xfrm>
            <a:off x="-23344" y="4859940"/>
            <a:ext cx="22257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000000"/>
                </a:solidFill>
                <a:latin typeface="Arial"/>
                <a:ea typeface="Arial"/>
                <a:cs typeface="Arial"/>
                <a:sym typeface="Arial"/>
              </a:rPr>
              <a:t>(Freidberg 2014)</a:t>
            </a:r>
            <a:endParaRPr sz="1100"/>
          </a:p>
        </p:txBody>
      </p:sp>
      <p:pic>
        <p:nvPicPr>
          <p:cNvPr id="697" name="Google Shape;697;p54"/>
          <p:cNvPicPr preferRelativeResize="0"/>
          <p:nvPr/>
        </p:nvPicPr>
        <p:blipFill rotWithShape="1">
          <a:blip r:embed="rId5">
            <a:alphaModFix/>
          </a:blip>
          <a:srcRect b="0" l="0" r="0" t="0"/>
          <a:stretch/>
        </p:blipFill>
        <p:spPr>
          <a:xfrm>
            <a:off x="1787125" y="1972695"/>
            <a:ext cx="688020" cy="575185"/>
          </a:xfrm>
          <a:prstGeom prst="rect">
            <a:avLst/>
          </a:prstGeom>
          <a:noFill/>
          <a:ln>
            <a:noFill/>
          </a:ln>
        </p:spPr>
      </p:pic>
      <p:sp>
        <p:nvSpPr>
          <p:cNvPr id="698" name="Google Shape;698;p54"/>
          <p:cNvSpPr/>
          <p:nvPr/>
        </p:nvSpPr>
        <p:spPr>
          <a:xfrm>
            <a:off x="412454" y="1136191"/>
            <a:ext cx="3984600" cy="1603200"/>
          </a:xfrm>
          <a:prstGeom prst="rect">
            <a:avLst/>
          </a:prstGeom>
          <a:noFill/>
          <a:ln cap="flat" cmpd="sng" w="25400">
            <a:solidFill>
              <a:srgbClr val="3061B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cxnSp>
        <p:nvCxnSpPr>
          <p:cNvPr id="699" name="Google Shape;699;p54"/>
          <p:cNvCxnSpPr>
            <a:stCxn id="698" idx="2"/>
            <a:endCxn id="700" idx="0"/>
          </p:cNvCxnSpPr>
          <p:nvPr/>
        </p:nvCxnSpPr>
        <p:spPr>
          <a:xfrm flipH="1">
            <a:off x="2402954" y="2739391"/>
            <a:ext cx="1800" cy="774300"/>
          </a:xfrm>
          <a:prstGeom prst="straightConnector1">
            <a:avLst/>
          </a:prstGeom>
          <a:noFill/>
          <a:ln cap="flat" cmpd="sng" w="9525">
            <a:solidFill>
              <a:srgbClr val="3B7FF2"/>
            </a:solidFill>
            <a:prstDash val="solid"/>
            <a:round/>
            <a:headEnd len="sm" w="sm" type="none"/>
            <a:tailEnd len="med" w="med" type="triangle"/>
          </a:ln>
        </p:spPr>
      </p:cxnSp>
      <p:sp>
        <p:nvSpPr>
          <p:cNvPr id="701" name="Google Shape;701;p54"/>
          <p:cNvSpPr txBox="1"/>
          <p:nvPr/>
        </p:nvSpPr>
        <p:spPr>
          <a:xfrm>
            <a:off x="274319" y="2960260"/>
            <a:ext cx="21285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000000"/>
                </a:solidFill>
                <a:latin typeface="Arial"/>
                <a:ea typeface="Arial"/>
                <a:cs typeface="Arial"/>
                <a:sym typeface="Arial"/>
              </a:rPr>
              <a:t>Take 0</a:t>
            </a:r>
            <a:r>
              <a:rPr baseline="30000" lang="en" sz="1400">
                <a:solidFill>
                  <a:srgbClr val="000000"/>
                </a:solidFill>
                <a:latin typeface="Arial"/>
                <a:ea typeface="Arial"/>
                <a:cs typeface="Arial"/>
                <a:sym typeface="Arial"/>
              </a:rPr>
              <a:t>th</a:t>
            </a:r>
            <a:r>
              <a:rPr lang="en" sz="1400">
                <a:solidFill>
                  <a:srgbClr val="000000"/>
                </a:solidFill>
                <a:latin typeface="Arial"/>
                <a:ea typeface="Arial"/>
                <a:cs typeface="Arial"/>
                <a:sym typeface="Arial"/>
              </a:rPr>
              <a:t>,1</a:t>
            </a:r>
            <a:r>
              <a:rPr baseline="30000" lang="en" sz="1400">
                <a:solidFill>
                  <a:srgbClr val="000000"/>
                </a:solidFill>
                <a:latin typeface="Arial"/>
                <a:ea typeface="Arial"/>
                <a:cs typeface="Arial"/>
                <a:sym typeface="Arial"/>
              </a:rPr>
              <a:t>st</a:t>
            </a:r>
            <a:r>
              <a:rPr lang="en" sz="1400">
                <a:solidFill>
                  <a:srgbClr val="000000"/>
                </a:solidFill>
                <a:latin typeface="Arial"/>
                <a:ea typeface="Arial"/>
                <a:cs typeface="Arial"/>
                <a:sym typeface="Arial"/>
              </a:rPr>
              <a:t>,2</a:t>
            </a:r>
            <a:r>
              <a:rPr baseline="30000" lang="en" sz="1400">
                <a:solidFill>
                  <a:srgbClr val="000000"/>
                </a:solidFill>
                <a:latin typeface="Arial"/>
                <a:ea typeface="Arial"/>
                <a:cs typeface="Arial"/>
                <a:sym typeface="Arial"/>
              </a:rPr>
              <a:t>nd</a:t>
            </a:r>
            <a:r>
              <a:rPr lang="en" sz="1400">
                <a:solidFill>
                  <a:srgbClr val="000000"/>
                </a:solidFill>
                <a:latin typeface="Arial"/>
                <a:ea typeface="Arial"/>
                <a:cs typeface="Arial"/>
                <a:sym typeface="Arial"/>
              </a:rPr>
              <a:t> moments</a:t>
            </a:r>
            <a:endParaRPr sz="1100"/>
          </a:p>
        </p:txBody>
      </p:sp>
      <p:sp>
        <p:nvSpPr>
          <p:cNvPr id="702" name="Google Shape;702;p54"/>
          <p:cNvSpPr txBox="1"/>
          <p:nvPr/>
        </p:nvSpPr>
        <p:spPr>
          <a:xfrm>
            <a:off x="410506" y="3487064"/>
            <a:ext cx="40857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000000"/>
                </a:solidFill>
                <a:latin typeface="Arial"/>
                <a:ea typeface="Arial"/>
                <a:cs typeface="Arial"/>
                <a:sym typeface="Arial"/>
              </a:rPr>
              <a:t>Two-Fluid Equations</a:t>
            </a:r>
            <a:endParaRPr sz="1100"/>
          </a:p>
        </p:txBody>
      </p:sp>
      <p:sp>
        <p:nvSpPr>
          <p:cNvPr id="700" name="Google Shape;700;p54"/>
          <p:cNvSpPr/>
          <p:nvPr/>
        </p:nvSpPr>
        <p:spPr>
          <a:xfrm>
            <a:off x="410506" y="3513631"/>
            <a:ext cx="3984600" cy="1321800"/>
          </a:xfrm>
          <a:prstGeom prst="rect">
            <a:avLst/>
          </a:prstGeom>
          <a:noFill/>
          <a:ln cap="flat" cmpd="sng" w="25400">
            <a:solidFill>
              <a:srgbClr val="3061B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cxnSp>
        <p:nvCxnSpPr>
          <p:cNvPr id="703" name="Google Shape;703;p54"/>
          <p:cNvCxnSpPr>
            <a:stCxn id="700" idx="3"/>
            <a:endCxn id="704" idx="1"/>
          </p:cNvCxnSpPr>
          <p:nvPr/>
        </p:nvCxnSpPr>
        <p:spPr>
          <a:xfrm flipH="1" rot="10800000">
            <a:off x="4395107" y="1303531"/>
            <a:ext cx="1386900" cy="2871000"/>
          </a:xfrm>
          <a:prstGeom prst="bentConnector3">
            <a:avLst>
              <a:gd fmla="val 50001" name="adj1"/>
            </a:avLst>
          </a:prstGeom>
          <a:noFill/>
          <a:ln cap="flat" cmpd="sng" w="9525">
            <a:solidFill>
              <a:srgbClr val="3B7FF2"/>
            </a:solidFill>
            <a:prstDash val="solid"/>
            <a:round/>
            <a:headEnd len="sm" w="sm" type="none"/>
            <a:tailEnd len="med" w="med" type="triangle"/>
          </a:ln>
        </p:spPr>
      </p:cxnSp>
      <p:pic>
        <p:nvPicPr>
          <p:cNvPr id="705" name="Google Shape;705;p54"/>
          <p:cNvPicPr preferRelativeResize="0"/>
          <p:nvPr/>
        </p:nvPicPr>
        <p:blipFill rotWithShape="1">
          <a:blip r:embed="rId6">
            <a:alphaModFix/>
          </a:blip>
          <a:srcRect b="0" l="0" r="0" t="0"/>
          <a:stretch/>
        </p:blipFill>
        <p:spPr>
          <a:xfrm>
            <a:off x="739302" y="3750263"/>
            <a:ext cx="3249041" cy="1069222"/>
          </a:xfrm>
          <a:prstGeom prst="rect">
            <a:avLst/>
          </a:prstGeom>
          <a:noFill/>
          <a:ln>
            <a:noFill/>
          </a:ln>
        </p:spPr>
      </p:pic>
      <p:pic>
        <p:nvPicPr>
          <p:cNvPr id="706" name="Google Shape;706;p54"/>
          <p:cNvPicPr preferRelativeResize="0"/>
          <p:nvPr/>
        </p:nvPicPr>
        <p:blipFill rotWithShape="1">
          <a:blip r:embed="rId7">
            <a:alphaModFix/>
          </a:blip>
          <a:srcRect b="0" l="0" r="0" t="0"/>
          <a:stretch/>
        </p:blipFill>
        <p:spPr>
          <a:xfrm>
            <a:off x="6279564" y="500881"/>
            <a:ext cx="1278544" cy="460989"/>
          </a:xfrm>
          <a:prstGeom prst="rect">
            <a:avLst/>
          </a:prstGeom>
          <a:noFill/>
          <a:ln>
            <a:noFill/>
          </a:ln>
        </p:spPr>
      </p:pic>
      <p:pic>
        <p:nvPicPr>
          <p:cNvPr id="707" name="Google Shape;707;p54"/>
          <p:cNvPicPr preferRelativeResize="0"/>
          <p:nvPr/>
        </p:nvPicPr>
        <p:blipFill rotWithShape="1">
          <a:blip r:embed="rId8">
            <a:alphaModFix/>
          </a:blip>
          <a:srcRect b="0" l="0" r="0" t="0"/>
          <a:stretch/>
        </p:blipFill>
        <p:spPr>
          <a:xfrm>
            <a:off x="6045329" y="891792"/>
            <a:ext cx="2011029" cy="307722"/>
          </a:xfrm>
          <a:prstGeom prst="rect">
            <a:avLst/>
          </a:prstGeom>
          <a:noFill/>
          <a:ln>
            <a:noFill/>
          </a:ln>
        </p:spPr>
      </p:pic>
      <p:pic>
        <p:nvPicPr>
          <p:cNvPr id="708" name="Google Shape;708;p54"/>
          <p:cNvPicPr preferRelativeResize="0"/>
          <p:nvPr/>
        </p:nvPicPr>
        <p:blipFill rotWithShape="1">
          <a:blip r:embed="rId9">
            <a:alphaModFix/>
          </a:blip>
          <a:srcRect b="0" l="0" r="0" t="0"/>
          <a:stretch/>
        </p:blipFill>
        <p:spPr>
          <a:xfrm>
            <a:off x="5902006" y="1886983"/>
            <a:ext cx="2297677" cy="330849"/>
          </a:xfrm>
          <a:prstGeom prst="rect">
            <a:avLst/>
          </a:prstGeom>
          <a:noFill/>
          <a:ln cap="flat" cmpd="sng" w="9525">
            <a:solidFill>
              <a:srgbClr val="C00000"/>
            </a:solidFill>
            <a:prstDash val="solid"/>
            <a:round/>
            <a:headEnd len="sm" w="sm" type="none"/>
            <a:tailEnd len="sm" w="sm" type="none"/>
          </a:ln>
        </p:spPr>
      </p:pic>
      <p:pic>
        <p:nvPicPr>
          <p:cNvPr id="709" name="Google Shape;709;p54"/>
          <p:cNvPicPr preferRelativeResize="0"/>
          <p:nvPr/>
        </p:nvPicPr>
        <p:blipFill rotWithShape="1">
          <a:blip r:embed="rId10">
            <a:alphaModFix/>
          </a:blip>
          <a:srcRect b="0" l="0" r="0" t="0"/>
          <a:stretch/>
        </p:blipFill>
        <p:spPr>
          <a:xfrm>
            <a:off x="5840272" y="1199514"/>
            <a:ext cx="2829232" cy="671104"/>
          </a:xfrm>
          <a:prstGeom prst="rect">
            <a:avLst/>
          </a:prstGeom>
          <a:noFill/>
          <a:ln>
            <a:noFill/>
          </a:ln>
        </p:spPr>
      </p:pic>
      <p:sp>
        <p:nvSpPr>
          <p:cNvPr id="710" name="Google Shape;710;p54"/>
          <p:cNvSpPr txBox="1"/>
          <p:nvPr/>
        </p:nvSpPr>
        <p:spPr>
          <a:xfrm>
            <a:off x="5700407" y="279128"/>
            <a:ext cx="31089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000000"/>
                </a:solidFill>
                <a:latin typeface="Arial"/>
                <a:ea typeface="Arial"/>
                <a:cs typeface="Arial"/>
                <a:sym typeface="Arial"/>
              </a:rPr>
              <a:t>Single-Fluid Equations + </a:t>
            </a:r>
            <a:r>
              <a:rPr lang="en" sz="1400">
                <a:solidFill>
                  <a:srgbClr val="C00000"/>
                </a:solidFill>
                <a:latin typeface="Arial"/>
                <a:ea typeface="Arial"/>
                <a:cs typeface="Arial"/>
                <a:sym typeface="Arial"/>
              </a:rPr>
              <a:t>Ohm’s Law</a:t>
            </a:r>
            <a:endParaRPr sz="1100"/>
          </a:p>
        </p:txBody>
      </p:sp>
      <p:sp>
        <p:nvSpPr>
          <p:cNvPr id="704" name="Google Shape;704;p54"/>
          <p:cNvSpPr/>
          <p:nvPr/>
        </p:nvSpPr>
        <p:spPr>
          <a:xfrm>
            <a:off x="5782121" y="342415"/>
            <a:ext cx="2949600" cy="1922100"/>
          </a:xfrm>
          <a:prstGeom prst="rect">
            <a:avLst/>
          </a:prstGeom>
          <a:noFill/>
          <a:ln cap="flat" cmpd="sng" w="25400">
            <a:solidFill>
              <a:srgbClr val="0C5ADB"/>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711" name="Google Shape;711;p54"/>
          <p:cNvSpPr txBox="1"/>
          <p:nvPr/>
        </p:nvSpPr>
        <p:spPr>
          <a:xfrm>
            <a:off x="4446488" y="16028"/>
            <a:ext cx="1716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Low-Frequency</a:t>
            </a:r>
            <a:endParaRPr sz="1100"/>
          </a:p>
          <a:p>
            <a:pPr indent="0" lvl="0" marL="0" marR="0" rtl="0" algn="l">
              <a:spcBef>
                <a:spcPts val="0"/>
              </a:spcBef>
              <a:spcAft>
                <a:spcPts val="0"/>
              </a:spcAft>
              <a:buNone/>
            </a:pPr>
            <a:r>
              <a:rPr lang="en" sz="1200">
                <a:solidFill>
                  <a:srgbClr val="000000"/>
                </a:solidFill>
                <a:latin typeface="Arial"/>
                <a:ea typeface="Arial"/>
                <a:cs typeface="Arial"/>
                <a:sym typeface="Arial"/>
              </a:rPr>
              <a:t>Neglect e</a:t>
            </a:r>
            <a:r>
              <a:rPr baseline="30000" lang="en" sz="1200">
                <a:solidFill>
                  <a:srgbClr val="000000"/>
                </a:solidFill>
                <a:latin typeface="Arial"/>
                <a:ea typeface="Arial"/>
                <a:cs typeface="Arial"/>
                <a:sym typeface="Arial"/>
              </a:rPr>
              <a:t>-</a:t>
            </a:r>
            <a:r>
              <a:rPr lang="en" sz="1200">
                <a:solidFill>
                  <a:srgbClr val="000000"/>
                </a:solidFill>
                <a:latin typeface="Arial"/>
                <a:ea typeface="Arial"/>
                <a:cs typeface="Arial"/>
                <a:sym typeface="Arial"/>
              </a:rPr>
              <a:t> inertia</a:t>
            </a:r>
            <a:endParaRPr sz="1100"/>
          </a:p>
          <a:p>
            <a:pPr indent="0" lvl="0" marL="0" marR="0" rtl="0" algn="l">
              <a:spcBef>
                <a:spcPts val="0"/>
              </a:spcBef>
              <a:spcAft>
                <a:spcPts val="0"/>
              </a:spcAft>
              <a:buNone/>
            </a:pPr>
            <a:r>
              <a:rPr lang="en" sz="1200">
                <a:solidFill>
                  <a:srgbClr val="000000"/>
                </a:solidFill>
                <a:latin typeface="Arial"/>
                <a:ea typeface="Arial"/>
                <a:cs typeface="Arial"/>
                <a:sym typeface="Arial"/>
              </a:rPr>
              <a:t>Long Wavelength</a:t>
            </a:r>
            <a:endParaRPr sz="1100"/>
          </a:p>
        </p:txBody>
      </p:sp>
      <p:pic>
        <p:nvPicPr>
          <p:cNvPr id="712" name="Google Shape;712;p54"/>
          <p:cNvPicPr preferRelativeResize="0"/>
          <p:nvPr/>
        </p:nvPicPr>
        <p:blipFill rotWithShape="1">
          <a:blip r:embed="rId11">
            <a:alphaModFix/>
          </a:blip>
          <a:srcRect b="41755" l="0" r="0" t="0"/>
          <a:stretch/>
        </p:blipFill>
        <p:spPr>
          <a:xfrm>
            <a:off x="5493234" y="3906269"/>
            <a:ext cx="1781269" cy="1060330"/>
          </a:xfrm>
          <a:prstGeom prst="rect">
            <a:avLst/>
          </a:prstGeom>
          <a:noFill/>
          <a:ln>
            <a:noFill/>
          </a:ln>
        </p:spPr>
      </p:pic>
      <p:sp>
        <p:nvSpPr>
          <p:cNvPr id="713" name="Google Shape;713;p54"/>
          <p:cNvSpPr txBox="1"/>
          <p:nvPr/>
        </p:nvSpPr>
        <p:spPr>
          <a:xfrm>
            <a:off x="6737321" y="3554012"/>
            <a:ext cx="10743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000000"/>
                </a:solidFill>
                <a:latin typeface="Arial"/>
                <a:ea typeface="Arial"/>
                <a:cs typeface="Arial"/>
                <a:sym typeface="Arial"/>
              </a:rPr>
              <a:t>Ideal MHD</a:t>
            </a:r>
            <a:endParaRPr sz="1100"/>
          </a:p>
        </p:txBody>
      </p:sp>
      <p:pic>
        <p:nvPicPr>
          <p:cNvPr id="714" name="Google Shape;714;p54"/>
          <p:cNvPicPr preferRelativeResize="0"/>
          <p:nvPr/>
        </p:nvPicPr>
        <p:blipFill rotWithShape="1">
          <a:blip r:embed="rId11">
            <a:alphaModFix/>
          </a:blip>
          <a:srcRect b="0" l="0" r="0" t="57877"/>
          <a:stretch/>
        </p:blipFill>
        <p:spPr>
          <a:xfrm>
            <a:off x="7239166" y="3943500"/>
            <a:ext cx="1781269" cy="766866"/>
          </a:xfrm>
          <a:prstGeom prst="rect">
            <a:avLst/>
          </a:prstGeom>
          <a:noFill/>
          <a:ln>
            <a:noFill/>
          </a:ln>
        </p:spPr>
      </p:pic>
      <p:sp>
        <p:nvSpPr>
          <p:cNvPr id="715" name="Google Shape;715;p54"/>
          <p:cNvSpPr/>
          <p:nvPr/>
        </p:nvSpPr>
        <p:spPr>
          <a:xfrm>
            <a:off x="5554655" y="3568968"/>
            <a:ext cx="3393300" cy="1445700"/>
          </a:xfrm>
          <a:prstGeom prst="rect">
            <a:avLst/>
          </a:prstGeom>
          <a:noFill/>
          <a:ln cap="flat" cmpd="sng" w="25400">
            <a:solidFill>
              <a:srgbClr val="00B05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cxnSp>
        <p:nvCxnSpPr>
          <p:cNvPr id="716" name="Google Shape;716;p54"/>
          <p:cNvCxnSpPr>
            <a:stCxn id="704" idx="2"/>
            <a:endCxn id="713" idx="0"/>
          </p:cNvCxnSpPr>
          <p:nvPr/>
        </p:nvCxnSpPr>
        <p:spPr>
          <a:xfrm>
            <a:off x="7256921" y="2264515"/>
            <a:ext cx="17400" cy="1289400"/>
          </a:xfrm>
          <a:prstGeom prst="straightConnector1">
            <a:avLst/>
          </a:prstGeom>
          <a:noFill/>
          <a:ln cap="flat" cmpd="sng" w="9525">
            <a:solidFill>
              <a:srgbClr val="3B7FF2"/>
            </a:solidFill>
            <a:prstDash val="solid"/>
            <a:round/>
            <a:headEnd len="sm" w="sm" type="none"/>
            <a:tailEnd len="med" w="med" type="triangle"/>
          </a:ln>
        </p:spPr>
      </p:cxnSp>
      <p:pic>
        <p:nvPicPr>
          <p:cNvPr id="717" name="Google Shape;717;p54"/>
          <p:cNvPicPr preferRelativeResize="0"/>
          <p:nvPr/>
        </p:nvPicPr>
        <p:blipFill rotWithShape="1">
          <a:blip r:embed="rId12">
            <a:alphaModFix/>
          </a:blip>
          <a:srcRect b="0" l="0" r="0" t="0"/>
          <a:stretch/>
        </p:blipFill>
        <p:spPr>
          <a:xfrm>
            <a:off x="4724394" y="649349"/>
            <a:ext cx="730237" cy="360652"/>
          </a:xfrm>
          <a:prstGeom prst="rect">
            <a:avLst/>
          </a:prstGeom>
          <a:noFill/>
          <a:ln>
            <a:noFill/>
          </a:ln>
        </p:spPr>
      </p:pic>
      <p:pic>
        <p:nvPicPr>
          <p:cNvPr id="718" name="Google Shape;718;p54"/>
          <p:cNvPicPr preferRelativeResize="0"/>
          <p:nvPr/>
        </p:nvPicPr>
        <p:blipFill rotWithShape="1">
          <a:blip r:embed="rId13">
            <a:alphaModFix/>
          </a:blip>
          <a:srcRect b="0" l="0" r="0" t="0"/>
          <a:stretch/>
        </p:blipFill>
        <p:spPr>
          <a:xfrm>
            <a:off x="4790542" y="1017464"/>
            <a:ext cx="560773" cy="182050"/>
          </a:xfrm>
          <a:prstGeom prst="rect">
            <a:avLst/>
          </a:prstGeom>
          <a:noFill/>
          <a:ln>
            <a:noFill/>
          </a:ln>
        </p:spPr>
      </p:pic>
      <p:sp>
        <p:nvSpPr>
          <p:cNvPr id="719" name="Google Shape;719;p54"/>
          <p:cNvSpPr txBox="1"/>
          <p:nvPr/>
        </p:nvSpPr>
        <p:spPr>
          <a:xfrm>
            <a:off x="5588995" y="2311281"/>
            <a:ext cx="2112900" cy="142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100">
                <a:solidFill>
                  <a:srgbClr val="000000"/>
                </a:solidFill>
                <a:latin typeface="Arial"/>
                <a:ea typeface="Arial"/>
                <a:cs typeface="Arial"/>
                <a:sym typeface="Arial"/>
              </a:rPr>
              <a:t>Collision dominated</a:t>
            </a:r>
            <a:endParaRPr sz="1100"/>
          </a:p>
          <a:p>
            <a:pPr indent="0" lvl="0" marL="0" marR="0" rtl="0" algn="l">
              <a:spcBef>
                <a:spcPts val="0"/>
              </a:spcBef>
              <a:spcAft>
                <a:spcPts val="0"/>
              </a:spcAft>
              <a:buNone/>
            </a:pPr>
            <a:r>
              <a:t/>
            </a:r>
            <a:endParaRPr sz="1100">
              <a:solidFill>
                <a:srgbClr val="000000"/>
              </a:solidFill>
              <a:latin typeface="Arial"/>
              <a:ea typeface="Arial"/>
              <a:cs typeface="Arial"/>
              <a:sym typeface="Arial"/>
            </a:endParaRPr>
          </a:p>
          <a:p>
            <a:pPr indent="0" lvl="0" marL="0" marR="0" rtl="0" algn="l">
              <a:spcBef>
                <a:spcPts val="0"/>
              </a:spcBef>
              <a:spcAft>
                <a:spcPts val="0"/>
              </a:spcAft>
              <a:buNone/>
            </a:pPr>
            <a:r>
              <a:rPr lang="en" sz="1100">
                <a:solidFill>
                  <a:srgbClr val="000000"/>
                </a:solidFill>
                <a:latin typeface="Arial"/>
                <a:ea typeface="Arial"/>
                <a:cs typeface="Arial"/>
                <a:sym typeface="Arial"/>
              </a:rPr>
              <a:t>L &gt;&gt; ion gyroradius</a:t>
            </a:r>
            <a:endParaRPr sz="1100">
              <a:solidFill>
                <a:srgbClr val="000000"/>
              </a:solidFill>
              <a:latin typeface="Arial"/>
              <a:ea typeface="Arial"/>
              <a:cs typeface="Arial"/>
              <a:sym typeface="Arial"/>
            </a:endParaRPr>
          </a:p>
          <a:p>
            <a:pPr indent="0" lvl="0" marL="0" marR="0" rtl="0" algn="l">
              <a:spcBef>
                <a:spcPts val="0"/>
              </a:spcBef>
              <a:spcAft>
                <a:spcPts val="0"/>
              </a:spcAft>
              <a:buNone/>
            </a:pPr>
            <a:r>
              <a:rPr lang="en" sz="1100">
                <a:solidFill>
                  <a:srgbClr val="000000"/>
                </a:solidFill>
                <a:latin typeface="Arial"/>
                <a:ea typeface="Arial"/>
                <a:cs typeface="Arial"/>
                <a:sym typeface="Arial"/>
              </a:rPr>
              <a:t>Resistivity is negligible</a:t>
            </a:r>
            <a:endParaRPr sz="1100"/>
          </a:p>
          <a:p>
            <a:pPr indent="0" lvl="0" marL="0" marR="0" rtl="0" algn="l">
              <a:spcBef>
                <a:spcPts val="0"/>
              </a:spcBef>
              <a:spcAft>
                <a:spcPts val="0"/>
              </a:spcAft>
              <a:buNone/>
            </a:pPr>
            <a:r>
              <a:rPr lang="en" sz="1100">
                <a:solidFill>
                  <a:srgbClr val="000000"/>
                </a:solidFill>
                <a:latin typeface="Arial"/>
                <a:ea typeface="Arial"/>
                <a:cs typeface="Arial"/>
                <a:sym typeface="Arial"/>
              </a:rPr>
              <a:t>e</a:t>
            </a:r>
            <a:r>
              <a:rPr baseline="30000" lang="en" sz="1100">
                <a:solidFill>
                  <a:srgbClr val="000000"/>
                </a:solidFill>
                <a:latin typeface="Arial"/>
                <a:ea typeface="Arial"/>
                <a:cs typeface="Arial"/>
                <a:sym typeface="Arial"/>
              </a:rPr>
              <a:t>-</a:t>
            </a:r>
            <a:r>
              <a:rPr lang="en" sz="1100">
                <a:solidFill>
                  <a:srgbClr val="000000"/>
                </a:solidFill>
                <a:latin typeface="Arial"/>
                <a:ea typeface="Arial"/>
                <a:cs typeface="Arial"/>
                <a:sym typeface="Arial"/>
              </a:rPr>
              <a:t> -ion equil time small </a:t>
            </a:r>
            <a:endParaRPr sz="1100"/>
          </a:p>
          <a:p>
            <a:pPr indent="0" lvl="0" marL="0" marR="0" rtl="0" algn="l">
              <a:spcBef>
                <a:spcPts val="0"/>
              </a:spcBef>
              <a:spcAft>
                <a:spcPts val="0"/>
              </a:spcAft>
              <a:buNone/>
            </a:pPr>
            <a:r>
              <a:t/>
            </a:r>
            <a:endParaRPr sz="1100">
              <a:solidFill>
                <a:srgbClr val="000000"/>
              </a:solidFill>
              <a:latin typeface="Arial"/>
              <a:ea typeface="Arial"/>
              <a:cs typeface="Arial"/>
              <a:sym typeface="Arial"/>
            </a:endParaRPr>
          </a:p>
          <a:p>
            <a:pPr indent="0" lvl="0" marL="0" marR="0" rtl="0" algn="l">
              <a:spcBef>
                <a:spcPts val="0"/>
              </a:spcBef>
              <a:spcAft>
                <a:spcPts val="0"/>
              </a:spcAft>
              <a:buNone/>
            </a:pPr>
            <a:r>
              <a:t/>
            </a:r>
            <a:endParaRPr sz="1100">
              <a:solidFill>
                <a:srgbClr val="000000"/>
              </a:solidFill>
              <a:latin typeface="Arial"/>
              <a:ea typeface="Arial"/>
              <a:cs typeface="Arial"/>
              <a:sym typeface="Arial"/>
            </a:endParaRPr>
          </a:p>
          <a:p>
            <a:pPr indent="0" lvl="0" marL="0" marR="0" rtl="0" algn="l">
              <a:spcBef>
                <a:spcPts val="0"/>
              </a:spcBef>
              <a:spcAft>
                <a:spcPts val="0"/>
              </a:spcAft>
              <a:buNone/>
            </a:pPr>
            <a:r>
              <a:t/>
            </a:r>
            <a:endParaRPr sz="1100">
              <a:solidFill>
                <a:srgbClr val="000000"/>
              </a:solidFill>
              <a:latin typeface="Arial"/>
              <a:ea typeface="Arial"/>
              <a:cs typeface="Arial"/>
              <a:sym typeface="Arial"/>
            </a:endParaRPr>
          </a:p>
        </p:txBody>
      </p:sp>
      <p:sp>
        <p:nvSpPr>
          <p:cNvPr id="720" name="Google Shape;720;p54"/>
          <p:cNvSpPr txBox="1"/>
          <p:nvPr/>
        </p:nvSpPr>
        <p:spPr>
          <a:xfrm>
            <a:off x="7092000" y="2304289"/>
            <a:ext cx="2196000" cy="1146300"/>
          </a:xfrm>
          <a:prstGeom prst="rect">
            <a:avLst/>
          </a:prstGeom>
          <a:blipFill rotWithShape="1">
            <a:blip r:embed="rId14">
              <a:alphaModFix/>
            </a:blip>
            <a:stretch>
              <a:fillRect b="0" l="-419" r="0" t="-399"/>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721" name="Google Shape;721;p54"/>
          <p:cNvSpPr txBox="1"/>
          <p:nvPr/>
        </p:nvSpPr>
        <p:spPr>
          <a:xfrm>
            <a:off x="2363821" y="2823552"/>
            <a:ext cx="2611500" cy="531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000">
                <a:solidFill>
                  <a:srgbClr val="000000"/>
                </a:solidFill>
                <a:latin typeface="Arial"/>
                <a:ea typeface="Arial"/>
                <a:cs typeface="Arial"/>
                <a:sym typeface="Arial"/>
              </a:rPr>
              <a:t>Implicit assumption: enough collisions so that fluid moments are accurate reflections</a:t>
            </a:r>
            <a:endParaRPr sz="1100"/>
          </a:p>
          <a:p>
            <a:pPr indent="0" lvl="0" marL="0" marR="0" rtl="0" algn="l">
              <a:spcBef>
                <a:spcPts val="0"/>
              </a:spcBef>
              <a:spcAft>
                <a:spcPts val="0"/>
              </a:spcAft>
              <a:buNone/>
            </a:pPr>
            <a:r>
              <a:rPr lang="en" sz="1000">
                <a:solidFill>
                  <a:srgbClr val="000000"/>
                </a:solidFill>
                <a:latin typeface="Arial"/>
                <a:ea typeface="Arial"/>
                <a:cs typeface="Arial"/>
                <a:sym typeface="Arial"/>
              </a:rPr>
              <a:t>(i.e. plasma is near Maxwellian)</a:t>
            </a:r>
            <a:endParaRPr sz="1100"/>
          </a:p>
        </p:txBody>
      </p:sp>
      <p:sp>
        <p:nvSpPr>
          <p:cNvPr id="722" name="Google Shape;722;p54"/>
          <p:cNvSpPr txBox="1"/>
          <p:nvPr>
            <p:ph idx="12" type="sldNum"/>
          </p:nvPr>
        </p:nvSpPr>
        <p:spPr>
          <a:xfrm>
            <a:off x="6354343" y="3497413"/>
            <a:ext cx="411600" cy="295200"/>
          </a:xfrm>
          <a:prstGeom prst="rect">
            <a:avLst/>
          </a:prstGeom>
          <a:noFill/>
          <a:ln>
            <a:noFill/>
          </a:ln>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6" name="Shape 726"/>
        <p:cNvGrpSpPr/>
        <p:nvPr/>
      </p:nvGrpSpPr>
      <p:grpSpPr>
        <a:xfrm>
          <a:off x="0" y="0"/>
          <a:ext cx="0" cy="0"/>
          <a:chOff x="0" y="0"/>
          <a:chExt cx="0" cy="0"/>
        </a:xfrm>
      </p:grpSpPr>
      <p:sp>
        <p:nvSpPr>
          <p:cNvPr id="727" name="Google Shape;727;p55"/>
          <p:cNvSpPr txBox="1"/>
          <p:nvPr>
            <p:ph type="title"/>
          </p:nvPr>
        </p:nvSpPr>
        <p:spPr>
          <a:xfrm>
            <a:off x="233775" y="333769"/>
            <a:ext cx="6390600" cy="429600"/>
          </a:xfrm>
          <a:prstGeom prst="rect">
            <a:avLst/>
          </a:prstGeom>
          <a:noFill/>
          <a:ln>
            <a:noFill/>
          </a:ln>
        </p:spPr>
        <p:txBody>
          <a:bodyPr anchorCtr="0" anchor="t" bIns="68575" lIns="68575" spcFirstLastPara="1" rIns="68575" wrap="square" tIns="68575">
            <a:normAutofit fontScale="90000"/>
          </a:bodyPr>
          <a:lstStyle/>
          <a:p>
            <a:pPr indent="0" lvl="0" marL="0" rtl="0" algn="l">
              <a:lnSpc>
                <a:spcPct val="100000"/>
              </a:lnSpc>
              <a:spcBef>
                <a:spcPts val="0"/>
              </a:spcBef>
              <a:spcAft>
                <a:spcPts val="0"/>
              </a:spcAft>
              <a:buSzPct val="75000"/>
              <a:buNone/>
            </a:pPr>
            <a:r>
              <a:rPr lang="en"/>
              <a:t>Straight-Field-Line (SFL) Coordinates</a:t>
            </a:r>
            <a:endParaRPr/>
          </a:p>
        </p:txBody>
      </p:sp>
      <p:sp>
        <p:nvSpPr>
          <p:cNvPr id="728" name="Google Shape;728;p55"/>
          <p:cNvSpPr txBox="1"/>
          <p:nvPr>
            <p:ph idx="1" type="body"/>
          </p:nvPr>
        </p:nvSpPr>
        <p:spPr>
          <a:xfrm>
            <a:off x="210292" y="1017725"/>
            <a:ext cx="8520600" cy="3416400"/>
          </a:xfrm>
          <a:prstGeom prst="rect">
            <a:avLst/>
          </a:prstGeom>
          <a:blipFill rotWithShape="1">
            <a:blip r:embed="rId3">
              <a:alphaModFix/>
            </a:blip>
            <a:stretch>
              <a:fillRect b="0" l="0" r="0" t="0"/>
            </a:stretch>
          </a:blipFill>
          <a:ln>
            <a:noFill/>
          </a:ln>
        </p:spPr>
        <p:txBody>
          <a:bodyPr anchorCtr="0" anchor="t" bIns="68575" lIns="68575" spcFirstLastPara="1" rIns="68575" wrap="square" tIns="68575">
            <a:normAutofit/>
          </a:bodyPr>
          <a:lstStyle/>
          <a:p>
            <a:pPr indent="-342900" lvl="0" marL="457200" rtl="0" algn="l">
              <a:lnSpc>
                <a:spcPct val="115000"/>
              </a:lnSpc>
              <a:spcBef>
                <a:spcPts val="0"/>
              </a:spcBef>
              <a:spcAft>
                <a:spcPts val="0"/>
              </a:spcAft>
              <a:buSzPts val="1400"/>
              <a:buChar char="●"/>
            </a:pPr>
            <a:r>
              <a:rPr lang="en"/>
              <a:t> </a:t>
            </a:r>
            <a:endParaRPr/>
          </a:p>
        </p:txBody>
      </p:sp>
      <p:sp>
        <p:nvSpPr>
          <p:cNvPr id="729" name="Google Shape;729;p55"/>
          <p:cNvSpPr/>
          <p:nvPr/>
        </p:nvSpPr>
        <p:spPr>
          <a:xfrm>
            <a:off x="3303906" y="3111285"/>
            <a:ext cx="1921800" cy="1642800"/>
          </a:xfrm>
          <a:prstGeom prst="rect">
            <a:avLst/>
          </a:prstGeom>
          <a:solidFill>
            <a:schemeClr val="lt1"/>
          </a:solidFill>
          <a:ln cap="flat" cmpd="sng" w="25400">
            <a:solidFill>
              <a:srgbClr val="C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730" name="Google Shape;730;p55"/>
          <p:cNvSpPr/>
          <p:nvPr/>
        </p:nvSpPr>
        <p:spPr>
          <a:xfrm>
            <a:off x="6443846" y="3111285"/>
            <a:ext cx="1921800" cy="1642800"/>
          </a:xfrm>
          <a:prstGeom prst="rect">
            <a:avLst/>
          </a:prstGeom>
          <a:solidFill>
            <a:schemeClr val="lt1"/>
          </a:solidFill>
          <a:ln cap="flat" cmpd="sng" w="25400">
            <a:solidFill>
              <a:srgbClr val="C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731" name="Google Shape;731;p55"/>
          <p:cNvSpPr txBox="1"/>
          <p:nvPr/>
        </p:nvSpPr>
        <p:spPr>
          <a:xfrm>
            <a:off x="3029918" y="3824974"/>
            <a:ext cx="155400" cy="215700"/>
          </a:xfrm>
          <a:prstGeom prst="rect">
            <a:avLst/>
          </a:prstGeom>
          <a:blipFill rotWithShape="1">
            <a:blip r:embed="rId4">
              <a:alphaModFix/>
            </a:blip>
            <a:stretch>
              <a:fillRect b="-10639" l="-26469" r="-20589"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732" name="Google Shape;732;p55"/>
          <p:cNvSpPr txBox="1"/>
          <p:nvPr/>
        </p:nvSpPr>
        <p:spPr>
          <a:xfrm>
            <a:off x="4176315" y="4783285"/>
            <a:ext cx="175800" cy="215700"/>
          </a:xfrm>
          <a:prstGeom prst="rect">
            <a:avLst/>
          </a:prstGeom>
          <a:blipFill rotWithShape="1">
            <a:blip r:embed="rId5">
              <a:alphaModFix/>
            </a:blip>
            <a:stretch>
              <a:fillRect b="-36169" l="-33328" r="-28209"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733" name="Google Shape;733;p55"/>
          <p:cNvSpPr txBox="1"/>
          <p:nvPr/>
        </p:nvSpPr>
        <p:spPr>
          <a:xfrm>
            <a:off x="7404741" y="4783285"/>
            <a:ext cx="175800" cy="215700"/>
          </a:xfrm>
          <a:prstGeom prst="rect">
            <a:avLst/>
          </a:prstGeom>
          <a:blipFill rotWithShape="1">
            <a:blip r:embed="rId6">
              <a:alphaModFix/>
            </a:blip>
            <a:stretch>
              <a:fillRect b="-36169" l="-34208" r="-31579"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734" name="Google Shape;734;p55"/>
          <p:cNvSpPr txBox="1"/>
          <p:nvPr/>
        </p:nvSpPr>
        <p:spPr>
          <a:xfrm>
            <a:off x="6167549" y="3883304"/>
            <a:ext cx="159000" cy="215700"/>
          </a:xfrm>
          <a:prstGeom prst="rect">
            <a:avLst/>
          </a:prstGeom>
          <a:blipFill rotWithShape="1">
            <a:blip r:embed="rId7">
              <a:alphaModFix/>
            </a:blip>
            <a:stretch>
              <a:fillRect b="-10639" l="-25708" r="-19998"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735" name="Google Shape;735;p55"/>
          <p:cNvSpPr/>
          <p:nvPr/>
        </p:nvSpPr>
        <p:spPr>
          <a:xfrm>
            <a:off x="3308888" y="3122908"/>
            <a:ext cx="1919019" cy="1057760"/>
          </a:xfrm>
          <a:custGeom>
            <a:rect b="b" l="l" r="r" t="t"/>
            <a:pathLst>
              <a:path extrusionOk="0" h="1057760" w="1232115">
                <a:moveTo>
                  <a:pt x="0" y="1057760"/>
                </a:moveTo>
                <a:cubicBezTo>
                  <a:pt x="327402" y="903745"/>
                  <a:pt x="304163" y="612571"/>
                  <a:pt x="509515" y="436278"/>
                </a:cubicBezTo>
                <a:cubicBezTo>
                  <a:pt x="714868" y="259985"/>
                  <a:pt x="1232115" y="0"/>
                  <a:pt x="1232115" y="0"/>
                </a:cubicBezTo>
                <a:lnTo>
                  <a:pt x="1232115" y="0"/>
                </a:lnTo>
              </a:path>
            </a:pathLst>
          </a:custGeom>
          <a:noFill/>
          <a:ln cap="flat" cmpd="sng" w="1905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000000"/>
              </a:solidFill>
              <a:latin typeface="Arial"/>
              <a:ea typeface="Arial"/>
              <a:cs typeface="Arial"/>
              <a:sym typeface="Arial"/>
            </a:endParaRPr>
          </a:p>
        </p:txBody>
      </p:sp>
      <p:sp>
        <p:nvSpPr>
          <p:cNvPr id="736" name="Google Shape;736;p55"/>
          <p:cNvSpPr/>
          <p:nvPr/>
        </p:nvSpPr>
        <p:spPr>
          <a:xfrm>
            <a:off x="3322985" y="3835173"/>
            <a:ext cx="1922099" cy="914962"/>
          </a:xfrm>
          <a:custGeom>
            <a:rect b="b" l="l" r="r" t="t"/>
            <a:pathLst>
              <a:path extrusionOk="0" h="1057760" w="1232115">
                <a:moveTo>
                  <a:pt x="0" y="1057760"/>
                </a:moveTo>
                <a:cubicBezTo>
                  <a:pt x="327402" y="903745"/>
                  <a:pt x="427633" y="544645"/>
                  <a:pt x="632985" y="368352"/>
                </a:cubicBezTo>
                <a:cubicBezTo>
                  <a:pt x="838338" y="192059"/>
                  <a:pt x="1232115" y="0"/>
                  <a:pt x="1232115" y="0"/>
                </a:cubicBezTo>
                <a:lnTo>
                  <a:pt x="1232115" y="0"/>
                </a:lnTo>
              </a:path>
            </a:pathLst>
          </a:custGeom>
          <a:noFill/>
          <a:ln cap="flat" cmpd="sng" w="1905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000000"/>
              </a:solidFill>
              <a:latin typeface="Arial"/>
              <a:ea typeface="Arial"/>
              <a:cs typeface="Arial"/>
              <a:sym typeface="Arial"/>
            </a:endParaRPr>
          </a:p>
        </p:txBody>
      </p:sp>
      <p:cxnSp>
        <p:nvCxnSpPr>
          <p:cNvPr id="737" name="Google Shape;737;p55"/>
          <p:cNvCxnSpPr>
            <a:endCxn id="730" idx="3"/>
          </p:cNvCxnSpPr>
          <p:nvPr/>
        </p:nvCxnSpPr>
        <p:spPr>
          <a:xfrm flipH="1" rot="10800000">
            <a:off x="6443846" y="3932685"/>
            <a:ext cx="1921800" cy="805800"/>
          </a:xfrm>
          <a:prstGeom prst="straightConnector1">
            <a:avLst/>
          </a:prstGeom>
          <a:noFill/>
          <a:ln cap="flat" cmpd="sng" w="19050">
            <a:solidFill>
              <a:srgbClr val="3B7FF2"/>
            </a:solidFill>
            <a:prstDash val="solid"/>
            <a:round/>
            <a:headEnd len="sm" w="sm" type="none"/>
            <a:tailEnd len="med" w="med" type="stealth"/>
          </a:ln>
        </p:spPr>
      </p:cxnSp>
      <p:cxnSp>
        <p:nvCxnSpPr>
          <p:cNvPr id="738" name="Google Shape;738;p55"/>
          <p:cNvCxnSpPr>
            <a:stCxn id="730" idx="1"/>
          </p:cNvCxnSpPr>
          <p:nvPr/>
        </p:nvCxnSpPr>
        <p:spPr>
          <a:xfrm flipH="1" rot="10800000">
            <a:off x="6443846" y="3122985"/>
            <a:ext cx="1921800" cy="809700"/>
          </a:xfrm>
          <a:prstGeom prst="straightConnector1">
            <a:avLst/>
          </a:prstGeom>
          <a:noFill/>
          <a:ln cap="flat" cmpd="sng" w="19050">
            <a:solidFill>
              <a:srgbClr val="3B7FF2"/>
            </a:solidFill>
            <a:prstDash val="solid"/>
            <a:round/>
            <a:headEnd len="sm" w="sm" type="none"/>
            <a:tailEnd len="med" w="med" type="stealth"/>
          </a:ln>
        </p:spPr>
      </p:cxnSp>
      <p:sp>
        <p:nvSpPr>
          <p:cNvPr id="739" name="Google Shape;739;p55"/>
          <p:cNvSpPr txBox="1"/>
          <p:nvPr/>
        </p:nvSpPr>
        <p:spPr>
          <a:xfrm>
            <a:off x="6749513" y="3378631"/>
            <a:ext cx="2424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285F4"/>
                </a:solidFill>
                <a:latin typeface="Arial"/>
                <a:ea typeface="Arial"/>
                <a:cs typeface="Arial"/>
                <a:sym typeface="Arial"/>
              </a:rPr>
              <a:t>B</a:t>
            </a:r>
            <a:endParaRPr sz="1100"/>
          </a:p>
        </p:txBody>
      </p:sp>
      <p:sp>
        <p:nvSpPr>
          <p:cNvPr id="740" name="Google Shape;740;p55"/>
          <p:cNvSpPr txBox="1"/>
          <p:nvPr/>
        </p:nvSpPr>
        <p:spPr>
          <a:xfrm>
            <a:off x="3621361" y="3438797"/>
            <a:ext cx="2424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285F4"/>
                </a:solidFill>
                <a:latin typeface="Arial"/>
                <a:ea typeface="Arial"/>
                <a:cs typeface="Arial"/>
                <a:sym typeface="Arial"/>
              </a:rPr>
              <a:t>B</a:t>
            </a:r>
            <a:endParaRPr sz="1100"/>
          </a:p>
        </p:txBody>
      </p:sp>
      <p:sp>
        <p:nvSpPr>
          <p:cNvPr id="741" name="Google Shape;741;p55"/>
          <p:cNvSpPr txBox="1"/>
          <p:nvPr/>
        </p:nvSpPr>
        <p:spPr>
          <a:xfrm>
            <a:off x="7543329" y="4274803"/>
            <a:ext cx="873000" cy="293400"/>
          </a:xfrm>
          <a:prstGeom prst="rect">
            <a:avLst/>
          </a:prstGeom>
          <a:blipFill rotWithShape="1">
            <a:blip r:embed="rId8">
              <a:alphaModFix/>
            </a:blip>
            <a:stretch>
              <a:fillRect b="-14058" l="-9419"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742" name="Google Shape;742;p55"/>
          <p:cNvSpPr txBox="1"/>
          <p:nvPr/>
        </p:nvSpPr>
        <p:spPr>
          <a:xfrm>
            <a:off x="3401108" y="2103373"/>
            <a:ext cx="5236800" cy="751800"/>
          </a:xfrm>
          <a:prstGeom prst="rect">
            <a:avLst/>
          </a:prstGeom>
          <a:blipFill rotWithShape="1">
            <a:blip r:embed="rId9">
              <a:alphaModFix/>
            </a:blip>
            <a:stretch>
              <a:fillRect b="0"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graphicFrame>
        <p:nvGraphicFramePr>
          <p:cNvPr id="743" name="Google Shape;743;p55"/>
          <p:cNvGraphicFramePr/>
          <p:nvPr/>
        </p:nvGraphicFramePr>
        <p:xfrm>
          <a:off x="126474" y="2670989"/>
          <a:ext cx="3000000" cy="3000000"/>
        </p:xfrm>
        <a:graphic>
          <a:graphicData uri="http://schemas.openxmlformats.org/drawingml/2006/table">
            <a:tbl>
              <a:tblPr bandRow="1" firstRow="1">
                <a:noFill/>
                <a:tableStyleId>{BCE519DC-E5B4-4C98-9645-A3D9EF5910E3}</a:tableStyleId>
              </a:tblPr>
              <a:tblGrid>
                <a:gridCol w="338625"/>
                <a:gridCol w="2199575"/>
              </a:tblGrid>
              <a:tr h="37720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lang="en" sz="1900" u="none" cap="none" strike="noStrike">
                          <a:solidFill>
                            <a:schemeClr val="dk1"/>
                          </a:solidFill>
                        </a:rPr>
                        <a:t>Flux Surface Label</a:t>
                      </a:r>
                      <a:endParaRPr sz="1100"/>
                    </a:p>
                  </a:txBody>
                  <a:tcPr marT="45725" marB="45725" marR="91450" marL="91450"/>
                </a:tc>
              </a:tr>
              <a:tr h="4020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 sz="1900" u="none" cap="none" strike="noStrike">
                          <a:solidFill>
                            <a:schemeClr val="dk1"/>
                          </a:solidFill>
                        </a:rPr>
                        <a:t>Poloidal Angle</a:t>
                      </a:r>
                      <a:endParaRPr sz="1100"/>
                    </a:p>
                  </a:txBody>
                  <a:tcPr marT="45725" marB="45725" marR="91450" marL="91450"/>
                </a:tc>
              </a:tr>
              <a:tr h="6629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 sz="1900" u="none" cap="none" strike="noStrike">
                          <a:solidFill>
                            <a:schemeClr val="dk1"/>
                          </a:solidFill>
                        </a:rPr>
                        <a:t>SFL Poloidal Angle</a:t>
                      </a:r>
                      <a:endParaRPr sz="1100"/>
                    </a:p>
                  </a:txBody>
                  <a:tcPr marT="45725" marB="45725" marR="91450" marL="91450"/>
                </a:tc>
              </a:tr>
              <a:tr h="6629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 sz="1900" u="none" cap="none" strike="noStrike">
                          <a:solidFill>
                            <a:schemeClr val="dk1"/>
                          </a:solidFill>
                        </a:rPr>
                        <a:t>Geometric Toroidal Angle</a:t>
                      </a:r>
                      <a:endParaRPr sz="1100"/>
                    </a:p>
                  </a:txBody>
                  <a:tcPr marT="45725" marB="45725" marR="91450" marL="91450"/>
                </a:tc>
              </a:tr>
            </a:tbl>
          </a:graphicData>
        </a:graphic>
      </p:graphicFrame>
      <p:cxnSp>
        <p:nvCxnSpPr>
          <p:cNvPr id="744" name="Google Shape;744;p55"/>
          <p:cNvCxnSpPr/>
          <p:nvPr/>
        </p:nvCxnSpPr>
        <p:spPr>
          <a:xfrm flipH="1" rot="10800000">
            <a:off x="5303408" y="3980729"/>
            <a:ext cx="837000" cy="8700"/>
          </a:xfrm>
          <a:prstGeom prst="straightConnector1">
            <a:avLst/>
          </a:prstGeom>
          <a:noFill/>
          <a:ln cap="flat" cmpd="sng" w="57150">
            <a:solidFill>
              <a:schemeClr val="dk1"/>
            </a:solidFill>
            <a:prstDash val="solid"/>
            <a:round/>
            <a:headEnd len="sm" w="sm" type="none"/>
            <a:tailEnd len="med" w="med" type="triangle"/>
          </a:ln>
        </p:spPr>
      </p:cxnSp>
      <p:sp>
        <p:nvSpPr>
          <p:cNvPr id="745" name="Google Shape;745;p55"/>
          <p:cNvSpPr txBox="1"/>
          <p:nvPr/>
        </p:nvSpPr>
        <p:spPr>
          <a:xfrm>
            <a:off x="6230123" y="197366"/>
            <a:ext cx="2184300" cy="692700"/>
          </a:xfrm>
          <a:prstGeom prst="rect">
            <a:avLst/>
          </a:prstGeom>
          <a:blipFill rotWithShape="1">
            <a:blip r:embed="rId10">
              <a:alphaModFix/>
            </a:blip>
            <a:stretch>
              <a:fillRect b="-1939" l="-1669" r="-2089" t="-2599"/>
            </a:stretch>
          </a:blip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746" name="Google Shape;746;p55"/>
          <p:cNvSpPr txBox="1"/>
          <p:nvPr>
            <p:ph idx="12" type="sldNum"/>
          </p:nvPr>
        </p:nvSpPr>
        <p:spPr>
          <a:xfrm>
            <a:off x="6354343" y="3497413"/>
            <a:ext cx="411600" cy="295200"/>
          </a:xfrm>
          <a:prstGeom prst="rect">
            <a:avLst/>
          </a:prstGeom>
          <a:noFill/>
          <a:ln>
            <a:noFill/>
          </a:ln>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cxnSp>
        <p:nvCxnSpPr>
          <p:cNvPr id="747" name="Google Shape;747;p55"/>
          <p:cNvCxnSpPr/>
          <p:nvPr/>
        </p:nvCxnSpPr>
        <p:spPr>
          <a:xfrm>
            <a:off x="6987677" y="4511776"/>
            <a:ext cx="504900" cy="0"/>
          </a:xfrm>
          <a:prstGeom prst="straightConnector1">
            <a:avLst/>
          </a:prstGeom>
          <a:noFill/>
          <a:ln cap="flat" cmpd="sng" w="9525">
            <a:solidFill>
              <a:schemeClr val="dk1"/>
            </a:solidFill>
            <a:prstDash val="dash"/>
            <a:round/>
            <a:headEnd len="sm" w="sm" type="none"/>
            <a:tailEnd len="sm" w="sm" type="none"/>
          </a:ln>
        </p:spPr>
      </p:cxnSp>
      <p:cxnSp>
        <p:nvCxnSpPr>
          <p:cNvPr id="748" name="Google Shape;748;p55"/>
          <p:cNvCxnSpPr/>
          <p:nvPr/>
        </p:nvCxnSpPr>
        <p:spPr>
          <a:xfrm rot="10800000">
            <a:off x="7492625" y="4292776"/>
            <a:ext cx="0" cy="219000"/>
          </a:xfrm>
          <a:prstGeom prst="straightConnector1">
            <a:avLst/>
          </a:prstGeom>
          <a:noFill/>
          <a:ln cap="flat" cmpd="sng" w="9525">
            <a:solidFill>
              <a:schemeClr val="dk1"/>
            </a:solidFill>
            <a:prstDash val="dash"/>
            <a:round/>
            <a:headEnd len="sm" w="sm" type="none"/>
            <a:tailEnd len="sm" w="sm" type="none"/>
          </a:ln>
        </p:spPr>
      </p:cxnSp>
      <p:sp>
        <p:nvSpPr>
          <p:cNvPr id="749" name="Google Shape;749;p55"/>
          <p:cNvSpPr txBox="1"/>
          <p:nvPr/>
        </p:nvSpPr>
        <p:spPr>
          <a:xfrm>
            <a:off x="122842" y="4812435"/>
            <a:ext cx="35217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D’haeseleer et al. </a:t>
            </a:r>
            <a:r>
              <a:rPr i="1" lang="en" sz="1400">
                <a:solidFill>
                  <a:schemeClr val="dk1"/>
                </a:solidFill>
                <a:latin typeface="Cambria"/>
                <a:ea typeface="Cambria"/>
                <a:cs typeface="Cambria"/>
                <a:sym typeface="Cambria"/>
              </a:rPr>
              <a:t>Flux Coordinates </a:t>
            </a:r>
            <a:r>
              <a:rPr lang="en" sz="1400">
                <a:solidFill>
                  <a:schemeClr val="dk1"/>
                </a:solidFill>
                <a:latin typeface="Cambria"/>
                <a:ea typeface="Cambria"/>
                <a:cs typeface="Cambria"/>
                <a:sym typeface="Cambria"/>
              </a:rPr>
              <a:t>(1991)</a:t>
            </a:r>
            <a:endParaRPr sz="1100"/>
          </a:p>
        </p:txBody>
      </p:sp>
      <p:sp>
        <p:nvSpPr>
          <p:cNvPr id="750" name="Google Shape;750;p55"/>
          <p:cNvSpPr txBox="1"/>
          <p:nvPr/>
        </p:nvSpPr>
        <p:spPr>
          <a:xfrm>
            <a:off x="3322985" y="2811024"/>
            <a:ext cx="19026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u="sng">
                <a:solidFill>
                  <a:schemeClr val="dk1"/>
                </a:solidFill>
                <a:latin typeface="Cambria"/>
                <a:ea typeface="Cambria"/>
                <a:cs typeface="Cambria"/>
                <a:sym typeface="Cambria"/>
              </a:rPr>
              <a:t>Unravelled Flux Surface</a:t>
            </a:r>
            <a:endParaRPr sz="1100"/>
          </a:p>
        </p:txBody>
      </p:sp>
      <p:sp>
        <p:nvSpPr>
          <p:cNvPr id="751" name="Google Shape;751;p55"/>
          <p:cNvSpPr/>
          <p:nvPr/>
        </p:nvSpPr>
        <p:spPr>
          <a:xfrm>
            <a:off x="3491014" y="2098195"/>
            <a:ext cx="5352900" cy="732900"/>
          </a:xfrm>
          <a:prstGeom prst="rect">
            <a:avLst/>
          </a:prstGeom>
          <a:noFill/>
          <a:ln cap="flat" cmpd="sng" w="25400">
            <a:solidFill>
              <a:srgbClr val="3061B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mbria"/>
              <a:ea typeface="Cambria"/>
              <a:cs typeface="Cambria"/>
              <a:sym typeface="Cambria"/>
            </a:endParaRPr>
          </a:p>
        </p:txBody>
      </p:sp>
      <p:sp>
        <p:nvSpPr>
          <p:cNvPr id="752" name="Google Shape;752;p55"/>
          <p:cNvSpPr txBox="1"/>
          <p:nvPr/>
        </p:nvSpPr>
        <p:spPr>
          <a:xfrm>
            <a:off x="3029918" y="4011241"/>
            <a:ext cx="155400" cy="215700"/>
          </a:xfrm>
          <a:prstGeom prst="rect">
            <a:avLst/>
          </a:prstGeom>
          <a:blipFill rotWithShape="1">
            <a:blip r:embed="rId11">
              <a:alphaModFix/>
            </a:blip>
            <a:stretch>
              <a:fillRect b="-10639" l="-26469" r="-20589"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753" name="Google Shape;753;p55"/>
          <p:cNvSpPr txBox="1"/>
          <p:nvPr/>
        </p:nvSpPr>
        <p:spPr>
          <a:xfrm>
            <a:off x="4176315" y="4969552"/>
            <a:ext cx="175800" cy="215700"/>
          </a:xfrm>
          <a:prstGeom prst="rect">
            <a:avLst/>
          </a:prstGeom>
          <a:blipFill rotWithShape="1">
            <a:blip r:embed="rId12">
              <a:alphaModFix/>
            </a:blip>
            <a:stretch>
              <a:fillRect b="-36169" l="-33328" r="-28209"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8">
                                            <p:txEl>
                                              <p:pRg end="0" st="0"/>
                                            </p:txEl>
                                          </p:spTgt>
                                        </p:tgtEl>
                                        <p:attrNameLst>
                                          <p:attrName>style.visibility</p:attrName>
                                        </p:attrNameLst>
                                      </p:cBhvr>
                                      <p:to>
                                        <p:strVal val="visible"/>
                                      </p:to>
                                    </p:set>
                                    <p:animEffect filter="fade" transition="in">
                                      <p:cBhvr>
                                        <p:cTn dur="500"/>
                                        <p:tgtEl>
                                          <p:spTgt spid="7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500"/>
                                        <p:tgtEl>
                                          <p:spTgt spid="751"/>
                                        </p:tgtEl>
                                      </p:cBhvr>
                                    </p:animEffect>
                                  </p:childTnLst>
                                </p:cTn>
                              </p:par>
                              <p:par>
                                <p:cTn fill="hold" nodeType="with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500"/>
                                        <p:tgtEl>
                                          <p:spTgt spid="7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9"/>
                                        </p:tgtEl>
                                        <p:attrNameLst>
                                          <p:attrName>style.visibility</p:attrName>
                                        </p:attrNameLst>
                                      </p:cBhvr>
                                      <p:to>
                                        <p:strVal val="visible"/>
                                      </p:to>
                                    </p:set>
                                    <p:animEffect filter="fade" transition="in">
                                      <p:cBhvr>
                                        <p:cTn dur="500"/>
                                        <p:tgtEl>
                                          <p:spTgt spid="729"/>
                                        </p:tgtEl>
                                      </p:cBhvr>
                                    </p:animEffect>
                                  </p:childTnLst>
                                </p:cTn>
                              </p:par>
                              <p:par>
                                <p:cTn fill="hold" nodeType="withEffect" presetClass="entr" presetID="10" presetSubtype="0">
                                  <p:stCondLst>
                                    <p:cond delay="0"/>
                                  </p:stCondLst>
                                  <p:childTnLst>
                                    <p:set>
                                      <p:cBhvr>
                                        <p:cTn dur="1" fill="hold">
                                          <p:stCondLst>
                                            <p:cond delay="0"/>
                                          </p:stCondLst>
                                        </p:cTn>
                                        <p:tgtEl>
                                          <p:spTgt spid="730"/>
                                        </p:tgtEl>
                                        <p:attrNameLst>
                                          <p:attrName>style.visibility</p:attrName>
                                        </p:attrNameLst>
                                      </p:cBhvr>
                                      <p:to>
                                        <p:strVal val="visible"/>
                                      </p:to>
                                    </p:set>
                                    <p:animEffect filter="fade" transition="in">
                                      <p:cBhvr>
                                        <p:cTn dur="500"/>
                                        <p:tgtEl>
                                          <p:spTgt spid="730"/>
                                        </p:tgtEl>
                                      </p:cBhvr>
                                    </p:animEffect>
                                  </p:childTnLst>
                                </p:cTn>
                              </p:par>
                              <p:par>
                                <p:cTn fill="hold" nodeType="withEffect" presetClass="entr" presetID="10" presetSubtype="0">
                                  <p:stCondLst>
                                    <p:cond delay="0"/>
                                  </p:stCondLst>
                                  <p:childTnLst>
                                    <p:set>
                                      <p:cBhvr>
                                        <p:cTn dur="1" fill="hold">
                                          <p:stCondLst>
                                            <p:cond delay="0"/>
                                          </p:stCondLst>
                                        </p:cTn>
                                        <p:tgtEl>
                                          <p:spTgt spid="731"/>
                                        </p:tgtEl>
                                        <p:attrNameLst>
                                          <p:attrName>style.visibility</p:attrName>
                                        </p:attrNameLst>
                                      </p:cBhvr>
                                      <p:to>
                                        <p:strVal val="visible"/>
                                      </p:to>
                                    </p:set>
                                    <p:animEffect filter="fade" transition="in">
                                      <p:cBhvr>
                                        <p:cTn dur="500"/>
                                        <p:tgtEl>
                                          <p:spTgt spid="731"/>
                                        </p:tgtEl>
                                      </p:cBhvr>
                                    </p:animEffect>
                                  </p:childTnLst>
                                </p:cTn>
                              </p:par>
                              <p:par>
                                <p:cTn fill="hold" nodeType="withEffect" presetClass="entr" presetID="10" presetSubtype="0">
                                  <p:stCondLst>
                                    <p:cond delay="0"/>
                                  </p:stCondLst>
                                  <p:childTnLst>
                                    <p:set>
                                      <p:cBhvr>
                                        <p:cTn dur="1" fill="hold">
                                          <p:stCondLst>
                                            <p:cond delay="0"/>
                                          </p:stCondLst>
                                        </p:cTn>
                                        <p:tgtEl>
                                          <p:spTgt spid="732"/>
                                        </p:tgtEl>
                                        <p:attrNameLst>
                                          <p:attrName>style.visibility</p:attrName>
                                        </p:attrNameLst>
                                      </p:cBhvr>
                                      <p:to>
                                        <p:strVal val="visible"/>
                                      </p:to>
                                    </p:set>
                                    <p:animEffect filter="fade" transition="in">
                                      <p:cBhvr>
                                        <p:cTn dur="500"/>
                                        <p:tgtEl>
                                          <p:spTgt spid="732"/>
                                        </p:tgtEl>
                                      </p:cBhvr>
                                    </p:animEffect>
                                  </p:childTnLst>
                                </p:cTn>
                              </p:par>
                              <p:par>
                                <p:cTn fill="hold" nodeType="withEffect" presetClass="entr" presetID="10" presetSubtype="0">
                                  <p:stCondLst>
                                    <p:cond delay="0"/>
                                  </p:stCondLst>
                                  <p:childTnLst>
                                    <p:set>
                                      <p:cBhvr>
                                        <p:cTn dur="1" fill="hold">
                                          <p:stCondLst>
                                            <p:cond delay="0"/>
                                          </p:stCondLst>
                                        </p:cTn>
                                        <p:tgtEl>
                                          <p:spTgt spid="733"/>
                                        </p:tgtEl>
                                        <p:attrNameLst>
                                          <p:attrName>style.visibility</p:attrName>
                                        </p:attrNameLst>
                                      </p:cBhvr>
                                      <p:to>
                                        <p:strVal val="visible"/>
                                      </p:to>
                                    </p:set>
                                    <p:animEffect filter="fade" transition="in">
                                      <p:cBhvr>
                                        <p:cTn dur="500"/>
                                        <p:tgtEl>
                                          <p:spTgt spid="733"/>
                                        </p:tgtEl>
                                      </p:cBhvr>
                                    </p:animEffect>
                                  </p:childTnLst>
                                </p:cTn>
                              </p:par>
                              <p:par>
                                <p:cTn fill="hold" nodeType="withEffect" presetClass="entr" presetID="10" presetSubtype="0">
                                  <p:stCondLst>
                                    <p:cond delay="0"/>
                                  </p:stCondLst>
                                  <p:childTnLst>
                                    <p:set>
                                      <p:cBhvr>
                                        <p:cTn dur="1" fill="hold">
                                          <p:stCondLst>
                                            <p:cond delay="0"/>
                                          </p:stCondLst>
                                        </p:cTn>
                                        <p:tgtEl>
                                          <p:spTgt spid="734"/>
                                        </p:tgtEl>
                                        <p:attrNameLst>
                                          <p:attrName>style.visibility</p:attrName>
                                        </p:attrNameLst>
                                      </p:cBhvr>
                                      <p:to>
                                        <p:strVal val="visible"/>
                                      </p:to>
                                    </p:set>
                                    <p:animEffect filter="fade" transition="in">
                                      <p:cBhvr>
                                        <p:cTn dur="500"/>
                                        <p:tgtEl>
                                          <p:spTgt spid="734"/>
                                        </p:tgtEl>
                                      </p:cBhvr>
                                    </p:animEffect>
                                  </p:childTnLst>
                                </p:cTn>
                              </p:par>
                              <p:par>
                                <p:cTn fill="hold" nodeType="withEffect" presetClass="entr" presetID="10" presetSubtype="0">
                                  <p:stCondLst>
                                    <p:cond delay="0"/>
                                  </p:stCondLst>
                                  <p:childTnLst>
                                    <p:set>
                                      <p:cBhvr>
                                        <p:cTn dur="1" fill="hold">
                                          <p:stCondLst>
                                            <p:cond delay="0"/>
                                          </p:stCondLst>
                                        </p:cTn>
                                        <p:tgtEl>
                                          <p:spTgt spid="735"/>
                                        </p:tgtEl>
                                        <p:attrNameLst>
                                          <p:attrName>style.visibility</p:attrName>
                                        </p:attrNameLst>
                                      </p:cBhvr>
                                      <p:to>
                                        <p:strVal val="visible"/>
                                      </p:to>
                                    </p:set>
                                    <p:animEffect filter="fade" transition="in">
                                      <p:cBhvr>
                                        <p:cTn dur="500"/>
                                        <p:tgtEl>
                                          <p:spTgt spid="735"/>
                                        </p:tgtEl>
                                      </p:cBhvr>
                                    </p:animEffect>
                                  </p:childTnLst>
                                </p:cTn>
                              </p:par>
                              <p:par>
                                <p:cTn fill="hold" nodeType="with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500"/>
                                        <p:tgtEl>
                                          <p:spTgt spid="736"/>
                                        </p:tgtEl>
                                      </p:cBhvr>
                                    </p:animEffect>
                                  </p:childTnLst>
                                </p:cTn>
                              </p:par>
                              <p:par>
                                <p:cTn fill="hold" nodeType="with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500"/>
                                        <p:tgtEl>
                                          <p:spTgt spid="737"/>
                                        </p:tgtEl>
                                      </p:cBhvr>
                                    </p:animEffect>
                                  </p:childTnLst>
                                </p:cTn>
                              </p:par>
                              <p:par>
                                <p:cTn fill="hold" nodeType="withEffect" presetClass="entr" presetID="10" presetSubtype="0">
                                  <p:stCondLst>
                                    <p:cond delay="0"/>
                                  </p:stCondLst>
                                  <p:childTnLst>
                                    <p:set>
                                      <p:cBhvr>
                                        <p:cTn dur="1" fill="hold">
                                          <p:stCondLst>
                                            <p:cond delay="0"/>
                                          </p:stCondLst>
                                        </p:cTn>
                                        <p:tgtEl>
                                          <p:spTgt spid="738"/>
                                        </p:tgtEl>
                                        <p:attrNameLst>
                                          <p:attrName>style.visibility</p:attrName>
                                        </p:attrNameLst>
                                      </p:cBhvr>
                                      <p:to>
                                        <p:strVal val="visible"/>
                                      </p:to>
                                    </p:set>
                                    <p:animEffect filter="fade" transition="in">
                                      <p:cBhvr>
                                        <p:cTn dur="500"/>
                                        <p:tgtEl>
                                          <p:spTgt spid="738"/>
                                        </p:tgtEl>
                                      </p:cBhvr>
                                    </p:animEffect>
                                  </p:childTnLst>
                                </p:cTn>
                              </p:par>
                              <p:par>
                                <p:cTn fill="hold" nodeType="withEffect" presetClass="entr" presetID="10" presetSubtype="0">
                                  <p:stCondLst>
                                    <p:cond delay="0"/>
                                  </p:stCondLst>
                                  <p:childTnLst>
                                    <p:set>
                                      <p:cBhvr>
                                        <p:cTn dur="1" fill="hold">
                                          <p:stCondLst>
                                            <p:cond delay="0"/>
                                          </p:stCondLst>
                                        </p:cTn>
                                        <p:tgtEl>
                                          <p:spTgt spid="739"/>
                                        </p:tgtEl>
                                        <p:attrNameLst>
                                          <p:attrName>style.visibility</p:attrName>
                                        </p:attrNameLst>
                                      </p:cBhvr>
                                      <p:to>
                                        <p:strVal val="visible"/>
                                      </p:to>
                                    </p:set>
                                    <p:animEffect filter="fade" transition="in">
                                      <p:cBhvr>
                                        <p:cTn dur="500"/>
                                        <p:tgtEl>
                                          <p:spTgt spid="739"/>
                                        </p:tgtEl>
                                      </p:cBhvr>
                                    </p:animEffect>
                                  </p:childTnLst>
                                </p:cTn>
                              </p:par>
                              <p:par>
                                <p:cTn fill="hold" nodeType="with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500"/>
                                        <p:tgtEl>
                                          <p:spTgt spid="740"/>
                                        </p:tgtEl>
                                      </p:cBhvr>
                                    </p:animEffect>
                                  </p:childTnLst>
                                </p:cTn>
                              </p:par>
                              <p:par>
                                <p:cTn fill="hold" nodeType="withEffect" presetClass="entr" presetID="10" presetSubtype="0">
                                  <p:stCondLst>
                                    <p:cond delay="0"/>
                                  </p:stCondLst>
                                  <p:childTnLst>
                                    <p:set>
                                      <p:cBhvr>
                                        <p:cTn dur="1" fill="hold">
                                          <p:stCondLst>
                                            <p:cond delay="0"/>
                                          </p:stCondLst>
                                        </p:cTn>
                                        <p:tgtEl>
                                          <p:spTgt spid="741"/>
                                        </p:tgtEl>
                                        <p:attrNameLst>
                                          <p:attrName>style.visibility</p:attrName>
                                        </p:attrNameLst>
                                      </p:cBhvr>
                                      <p:to>
                                        <p:strVal val="visible"/>
                                      </p:to>
                                    </p:set>
                                    <p:animEffect filter="fade" transition="in">
                                      <p:cBhvr>
                                        <p:cTn dur="500"/>
                                        <p:tgtEl>
                                          <p:spTgt spid="741"/>
                                        </p:tgtEl>
                                      </p:cBhvr>
                                    </p:animEffect>
                                  </p:childTnLst>
                                </p:cTn>
                              </p:par>
                              <p:par>
                                <p:cTn fill="hold" nodeType="withEffect" presetClass="entr" presetID="10" presetSubtype="0">
                                  <p:stCondLst>
                                    <p:cond delay="0"/>
                                  </p:stCondLst>
                                  <p:childTnLst>
                                    <p:set>
                                      <p:cBhvr>
                                        <p:cTn dur="1" fill="hold">
                                          <p:stCondLst>
                                            <p:cond delay="0"/>
                                          </p:stCondLst>
                                        </p:cTn>
                                        <p:tgtEl>
                                          <p:spTgt spid="744"/>
                                        </p:tgtEl>
                                        <p:attrNameLst>
                                          <p:attrName>style.visibility</p:attrName>
                                        </p:attrNameLst>
                                      </p:cBhvr>
                                      <p:to>
                                        <p:strVal val="visible"/>
                                      </p:to>
                                    </p:set>
                                    <p:animEffect filter="fade" transition="in">
                                      <p:cBhvr>
                                        <p:cTn dur="500"/>
                                        <p:tgtEl>
                                          <p:spTgt spid="744"/>
                                        </p:tgtEl>
                                      </p:cBhvr>
                                    </p:animEffect>
                                  </p:childTnLst>
                                </p:cTn>
                              </p:par>
                              <p:par>
                                <p:cTn fill="hold" nodeType="with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500"/>
                                        <p:tgtEl>
                                          <p:spTgt spid="747"/>
                                        </p:tgtEl>
                                      </p:cBhvr>
                                    </p:animEffect>
                                  </p:childTnLst>
                                </p:cTn>
                              </p:par>
                              <p:par>
                                <p:cTn fill="hold" nodeType="with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500"/>
                                        <p:tgtEl>
                                          <p:spTgt spid="748"/>
                                        </p:tgtEl>
                                      </p:cBhvr>
                                    </p:animEffect>
                                  </p:childTnLst>
                                </p:cTn>
                              </p:par>
                              <p:par>
                                <p:cTn fill="hold" nodeType="withEffect" presetClass="entr" presetID="10" presetSubtype="0">
                                  <p:stCondLst>
                                    <p:cond delay="0"/>
                                  </p:stCondLst>
                                  <p:childTnLst>
                                    <p:set>
                                      <p:cBhvr>
                                        <p:cTn dur="1" fill="hold">
                                          <p:stCondLst>
                                            <p:cond delay="0"/>
                                          </p:stCondLst>
                                        </p:cTn>
                                        <p:tgtEl>
                                          <p:spTgt spid="750"/>
                                        </p:tgtEl>
                                        <p:attrNameLst>
                                          <p:attrName>style.visibility</p:attrName>
                                        </p:attrNameLst>
                                      </p:cBhvr>
                                      <p:to>
                                        <p:strVal val="visible"/>
                                      </p:to>
                                    </p:set>
                                    <p:animEffect filter="fade" transition="in">
                                      <p:cBhvr>
                                        <p:cTn dur="500"/>
                                        <p:tgtEl>
                                          <p:spTgt spid="7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500"/>
                                        <p:tgtEl>
                                          <p:spTgt spid="745"/>
                                        </p:tgtEl>
                                      </p:cBhvr>
                                    </p:animEffect>
                                  </p:childTnLst>
                                </p:cTn>
                              </p:par>
                              <p:par>
                                <p:cTn fill="hold" nodeType="withEffect" presetClass="entr" presetID="10" presetSubtype="0">
                                  <p:stCondLst>
                                    <p:cond delay="0"/>
                                  </p:stCondLst>
                                  <p:childTnLst>
                                    <p:set>
                                      <p:cBhvr>
                                        <p:cTn dur="1" fill="hold">
                                          <p:stCondLst>
                                            <p:cond delay="0"/>
                                          </p:stCondLst>
                                        </p:cTn>
                                        <p:tgtEl>
                                          <p:spTgt spid="752"/>
                                        </p:tgtEl>
                                        <p:attrNameLst>
                                          <p:attrName>style.visibility</p:attrName>
                                        </p:attrNameLst>
                                      </p:cBhvr>
                                      <p:to>
                                        <p:strVal val="visible"/>
                                      </p:to>
                                    </p:set>
                                    <p:animEffect filter="fade" transition="in">
                                      <p:cBhvr>
                                        <p:cTn dur="500"/>
                                        <p:tgtEl>
                                          <p:spTgt spid="752"/>
                                        </p:tgtEl>
                                      </p:cBhvr>
                                    </p:animEffect>
                                  </p:childTnLst>
                                </p:cTn>
                              </p:par>
                              <p:par>
                                <p:cTn fill="hold" nodeType="withEffect" presetClass="entr" presetID="10" presetSubtype="0">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500"/>
                                        <p:tgtEl>
                                          <p:spTgt spid="7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7" name="Shape 757"/>
        <p:cNvGrpSpPr/>
        <p:nvPr/>
      </p:nvGrpSpPr>
      <p:grpSpPr>
        <a:xfrm>
          <a:off x="0" y="0"/>
          <a:ext cx="0" cy="0"/>
          <a:chOff x="0" y="0"/>
          <a:chExt cx="0" cy="0"/>
        </a:xfrm>
      </p:grpSpPr>
      <p:sp>
        <p:nvSpPr>
          <p:cNvPr id="758" name="Google Shape;758;p56"/>
          <p:cNvSpPr txBox="1"/>
          <p:nvPr>
            <p:ph type="title"/>
          </p:nvPr>
        </p:nvSpPr>
        <p:spPr>
          <a:xfrm>
            <a:off x="311700" y="244513"/>
            <a:ext cx="4140900" cy="572700"/>
          </a:xfrm>
          <a:prstGeom prst="rect">
            <a:avLst/>
          </a:prstGeom>
          <a:noFill/>
          <a:ln>
            <a:noFill/>
          </a:ln>
        </p:spPr>
        <p:txBody>
          <a:bodyPr anchorCtr="0" anchor="t" bIns="68575" lIns="68575" spcFirstLastPara="1" rIns="68575" wrap="square" tIns="68575">
            <a:normAutofit fontScale="90000"/>
          </a:bodyPr>
          <a:lstStyle/>
          <a:p>
            <a:pPr indent="0" lvl="0" marL="0" rtl="0" algn="l">
              <a:lnSpc>
                <a:spcPct val="100000"/>
              </a:lnSpc>
              <a:spcBef>
                <a:spcPts val="0"/>
              </a:spcBef>
              <a:spcAft>
                <a:spcPts val="0"/>
              </a:spcAft>
              <a:buSzPct val="75000"/>
              <a:buNone/>
            </a:pPr>
            <a:r>
              <a:rPr lang="en"/>
              <a:t>Computational Coordinate System</a:t>
            </a:r>
            <a:endParaRPr/>
          </a:p>
        </p:txBody>
      </p:sp>
      <p:sp>
        <p:nvSpPr>
          <p:cNvPr id="759" name="Google Shape;759;p56"/>
          <p:cNvSpPr txBox="1"/>
          <p:nvPr/>
        </p:nvSpPr>
        <p:spPr>
          <a:xfrm>
            <a:off x="87240" y="799929"/>
            <a:ext cx="4140900" cy="1566600"/>
          </a:xfrm>
          <a:prstGeom prst="rect">
            <a:avLst/>
          </a:prstGeom>
          <a:blipFill rotWithShape="1">
            <a:blip r:embed="rId3">
              <a:alphaModFix/>
            </a:blip>
            <a:stretch>
              <a:fillRect b="0" l="0" r="0" t="0"/>
            </a:stretch>
          </a:blip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pic>
        <p:nvPicPr>
          <p:cNvPr id="760" name="Google Shape;760;p56"/>
          <p:cNvPicPr preferRelativeResize="0"/>
          <p:nvPr/>
        </p:nvPicPr>
        <p:blipFill rotWithShape="1">
          <a:blip r:embed="rId4">
            <a:alphaModFix/>
          </a:blip>
          <a:srcRect b="3489" l="41629" r="0" t="-3489"/>
          <a:stretch/>
        </p:blipFill>
        <p:spPr>
          <a:xfrm>
            <a:off x="90341" y="2312799"/>
            <a:ext cx="3298708" cy="2699923"/>
          </a:xfrm>
          <a:prstGeom prst="rect">
            <a:avLst/>
          </a:prstGeom>
          <a:noFill/>
          <a:ln>
            <a:noFill/>
          </a:ln>
        </p:spPr>
      </p:pic>
      <p:pic>
        <p:nvPicPr>
          <p:cNvPr id="761" name="Google Shape;761;p56"/>
          <p:cNvPicPr preferRelativeResize="0"/>
          <p:nvPr/>
        </p:nvPicPr>
        <p:blipFill rotWithShape="1">
          <a:blip r:embed="rId5">
            <a:alphaModFix/>
          </a:blip>
          <a:srcRect b="0" l="0" r="0" t="0"/>
          <a:stretch/>
        </p:blipFill>
        <p:spPr>
          <a:xfrm>
            <a:off x="4287842" y="2188450"/>
            <a:ext cx="972147" cy="737194"/>
          </a:xfrm>
          <a:prstGeom prst="rect">
            <a:avLst/>
          </a:prstGeom>
          <a:noFill/>
          <a:ln>
            <a:noFill/>
          </a:ln>
        </p:spPr>
      </p:pic>
      <p:pic>
        <p:nvPicPr>
          <p:cNvPr id="762" name="Google Shape;762;p56"/>
          <p:cNvPicPr preferRelativeResize="0"/>
          <p:nvPr/>
        </p:nvPicPr>
        <p:blipFill rotWithShape="1">
          <a:blip r:embed="rId6">
            <a:alphaModFix/>
          </a:blip>
          <a:srcRect b="0" l="0" r="0" t="0"/>
          <a:stretch/>
        </p:blipFill>
        <p:spPr>
          <a:xfrm>
            <a:off x="6592383" y="2199338"/>
            <a:ext cx="926184" cy="744823"/>
          </a:xfrm>
          <a:prstGeom prst="rect">
            <a:avLst/>
          </a:prstGeom>
          <a:noFill/>
          <a:ln>
            <a:noFill/>
          </a:ln>
        </p:spPr>
      </p:pic>
      <p:sp>
        <p:nvSpPr>
          <p:cNvPr id="763" name="Google Shape;763;p56"/>
          <p:cNvSpPr txBox="1"/>
          <p:nvPr/>
        </p:nvSpPr>
        <p:spPr>
          <a:xfrm>
            <a:off x="4572000" y="799929"/>
            <a:ext cx="4140900" cy="1355100"/>
          </a:xfrm>
          <a:prstGeom prst="rect">
            <a:avLst/>
          </a:prstGeom>
          <a:blipFill rotWithShape="1">
            <a:blip r:embed="rId7">
              <a:alphaModFix/>
            </a:blip>
            <a:stretch>
              <a:fillRect b="0" l="0" r="0" t="0"/>
            </a:stretch>
          </a:blip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764" name="Google Shape;764;p56"/>
          <p:cNvSpPr txBox="1"/>
          <p:nvPr/>
        </p:nvSpPr>
        <p:spPr>
          <a:xfrm>
            <a:off x="2217389" y="4196519"/>
            <a:ext cx="625200" cy="184800"/>
          </a:xfrm>
          <a:prstGeom prst="rect">
            <a:avLst/>
          </a:prstGeom>
          <a:blipFill rotWithShape="1">
            <a:blip r:embed="rId8">
              <a:alphaModFix/>
            </a:blip>
            <a:stretch>
              <a:fillRect b="-34998" l="-5108" r="-7299"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pic>
        <p:nvPicPr>
          <p:cNvPr id="765" name="Google Shape;765;p56"/>
          <p:cNvPicPr preferRelativeResize="0"/>
          <p:nvPr/>
        </p:nvPicPr>
        <p:blipFill rotWithShape="1">
          <a:blip r:embed="rId9">
            <a:alphaModFix/>
          </a:blip>
          <a:srcRect b="0" l="0" r="0" t="0"/>
          <a:stretch/>
        </p:blipFill>
        <p:spPr>
          <a:xfrm>
            <a:off x="5350152" y="2191833"/>
            <a:ext cx="983022" cy="752328"/>
          </a:xfrm>
          <a:prstGeom prst="rect">
            <a:avLst/>
          </a:prstGeom>
          <a:noFill/>
          <a:ln>
            <a:noFill/>
          </a:ln>
        </p:spPr>
      </p:pic>
      <p:pic>
        <p:nvPicPr>
          <p:cNvPr id="766" name="Google Shape;766;p56"/>
          <p:cNvPicPr preferRelativeResize="0"/>
          <p:nvPr/>
        </p:nvPicPr>
        <p:blipFill rotWithShape="1">
          <a:blip r:embed="rId10">
            <a:alphaModFix/>
          </a:blip>
          <a:srcRect b="0" l="0" r="0" t="0"/>
          <a:stretch/>
        </p:blipFill>
        <p:spPr>
          <a:xfrm>
            <a:off x="4287842" y="3234820"/>
            <a:ext cx="3673738" cy="613084"/>
          </a:xfrm>
          <a:prstGeom prst="rect">
            <a:avLst/>
          </a:prstGeom>
          <a:noFill/>
          <a:ln cap="flat" cmpd="sng" w="9525">
            <a:solidFill>
              <a:schemeClr val="accent1"/>
            </a:solidFill>
            <a:prstDash val="solid"/>
            <a:round/>
            <a:headEnd len="sm" w="sm" type="none"/>
            <a:tailEnd len="sm" w="sm" type="none"/>
          </a:ln>
        </p:spPr>
      </p:pic>
      <p:sp>
        <p:nvSpPr>
          <p:cNvPr id="767" name="Google Shape;767;p56"/>
          <p:cNvSpPr txBox="1"/>
          <p:nvPr/>
        </p:nvSpPr>
        <p:spPr>
          <a:xfrm>
            <a:off x="3779864" y="4165467"/>
            <a:ext cx="4904700" cy="531000"/>
          </a:xfrm>
          <a:prstGeom prst="rect">
            <a:avLst/>
          </a:prstGeom>
          <a:blipFill rotWithShape="1">
            <a:blip r:embed="rId11">
              <a:alphaModFix/>
            </a:blip>
            <a:stretch>
              <a:fillRect b="-13558" l="-929" r="0" t="-3389"/>
            </a:stretch>
          </a:blipFill>
          <a:ln cap="flat" cmpd="sng" w="9525">
            <a:solidFill>
              <a:schemeClr val="accen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768" name="Google Shape;768;p56"/>
          <p:cNvSpPr txBox="1"/>
          <p:nvPr>
            <p:ph idx="12" type="sldNum"/>
          </p:nvPr>
        </p:nvSpPr>
        <p:spPr>
          <a:xfrm>
            <a:off x="6354343" y="3497413"/>
            <a:ext cx="411600" cy="295200"/>
          </a:xfrm>
          <a:prstGeom prst="rect">
            <a:avLst/>
          </a:prstGeom>
          <a:noFill/>
          <a:ln>
            <a:noFill/>
          </a:ln>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cxnSp>
        <p:nvCxnSpPr>
          <p:cNvPr id="769" name="Google Shape;769;p56"/>
          <p:cNvCxnSpPr/>
          <p:nvPr/>
        </p:nvCxnSpPr>
        <p:spPr>
          <a:xfrm>
            <a:off x="4228145" y="1388534"/>
            <a:ext cx="301500" cy="0"/>
          </a:xfrm>
          <a:prstGeom prst="straightConnector1">
            <a:avLst/>
          </a:prstGeom>
          <a:noFill/>
          <a:ln cap="flat" cmpd="sng" w="9525">
            <a:solidFill>
              <a:srgbClr val="3B7FF2"/>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9"/>
                                        </p:tgtEl>
                                        <p:attrNameLst>
                                          <p:attrName>style.visibility</p:attrName>
                                        </p:attrNameLst>
                                      </p:cBhvr>
                                      <p:to>
                                        <p:strVal val="visible"/>
                                      </p:to>
                                    </p:set>
                                    <p:animEffect filter="fade" transition="in">
                                      <p:cBhvr>
                                        <p:cTn dur="500"/>
                                        <p:tgtEl>
                                          <p:spTgt spid="7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gtEl>
                                        <p:attrNameLst>
                                          <p:attrName>style.visibility</p:attrName>
                                        </p:attrNameLst>
                                      </p:cBhvr>
                                      <p:to>
                                        <p:strVal val="visible"/>
                                      </p:to>
                                    </p:set>
                                    <p:animEffect filter="fade" transition="in">
                                      <p:cBhvr>
                                        <p:cTn dur="500"/>
                                        <p:tgtEl>
                                          <p:spTgt spid="769"/>
                                        </p:tgtEl>
                                      </p:cBhvr>
                                    </p:animEffect>
                                  </p:childTnLst>
                                </p:cTn>
                              </p:par>
                              <p:par>
                                <p:cTn fill="hold" nodeType="withEffect" presetClass="entr" presetID="10" presetSubtype="0">
                                  <p:stCondLst>
                                    <p:cond delay="0"/>
                                  </p:stCondLst>
                                  <p:childTnLst>
                                    <p:set>
                                      <p:cBhvr>
                                        <p:cTn dur="1" fill="hold">
                                          <p:stCondLst>
                                            <p:cond delay="0"/>
                                          </p:stCondLst>
                                        </p:cTn>
                                        <p:tgtEl>
                                          <p:spTgt spid="763"/>
                                        </p:tgtEl>
                                        <p:attrNameLst>
                                          <p:attrName>style.visibility</p:attrName>
                                        </p:attrNameLst>
                                      </p:cBhvr>
                                      <p:to>
                                        <p:strVal val="visible"/>
                                      </p:to>
                                    </p:set>
                                    <p:animEffect filter="fade" transition="in">
                                      <p:cBhvr>
                                        <p:cTn dur="500"/>
                                        <p:tgtEl>
                                          <p:spTgt spid="7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6"/>
                                        </p:tgtEl>
                                        <p:attrNameLst>
                                          <p:attrName>style.visibility</p:attrName>
                                        </p:attrNameLst>
                                      </p:cBhvr>
                                      <p:to>
                                        <p:strVal val="visible"/>
                                      </p:to>
                                    </p:set>
                                    <p:animEffect filter="fade" transition="in">
                                      <p:cBhvr>
                                        <p:cTn dur="500"/>
                                        <p:tgtEl>
                                          <p:spTgt spid="766"/>
                                        </p:tgtEl>
                                      </p:cBhvr>
                                    </p:animEffect>
                                  </p:childTnLst>
                                </p:cTn>
                              </p:par>
                              <p:par>
                                <p:cTn fill="hold" nodeType="with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500"/>
                                        <p:tgtEl>
                                          <p:spTgt spid="761"/>
                                        </p:tgtEl>
                                      </p:cBhvr>
                                    </p:animEffect>
                                  </p:childTnLst>
                                </p:cTn>
                              </p:par>
                              <p:par>
                                <p:cTn fill="hold" nodeType="withEffect" presetClass="entr" presetID="10" presetSubtype="0">
                                  <p:stCondLst>
                                    <p:cond delay="0"/>
                                  </p:stCondLst>
                                  <p:childTnLst>
                                    <p:set>
                                      <p:cBhvr>
                                        <p:cTn dur="1" fill="hold">
                                          <p:stCondLst>
                                            <p:cond delay="0"/>
                                          </p:stCondLst>
                                        </p:cTn>
                                        <p:tgtEl>
                                          <p:spTgt spid="765"/>
                                        </p:tgtEl>
                                        <p:attrNameLst>
                                          <p:attrName>style.visibility</p:attrName>
                                        </p:attrNameLst>
                                      </p:cBhvr>
                                      <p:to>
                                        <p:strVal val="visible"/>
                                      </p:to>
                                    </p:set>
                                    <p:animEffect filter="fade" transition="in">
                                      <p:cBhvr>
                                        <p:cTn dur="500"/>
                                        <p:tgtEl>
                                          <p:spTgt spid="765"/>
                                        </p:tgtEl>
                                      </p:cBhvr>
                                    </p:animEffect>
                                  </p:childTnLst>
                                </p:cTn>
                              </p:par>
                              <p:par>
                                <p:cTn fill="hold" nodeType="withEffect" presetClass="entr" presetID="10" presetSubtype="0">
                                  <p:stCondLst>
                                    <p:cond delay="0"/>
                                  </p:stCondLst>
                                  <p:childTnLst>
                                    <p:set>
                                      <p:cBhvr>
                                        <p:cTn dur="1" fill="hold">
                                          <p:stCondLst>
                                            <p:cond delay="0"/>
                                          </p:stCondLst>
                                        </p:cTn>
                                        <p:tgtEl>
                                          <p:spTgt spid="762"/>
                                        </p:tgtEl>
                                        <p:attrNameLst>
                                          <p:attrName>style.visibility</p:attrName>
                                        </p:attrNameLst>
                                      </p:cBhvr>
                                      <p:to>
                                        <p:strVal val="visible"/>
                                      </p:to>
                                    </p:set>
                                    <p:animEffect filter="fade" transition="in">
                                      <p:cBhvr>
                                        <p:cTn dur="500"/>
                                        <p:tgtEl>
                                          <p:spTgt spid="7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7"/>
                                        </p:tgtEl>
                                        <p:attrNameLst>
                                          <p:attrName>style.visibility</p:attrName>
                                        </p:attrNameLst>
                                      </p:cBhvr>
                                      <p:to>
                                        <p:strVal val="visible"/>
                                      </p:to>
                                    </p:set>
                                    <p:animEffect filter="fade" transition="in">
                                      <p:cBhvr>
                                        <p:cTn dur="500"/>
                                        <p:tgtEl>
                                          <p:spTgt spid="7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3" name="Shape 773"/>
        <p:cNvGrpSpPr/>
        <p:nvPr/>
      </p:nvGrpSpPr>
      <p:grpSpPr>
        <a:xfrm>
          <a:off x="0" y="0"/>
          <a:ext cx="0" cy="0"/>
          <a:chOff x="0" y="0"/>
          <a:chExt cx="0" cy="0"/>
        </a:xfrm>
      </p:grpSpPr>
      <p:pic>
        <p:nvPicPr>
          <p:cNvPr id="774" name="Google Shape;774;p57"/>
          <p:cNvPicPr preferRelativeResize="0"/>
          <p:nvPr/>
        </p:nvPicPr>
        <p:blipFill rotWithShape="1">
          <a:blip r:embed="rId3">
            <a:alphaModFix/>
          </a:blip>
          <a:srcRect b="0" l="0" r="0" t="0"/>
          <a:stretch/>
        </p:blipFill>
        <p:spPr>
          <a:xfrm>
            <a:off x="4798675" y="2691101"/>
            <a:ext cx="4345326" cy="2036875"/>
          </a:xfrm>
          <a:prstGeom prst="rect">
            <a:avLst/>
          </a:prstGeom>
          <a:noFill/>
          <a:ln>
            <a:noFill/>
          </a:ln>
        </p:spPr>
      </p:pic>
      <p:sp>
        <p:nvSpPr>
          <p:cNvPr id="775" name="Google Shape;775;p57"/>
          <p:cNvSpPr txBox="1"/>
          <p:nvPr>
            <p:ph type="title"/>
          </p:nvPr>
        </p:nvSpPr>
        <p:spPr>
          <a:xfrm>
            <a:off x="26475" y="201300"/>
            <a:ext cx="8520600" cy="369300"/>
          </a:xfrm>
          <a:prstGeom prst="rect">
            <a:avLst/>
          </a:prstGeom>
          <a:noFill/>
          <a:ln>
            <a:noFill/>
          </a:ln>
        </p:spPr>
        <p:txBody>
          <a:bodyPr anchorCtr="0" anchor="ctr" bIns="91425" lIns="91425" spcFirstLastPara="1" rIns="91425" wrap="square" tIns="91425">
            <a:noAutofit/>
          </a:bodyPr>
          <a:lstStyle/>
          <a:p>
            <a:pPr indent="0" lvl="0" marL="0" rtl="0" algn="l">
              <a:lnSpc>
                <a:spcPct val="80000"/>
              </a:lnSpc>
              <a:spcBef>
                <a:spcPts val="0"/>
              </a:spcBef>
              <a:spcAft>
                <a:spcPts val="0"/>
              </a:spcAft>
              <a:buSzPts val="800"/>
              <a:buNone/>
            </a:pPr>
            <a:r>
              <a:rPr lang="en"/>
              <a:t>VMEC - Coordinate System</a:t>
            </a:r>
            <a:endParaRPr/>
          </a:p>
        </p:txBody>
      </p:sp>
      <p:sp>
        <p:nvSpPr>
          <p:cNvPr id="776" name="Google Shape;776;p57"/>
          <p:cNvSpPr txBox="1"/>
          <p:nvPr/>
        </p:nvSpPr>
        <p:spPr>
          <a:xfrm>
            <a:off x="7519999" y="3524893"/>
            <a:ext cx="448800" cy="3693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i="1" lang="en" sz="1200">
                <a:solidFill>
                  <a:srgbClr val="000000"/>
                </a:solidFill>
                <a:latin typeface="Arial"/>
                <a:ea typeface="Arial"/>
                <a:cs typeface="Arial"/>
                <a:sym typeface="Arial"/>
              </a:rPr>
              <a:t>s</a:t>
            </a:r>
            <a:endParaRPr i="1" sz="1200">
              <a:solidFill>
                <a:srgbClr val="000000"/>
              </a:solidFill>
              <a:latin typeface="Arial"/>
              <a:ea typeface="Arial"/>
              <a:cs typeface="Arial"/>
              <a:sym typeface="Arial"/>
            </a:endParaRPr>
          </a:p>
        </p:txBody>
      </p:sp>
      <p:pic>
        <p:nvPicPr>
          <p:cNvPr id="777" name="Google Shape;777;p57"/>
          <p:cNvPicPr preferRelativeResize="0"/>
          <p:nvPr/>
        </p:nvPicPr>
        <p:blipFill rotWithShape="1">
          <a:blip r:embed="rId4">
            <a:alphaModFix/>
          </a:blip>
          <a:srcRect b="0" l="0" r="0" t="0"/>
          <a:stretch/>
        </p:blipFill>
        <p:spPr>
          <a:xfrm>
            <a:off x="139172" y="3336256"/>
            <a:ext cx="4535215" cy="1605944"/>
          </a:xfrm>
          <a:prstGeom prst="rect">
            <a:avLst/>
          </a:prstGeom>
          <a:noFill/>
          <a:ln cap="flat" cmpd="sng" w="9525">
            <a:solidFill>
              <a:schemeClr val="dk2"/>
            </a:solidFill>
            <a:prstDash val="solid"/>
            <a:round/>
            <a:headEnd len="sm" w="sm" type="none"/>
            <a:tailEnd len="sm" w="sm" type="none"/>
          </a:ln>
        </p:spPr>
      </p:pic>
      <p:sp>
        <p:nvSpPr>
          <p:cNvPr id="778" name="Google Shape;778;p57"/>
          <p:cNvSpPr txBox="1"/>
          <p:nvPr/>
        </p:nvSpPr>
        <p:spPr>
          <a:xfrm>
            <a:off x="8229475" y="2899600"/>
            <a:ext cx="290700" cy="3387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i="1" lang="en" sz="1000">
                <a:solidFill>
                  <a:srgbClr val="000000"/>
                </a:solidFill>
                <a:latin typeface="Arial"/>
                <a:ea typeface="Arial"/>
                <a:cs typeface="Arial"/>
                <a:sym typeface="Arial"/>
              </a:rPr>
              <a:t>v</a:t>
            </a:r>
            <a:endParaRPr i="1" sz="1000">
              <a:solidFill>
                <a:srgbClr val="000000"/>
              </a:solidFill>
              <a:latin typeface="Arial"/>
              <a:ea typeface="Arial"/>
              <a:cs typeface="Arial"/>
              <a:sym typeface="Arial"/>
            </a:endParaRPr>
          </a:p>
        </p:txBody>
      </p:sp>
      <p:sp>
        <p:nvSpPr>
          <p:cNvPr id="779" name="Google Shape;779;p57"/>
          <p:cNvSpPr txBox="1"/>
          <p:nvPr/>
        </p:nvSpPr>
        <p:spPr>
          <a:xfrm>
            <a:off x="8475425" y="3581114"/>
            <a:ext cx="375900" cy="3540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i="1" lang="en" sz="1100">
                <a:solidFill>
                  <a:srgbClr val="000000"/>
                </a:solidFill>
                <a:latin typeface="Arial"/>
                <a:ea typeface="Arial"/>
                <a:cs typeface="Arial"/>
                <a:sym typeface="Arial"/>
              </a:rPr>
              <a:t>u</a:t>
            </a:r>
            <a:endParaRPr i="1" sz="1100">
              <a:solidFill>
                <a:srgbClr val="000000"/>
              </a:solidFill>
              <a:latin typeface="Arial"/>
              <a:ea typeface="Arial"/>
              <a:cs typeface="Arial"/>
              <a:sym typeface="Arial"/>
            </a:endParaRPr>
          </a:p>
        </p:txBody>
      </p:sp>
      <p:sp>
        <p:nvSpPr>
          <p:cNvPr id="780" name="Google Shape;780;p57"/>
          <p:cNvSpPr txBox="1"/>
          <p:nvPr/>
        </p:nvSpPr>
        <p:spPr>
          <a:xfrm>
            <a:off x="7994425" y="3935125"/>
            <a:ext cx="375900" cy="3387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i="1" lang="en" sz="1000">
                <a:solidFill>
                  <a:srgbClr val="000000"/>
                </a:solidFill>
                <a:latin typeface="Arial"/>
                <a:ea typeface="Arial"/>
                <a:cs typeface="Arial"/>
                <a:sym typeface="Arial"/>
              </a:rPr>
              <a:t>u</a:t>
            </a:r>
            <a:endParaRPr i="1" sz="1000">
              <a:solidFill>
                <a:srgbClr val="000000"/>
              </a:solidFill>
              <a:latin typeface="Arial"/>
              <a:ea typeface="Arial"/>
              <a:cs typeface="Arial"/>
              <a:sym typeface="Arial"/>
            </a:endParaRPr>
          </a:p>
        </p:txBody>
      </p:sp>
      <p:sp>
        <p:nvSpPr>
          <p:cNvPr id="781" name="Google Shape;781;p57"/>
          <p:cNvSpPr txBox="1"/>
          <p:nvPr/>
        </p:nvSpPr>
        <p:spPr>
          <a:xfrm>
            <a:off x="8243001" y="3935125"/>
            <a:ext cx="635700" cy="3387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i="1" lang="en" sz="1000">
                <a:solidFill>
                  <a:srgbClr val="000000"/>
                </a:solidFill>
                <a:latin typeface="Arial"/>
                <a:ea typeface="Arial"/>
                <a:cs typeface="Arial"/>
                <a:sym typeface="Arial"/>
              </a:rPr>
              <a:t>(s,u,v)</a:t>
            </a:r>
            <a:endParaRPr i="1" sz="1000">
              <a:solidFill>
                <a:srgbClr val="000000"/>
              </a:solidFill>
              <a:latin typeface="Arial"/>
              <a:ea typeface="Arial"/>
              <a:cs typeface="Arial"/>
              <a:sym typeface="Arial"/>
            </a:endParaRPr>
          </a:p>
        </p:txBody>
      </p:sp>
      <p:graphicFrame>
        <p:nvGraphicFramePr>
          <p:cNvPr id="782" name="Google Shape;782;p57"/>
          <p:cNvGraphicFramePr/>
          <p:nvPr/>
        </p:nvGraphicFramePr>
        <p:xfrm>
          <a:off x="26475" y="1102433"/>
          <a:ext cx="3000000" cy="3000000"/>
        </p:xfrm>
        <a:graphic>
          <a:graphicData uri="http://schemas.openxmlformats.org/drawingml/2006/table">
            <a:tbl>
              <a:tblPr bandRow="1" firstRow="1">
                <a:noFill/>
                <a:tableStyleId>{BCE519DC-E5B4-4C98-9645-A3D9EF5910E3}</a:tableStyleId>
              </a:tblPr>
              <a:tblGrid>
                <a:gridCol w="1425025"/>
                <a:gridCol w="2920300"/>
              </a:tblGrid>
              <a:tr h="421775">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lang="en" sz="1900" u="none" cap="none" strike="noStrike">
                          <a:solidFill>
                            <a:schemeClr val="dk1"/>
                          </a:solidFill>
                          <a:latin typeface="Cambria"/>
                          <a:ea typeface="Cambria"/>
                          <a:cs typeface="Cambria"/>
                          <a:sym typeface="Cambria"/>
                        </a:rPr>
                        <a:t>Flux Surface Label</a:t>
                      </a:r>
                      <a:endParaRPr sz="1100"/>
                    </a:p>
                  </a:txBody>
                  <a:tcPr marT="45725" marB="45725" marR="91450" marL="91450"/>
                </a:tc>
              </a:tr>
              <a:tr h="37720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 sz="1900" u="none" cap="none" strike="noStrike">
                          <a:solidFill>
                            <a:schemeClr val="dk1"/>
                          </a:solidFill>
                          <a:latin typeface="Cambria"/>
                          <a:ea typeface="Cambria"/>
                          <a:cs typeface="Cambria"/>
                          <a:sym typeface="Cambria"/>
                        </a:rPr>
                        <a:t>Poloidal Angle</a:t>
                      </a:r>
                      <a:endParaRPr sz="1100"/>
                    </a:p>
                  </a:txBody>
                  <a:tcPr marT="45725" marB="45725" marR="91450" marL="91450"/>
                </a:tc>
              </a:tr>
              <a:tr h="37720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 sz="1900" u="none" cap="none" strike="noStrike">
                          <a:solidFill>
                            <a:schemeClr val="dk1"/>
                          </a:solidFill>
                          <a:latin typeface="Cambria"/>
                          <a:ea typeface="Cambria"/>
                          <a:cs typeface="Cambria"/>
                          <a:sym typeface="Cambria"/>
                        </a:rPr>
                        <a:t>SFL Poloidal Angle</a:t>
                      </a:r>
                      <a:endParaRPr sz="1100"/>
                    </a:p>
                  </a:txBody>
                  <a:tcPr marT="45725" marB="45725" marR="91450" marL="91450"/>
                </a:tc>
              </a:tr>
              <a:tr h="37720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 sz="1900" u="none" cap="none" strike="noStrike">
                          <a:solidFill>
                            <a:schemeClr val="dk1"/>
                          </a:solidFill>
                          <a:latin typeface="Cambria"/>
                          <a:ea typeface="Cambria"/>
                          <a:cs typeface="Cambria"/>
                          <a:sym typeface="Cambria"/>
                        </a:rPr>
                        <a:t>Geometric Toroidal Angle</a:t>
                      </a:r>
                      <a:endParaRPr sz="1100"/>
                    </a:p>
                  </a:txBody>
                  <a:tcPr marT="45725" marB="45725" marR="91450" marL="91450"/>
                </a:tc>
              </a:tr>
            </a:tbl>
          </a:graphicData>
        </a:graphic>
      </p:graphicFrame>
      <p:sp>
        <p:nvSpPr>
          <p:cNvPr id="783" name="Google Shape;783;p57"/>
          <p:cNvSpPr txBox="1"/>
          <p:nvPr/>
        </p:nvSpPr>
        <p:spPr>
          <a:xfrm>
            <a:off x="4724245" y="983849"/>
            <a:ext cx="3751200" cy="531000"/>
          </a:xfrm>
          <a:prstGeom prst="rect">
            <a:avLst/>
          </a:prstGeom>
          <a:blipFill rotWithShape="1">
            <a:blip r:embed="rId5">
              <a:alphaModFix/>
            </a:blip>
            <a:stretch>
              <a:fillRect b="-13558" l="-1089" r="0" t="-3389"/>
            </a:stretch>
          </a:blip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784" name="Google Shape;784;p57"/>
          <p:cNvSpPr txBox="1"/>
          <p:nvPr/>
        </p:nvSpPr>
        <p:spPr>
          <a:xfrm>
            <a:off x="6515253" y="-13564"/>
            <a:ext cx="26025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(Hirshman and Whitson, 1983)</a:t>
            </a:r>
            <a:endParaRPr sz="1100"/>
          </a:p>
        </p:txBody>
      </p:sp>
      <p:sp>
        <p:nvSpPr>
          <p:cNvPr id="785" name="Google Shape;785;p57"/>
          <p:cNvSpPr txBox="1"/>
          <p:nvPr>
            <p:ph idx="12" type="sldNum"/>
          </p:nvPr>
        </p:nvSpPr>
        <p:spPr>
          <a:xfrm>
            <a:off x="6354343" y="3497413"/>
            <a:ext cx="411600" cy="295200"/>
          </a:xfrm>
          <a:prstGeom prst="rect">
            <a:avLst/>
          </a:prstGeom>
          <a:noFill/>
          <a:ln>
            <a:noFill/>
          </a:ln>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3"/>
                                        </p:tgtEl>
                                        <p:attrNameLst>
                                          <p:attrName>style.visibility</p:attrName>
                                        </p:attrNameLst>
                                      </p:cBhvr>
                                      <p:to>
                                        <p:strVal val="visible"/>
                                      </p:to>
                                    </p:set>
                                    <p:animEffect filter="fade" transition="in">
                                      <p:cBhvr>
                                        <p:cTn dur="500"/>
                                        <p:tgtEl>
                                          <p:spTgt spid="7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7"/>
                                        </p:tgtEl>
                                        <p:attrNameLst>
                                          <p:attrName>style.visibility</p:attrName>
                                        </p:attrNameLst>
                                      </p:cBhvr>
                                      <p:to>
                                        <p:strVal val="visible"/>
                                      </p:to>
                                    </p:set>
                                    <p:animEffect filter="fade" transition="in">
                                      <p:cBhvr>
                                        <p:cTn dur="500"/>
                                        <p:tgtEl>
                                          <p:spTgt spid="7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9" name="Shape 789"/>
        <p:cNvGrpSpPr/>
        <p:nvPr/>
      </p:nvGrpSpPr>
      <p:grpSpPr>
        <a:xfrm>
          <a:off x="0" y="0"/>
          <a:ext cx="0" cy="0"/>
          <a:chOff x="0" y="0"/>
          <a:chExt cx="0" cy="0"/>
        </a:xfrm>
      </p:grpSpPr>
      <p:pic>
        <p:nvPicPr>
          <p:cNvPr id="790" name="Google Shape;790;p58"/>
          <p:cNvPicPr preferRelativeResize="0"/>
          <p:nvPr/>
        </p:nvPicPr>
        <p:blipFill rotWithShape="1">
          <a:blip r:embed="rId3">
            <a:alphaModFix/>
          </a:blip>
          <a:srcRect b="3489" l="0" r="0" t="-3489"/>
          <a:stretch/>
        </p:blipFill>
        <p:spPr>
          <a:xfrm>
            <a:off x="4470697" y="2923221"/>
            <a:ext cx="4647949" cy="2183275"/>
          </a:xfrm>
          <a:prstGeom prst="rect">
            <a:avLst/>
          </a:prstGeom>
          <a:noFill/>
          <a:ln>
            <a:noFill/>
          </a:ln>
        </p:spPr>
      </p:pic>
      <p:sp>
        <p:nvSpPr>
          <p:cNvPr id="791" name="Google Shape;791;p58"/>
          <p:cNvSpPr txBox="1"/>
          <p:nvPr/>
        </p:nvSpPr>
        <p:spPr>
          <a:xfrm>
            <a:off x="8200782" y="4455110"/>
            <a:ext cx="471900" cy="138600"/>
          </a:xfrm>
          <a:prstGeom prst="rect">
            <a:avLst/>
          </a:prstGeom>
          <a:blipFill rotWithShape="1">
            <a:blip r:embed="rId4">
              <a:alphaModFix/>
            </a:blip>
            <a:stretch>
              <a:fillRect b="-38709" l="-5819" r="-7769"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792" name="Google Shape;792;p58"/>
          <p:cNvSpPr txBox="1"/>
          <p:nvPr>
            <p:ph type="title"/>
          </p:nvPr>
        </p:nvSpPr>
        <p:spPr>
          <a:xfrm>
            <a:off x="233775" y="333769"/>
            <a:ext cx="6390600" cy="429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82142"/>
              <a:buNone/>
            </a:pPr>
            <a:r>
              <a:rPr lang="en"/>
              <a:t>DESC - Coordinate System</a:t>
            </a:r>
            <a:endParaRPr/>
          </a:p>
        </p:txBody>
      </p:sp>
      <p:pic>
        <p:nvPicPr>
          <p:cNvPr id="793" name="Google Shape;793;p58"/>
          <p:cNvPicPr preferRelativeResize="0"/>
          <p:nvPr/>
        </p:nvPicPr>
        <p:blipFill rotWithShape="1">
          <a:blip r:embed="rId5">
            <a:alphaModFix/>
          </a:blip>
          <a:srcRect b="0" l="0" r="0" t="0"/>
          <a:stretch/>
        </p:blipFill>
        <p:spPr>
          <a:xfrm>
            <a:off x="7010700" y="1"/>
            <a:ext cx="2022224" cy="1090250"/>
          </a:xfrm>
          <a:prstGeom prst="rect">
            <a:avLst/>
          </a:prstGeom>
          <a:noFill/>
          <a:ln>
            <a:noFill/>
          </a:ln>
        </p:spPr>
      </p:pic>
      <p:pic>
        <p:nvPicPr>
          <p:cNvPr id="794" name="Google Shape;794;p58"/>
          <p:cNvPicPr preferRelativeResize="0"/>
          <p:nvPr/>
        </p:nvPicPr>
        <p:blipFill rotWithShape="1">
          <a:blip r:embed="rId6">
            <a:alphaModFix/>
          </a:blip>
          <a:srcRect b="0" l="0" r="0" t="0"/>
          <a:stretch/>
        </p:blipFill>
        <p:spPr>
          <a:xfrm>
            <a:off x="61706" y="3346715"/>
            <a:ext cx="3124541" cy="1764016"/>
          </a:xfrm>
          <a:prstGeom prst="rect">
            <a:avLst/>
          </a:prstGeom>
          <a:noFill/>
          <a:ln cap="flat" cmpd="sng" w="9525">
            <a:solidFill>
              <a:schemeClr val="dk1"/>
            </a:solidFill>
            <a:prstDash val="solid"/>
            <a:round/>
            <a:headEnd len="sm" w="sm" type="none"/>
            <a:tailEnd len="sm" w="sm" type="none"/>
          </a:ln>
        </p:spPr>
      </p:pic>
      <p:graphicFrame>
        <p:nvGraphicFramePr>
          <p:cNvPr id="795" name="Google Shape;795;p58"/>
          <p:cNvGraphicFramePr/>
          <p:nvPr/>
        </p:nvGraphicFramePr>
        <p:xfrm>
          <a:off x="61706" y="1326511"/>
          <a:ext cx="3000000" cy="3000000"/>
        </p:xfrm>
        <a:graphic>
          <a:graphicData uri="http://schemas.openxmlformats.org/drawingml/2006/table">
            <a:tbl>
              <a:tblPr bandRow="1" firstRow="1">
                <a:noFill/>
                <a:tableStyleId>{2DB0CBD9-28A6-4C40-B9C5-DAFAE56D856D}</a:tableStyleId>
              </a:tblPr>
              <a:tblGrid>
                <a:gridCol w="1425025"/>
                <a:gridCol w="2920300"/>
              </a:tblGrid>
              <a:tr h="508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lang="en" sz="1900" u="none" cap="none" strike="noStrike">
                          <a:solidFill>
                            <a:schemeClr val="dk1"/>
                          </a:solidFill>
                          <a:latin typeface="Cambria"/>
                          <a:ea typeface="Cambria"/>
                          <a:cs typeface="Cambria"/>
                          <a:sym typeface="Cambria"/>
                        </a:rPr>
                        <a:t>Flux Surface Label</a:t>
                      </a:r>
                      <a:endParaRPr sz="1100"/>
                    </a:p>
                  </a:txBody>
                  <a:tcPr marT="45725" marB="45725" marR="91450" marL="91450">
                    <a:solidFill>
                      <a:srgbClr val="B1CDFB"/>
                    </a:solidFill>
                  </a:tcPr>
                </a:tc>
              </a:tr>
              <a:tr h="37720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 sz="1900" u="none" cap="none" strike="noStrike">
                          <a:solidFill>
                            <a:schemeClr val="dk1"/>
                          </a:solidFill>
                          <a:latin typeface="Cambria"/>
                          <a:ea typeface="Cambria"/>
                          <a:cs typeface="Cambria"/>
                          <a:sym typeface="Cambria"/>
                        </a:rPr>
                        <a:t>Poloidal Angle</a:t>
                      </a:r>
                      <a:endParaRPr sz="1100"/>
                    </a:p>
                  </a:txBody>
                  <a:tcPr marT="45725" marB="45725" marR="91450" marL="91450"/>
                </a:tc>
              </a:tr>
              <a:tr h="37720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 sz="1900" u="none" cap="none" strike="noStrike">
                          <a:solidFill>
                            <a:schemeClr val="dk1"/>
                          </a:solidFill>
                          <a:latin typeface="Cambria"/>
                          <a:ea typeface="Cambria"/>
                          <a:cs typeface="Cambria"/>
                          <a:sym typeface="Cambria"/>
                        </a:rPr>
                        <a:t>SFL Poloidal Angle</a:t>
                      </a:r>
                      <a:endParaRPr sz="1100"/>
                    </a:p>
                  </a:txBody>
                  <a:tcPr marT="45725" marB="45725" marR="91450" marL="91450"/>
                </a:tc>
              </a:tr>
              <a:tr h="37720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 sz="1900" u="none" cap="none" strike="noStrike">
                          <a:solidFill>
                            <a:schemeClr val="dk1"/>
                          </a:solidFill>
                          <a:latin typeface="Cambria"/>
                          <a:ea typeface="Cambria"/>
                          <a:cs typeface="Cambria"/>
                          <a:sym typeface="Cambria"/>
                        </a:rPr>
                        <a:t>Geometric Toroidal Angle</a:t>
                      </a:r>
                      <a:endParaRPr sz="1100"/>
                    </a:p>
                  </a:txBody>
                  <a:tcPr marT="45725" marB="45725" marR="91450" marL="91450"/>
                </a:tc>
              </a:tr>
            </a:tbl>
          </a:graphicData>
        </a:graphic>
      </p:graphicFrame>
      <p:sp>
        <p:nvSpPr>
          <p:cNvPr id="796" name="Google Shape;796;p58"/>
          <p:cNvSpPr txBox="1"/>
          <p:nvPr>
            <p:ph idx="12" type="sldNum"/>
          </p:nvPr>
        </p:nvSpPr>
        <p:spPr>
          <a:xfrm>
            <a:off x="6354343" y="3497413"/>
            <a:ext cx="411600" cy="295200"/>
          </a:xfrm>
          <a:prstGeom prst="rect">
            <a:avLst/>
          </a:prstGeom>
          <a:noFill/>
          <a:ln>
            <a:noFill/>
          </a:ln>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
        <p:nvSpPr>
          <p:cNvPr id="797" name="Google Shape;797;p58"/>
          <p:cNvSpPr txBox="1"/>
          <p:nvPr/>
        </p:nvSpPr>
        <p:spPr>
          <a:xfrm>
            <a:off x="4736969" y="1206131"/>
            <a:ext cx="3751200" cy="531000"/>
          </a:xfrm>
          <a:prstGeom prst="rect">
            <a:avLst/>
          </a:prstGeom>
          <a:no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lang="en" sz="1500">
                <a:solidFill>
                  <a:schemeClr val="dk1"/>
                </a:solidFill>
                <a:latin typeface="Cambria"/>
                <a:ea typeface="Cambria"/>
                <a:cs typeface="Cambria"/>
                <a:sym typeface="Cambria"/>
              </a:rPr>
              <a:t>Geometry represented </a:t>
            </a:r>
            <a:r>
              <a:rPr b="1" lang="en" sz="1500">
                <a:solidFill>
                  <a:schemeClr val="dk1"/>
                </a:solidFill>
                <a:latin typeface="Cambria"/>
                <a:ea typeface="Cambria"/>
                <a:cs typeface="Cambria"/>
                <a:sym typeface="Cambria"/>
              </a:rPr>
              <a:t>continuously</a:t>
            </a:r>
            <a:r>
              <a:rPr lang="en" sz="1500">
                <a:solidFill>
                  <a:schemeClr val="dk1"/>
                </a:solidFill>
                <a:latin typeface="Cambria"/>
                <a:ea typeface="Cambria"/>
                <a:cs typeface="Cambria"/>
                <a:sym typeface="Cambria"/>
              </a:rPr>
              <a:t> with global basis functions</a:t>
            </a:r>
            <a:endParaRPr b="1" sz="1500">
              <a:solidFill>
                <a:schemeClr val="dk1"/>
              </a:solidFill>
              <a:latin typeface="Cambria"/>
              <a:ea typeface="Cambria"/>
              <a:cs typeface="Cambria"/>
              <a:sym typeface="Cambria"/>
            </a:endParaRPr>
          </a:p>
        </p:txBody>
      </p:sp>
      <p:sp>
        <p:nvSpPr>
          <p:cNvPr id="798" name="Google Shape;798;p58"/>
          <p:cNvSpPr txBox="1"/>
          <p:nvPr/>
        </p:nvSpPr>
        <p:spPr>
          <a:xfrm>
            <a:off x="4963385" y="93815"/>
            <a:ext cx="23226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1400">
                <a:solidFill>
                  <a:srgbClr val="000000"/>
                </a:solidFill>
                <a:latin typeface="Cambria"/>
                <a:ea typeface="Cambria"/>
                <a:cs typeface="Cambria"/>
                <a:sym typeface="Cambria"/>
              </a:rPr>
              <a:t>(Dudt and Kolemen 2020)</a:t>
            </a:r>
            <a:endParaRPr sz="1400">
              <a:solidFill>
                <a:srgbClr val="000000"/>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7"/>
                                        </p:tgtEl>
                                        <p:attrNameLst>
                                          <p:attrName>style.visibility</p:attrName>
                                        </p:attrNameLst>
                                      </p:cBhvr>
                                      <p:to>
                                        <p:strVal val="visible"/>
                                      </p:to>
                                    </p:set>
                                    <p:animEffect filter="fade" transition="in">
                                      <p:cBhvr>
                                        <p:cTn dur="500"/>
                                        <p:tgtEl>
                                          <p:spTgt spid="7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4"/>
                                        </p:tgtEl>
                                        <p:attrNameLst>
                                          <p:attrName>style.visibility</p:attrName>
                                        </p:attrNameLst>
                                      </p:cBhvr>
                                      <p:to>
                                        <p:strVal val="visible"/>
                                      </p:to>
                                    </p:set>
                                    <p:animEffect filter="fade" transition="in">
                                      <p:cBhvr>
                                        <p:cTn dur="500"/>
                                        <p:tgtEl>
                                          <p:spTgt spid="7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2" name="Shape 802"/>
        <p:cNvGrpSpPr/>
        <p:nvPr/>
      </p:nvGrpSpPr>
      <p:grpSpPr>
        <a:xfrm>
          <a:off x="0" y="0"/>
          <a:ext cx="0" cy="0"/>
          <a:chOff x="0" y="0"/>
          <a:chExt cx="0" cy="0"/>
        </a:xfrm>
      </p:grpSpPr>
      <p:sp>
        <p:nvSpPr>
          <p:cNvPr id="803" name="Google Shape;803;p59"/>
          <p:cNvSpPr txBox="1"/>
          <p:nvPr>
            <p:ph type="title"/>
          </p:nvPr>
        </p:nvSpPr>
        <p:spPr>
          <a:xfrm>
            <a:off x="66148" y="91300"/>
            <a:ext cx="8766300" cy="572700"/>
          </a:xfrm>
          <a:prstGeom prst="rect">
            <a:avLst/>
          </a:prstGeom>
          <a:noFill/>
          <a:ln>
            <a:noFill/>
          </a:ln>
        </p:spPr>
        <p:txBody>
          <a:bodyPr anchorCtr="0" anchor="t" bIns="68575" lIns="68575" spcFirstLastPara="1" rIns="68575" wrap="square" tIns="68575">
            <a:normAutofit fontScale="90000"/>
          </a:bodyPr>
          <a:lstStyle/>
          <a:p>
            <a:pPr indent="0" lvl="0" marL="0" rtl="0" algn="l">
              <a:lnSpc>
                <a:spcPct val="100000"/>
              </a:lnSpc>
              <a:spcBef>
                <a:spcPts val="0"/>
              </a:spcBef>
              <a:spcAft>
                <a:spcPts val="0"/>
              </a:spcAft>
              <a:buSzPct val="75000"/>
              <a:buNone/>
            </a:pPr>
            <a:r>
              <a:rPr lang="en"/>
              <a:t>Poincare-Hopf Theorem : Mathematical Reason for Toroidal Geometry</a:t>
            </a:r>
            <a:endParaRPr/>
          </a:p>
        </p:txBody>
      </p:sp>
      <p:sp>
        <p:nvSpPr>
          <p:cNvPr id="804" name="Google Shape;804;p59"/>
          <p:cNvSpPr txBox="1"/>
          <p:nvPr>
            <p:ph idx="1" type="body"/>
          </p:nvPr>
        </p:nvSpPr>
        <p:spPr>
          <a:xfrm>
            <a:off x="311700" y="1152475"/>
            <a:ext cx="8579100" cy="3416400"/>
          </a:xfrm>
          <a:prstGeom prst="rect">
            <a:avLst/>
          </a:prstGeom>
          <a:noFill/>
          <a:ln>
            <a:noFill/>
          </a:ln>
        </p:spPr>
        <p:txBody>
          <a:bodyPr anchorCtr="0" anchor="t" bIns="68575" lIns="68575" spcFirstLastPara="1" rIns="68575" wrap="square" tIns="68575">
            <a:normAutofit/>
          </a:bodyPr>
          <a:lstStyle/>
          <a:p>
            <a:pPr indent="-254000" lvl="0" marL="457200" rtl="0" algn="l">
              <a:lnSpc>
                <a:spcPct val="115000"/>
              </a:lnSpc>
              <a:spcBef>
                <a:spcPts val="0"/>
              </a:spcBef>
              <a:spcAft>
                <a:spcPts val="0"/>
              </a:spcAft>
              <a:buSzPts val="1400"/>
              <a:buNone/>
            </a:pPr>
            <a:r>
              <a:t/>
            </a:r>
            <a:endParaRPr/>
          </a:p>
          <a:p>
            <a:pPr indent="-254000" lvl="0" marL="457200" rtl="0" algn="l">
              <a:lnSpc>
                <a:spcPct val="115000"/>
              </a:lnSpc>
              <a:spcBef>
                <a:spcPts val="0"/>
              </a:spcBef>
              <a:spcAft>
                <a:spcPts val="0"/>
              </a:spcAft>
              <a:buSzPts val="1400"/>
              <a:buNone/>
            </a:pPr>
            <a:r>
              <a:t/>
            </a:r>
            <a:endParaRPr/>
          </a:p>
          <a:p>
            <a:pPr indent="-342900" lvl="0" marL="457200" rtl="0" algn="l">
              <a:lnSpc>
                <a:spcPct val="115000"/>
              </a:lnSpc>
              <a:spcBef>
                <a:spcPts val="0"/>
              </a:spcBef>
              <a:spcAft>
                <a:spcPts val="0"/>
              </a:spcAft>
              <a:buSzPts val="1400"/>
              <a:buChar char="●"/>
            </a:pPr>
            <a:r>
              <a:rPr lang="en"/>
              <a:t>No non-vanishing </a:t>
            </a:r>
            <a:r>
              <a:rPr b="1" lang="en"/>
              <a:t>tangent vector fields </a:t>
            </a:r>
            <a:r>
              <a:rPr lang="en"/>
              <a:t>on </a:t>
            </a:r>
            <a:r>
              <a:rPr b="1" lang="en"/>
              <a:t>even-dimensional n-spheres </a:t>
            </a:r>
            <a:r>
              <a:rPr lang="en"/>
              <a:t>(i.e. cannot have a vector field tangent everywhere to a sphere in 3D while being continuous and non-zero)</a:t>
            </a:r>
            <a:endParaRPr/>
          </a:p>
          <a:p>
            <a:pPr indent="-342900" lvl="0" marL="457200" rtl="0" algn="l">
              <a:lnSpc>
                <a:spcPct val="115000"/>
              </a:lnSpc>
              <a:spcBef>
                <a:spcPts val="0"/>
              </a:spcBef>
              <a:spcAft>
                <a:spcPts val="0"/>
              </a:spcAft>
              <a:buSzPts val="1400"/>
              <a:buChar char="●"/>
            </a:pPr>
            <a:r>
              <a:rPr lang="en"/>
              <a:t>So a sphere in 3D cannot be a flux surface (remember that a 2-sphere is the normal sphere in 3D we think of)</a:t>
            </a:r>
            <a:endParaRPr/>
          </a:p>
          <a:p>
            <a:pPr indent="-342900" lvl="0" marL="457200" rtl="0" algn="l">
              <a:lnSpc>
                <a:spcPct val="115000"/>
              </a:lnSpc>
              <a:spcBef>
                <a:spcPts val="0"/>
              </a:spcBef>
              <a:spcAft>
                <a:spcPts val="0"/>
              </a:spcAft>
              <a:buSzPts val="1400"/>
              <a:buChar char="●"/>
            </a:pPr>
            <a:r>
              <a:rPr lang="en"/>
              <a:t>Only physically realizable shape in 3D that allows this is a </a:t>
            </a:r>
            <a:r>
              <a:rPr b="1" lang="en"/>
              <a:t>torus</a:t>
            </a:r>
            <a:endParaRPr/>
          </a:p>
        </p:txBody>
      </p:sp>
      <p:pic>
        <p:nvPicPr>
          <p:cNvPr id="805" name="Google Shape;805;p59"/>
          <p:cNvPicPr preferRelativeResize="0"/>
          <p:nvPr/>
        </p:nvPicPr>
        <p:blipFill rotWithShape="1">
          <a:blip r:embed="rId3">
            <a:alphaModFix/>
          </a:blip>
          <a:srcRect b="68998" l="0" r="0" t="0"/>
          <a:stretch/>
        </p:blipFill>
        <p:spPr>
          <a:xfrm>
            <a:off x="391558" y="922300"/>
            <a:ext cx="2565476" cy="604846"/>
          </a:xfrm>
          <a:prstGeom prst="rect">
            <a:avLst/>
          </a:prstGeom>
          <a:noFill/>
          <a:ln>
            <a:noFill/>
          </a:ln>
        </p:spPr>
      </p:pic>
      <p:cxnSp>
        <p:nvCxnSpPr>
          <p:cNvPr id="806" name="Google Shape;806;p59"/>
          <p:cNvCxnSpPr/>
          <p:nvPr/>
        </p:nvCxnSpPr>
        <p:spPr>
          <a:xfrm>
            <a:off x="2822702" y="1281731"/>
            <a:ext cx="768900" cy="0"/>
          </a:xfrm>
          <a:prstGeom prst="straightConnector1">
            <a:avLst/>
          </a:prstGeom>
          <a:noFill/>
          <a:ln cap="flat" cmpd="sng" w="9525">
            <a:solidFill>
              <a:srgbClr val="3B7FF2"/>
            </a:solidFill>
            <a:prstDash val="solid"/>
            <a:round/>
            <a:headEnd len="sm" w="sm" type="none"/>
            <a:tailEnd len="med" w="med" type="triangle"/>
          </a:ln>
        </p:spPr>
      </p:cxnSp>
      <p:pic>
        <p:nvPicPr>
          <p:cNvPr id="807" name="Google Shape;807;p59"/>
          <p:cNvPicPr preferRelativeResize="0"/>
          <p:nvPr/>
        </p:nvPicPr>
        <p:blipFill rotWithShape="1">
          <a:blip r:embed="rId4">
            <a:alphaModFix/>
          </a:blip>
          <a:srcRect b="0" l="0" r="0" t="0"/>
          <a:stretch/>
        </p:blipFill>
        <p:spPr>
          <a:xfrm>
            <a:off x="3645926" y="975723"/>
            <a:ext cx="2612948" cy="662729"/>
          </a:xfrm>
          <a:prstGeom prst="rect">
            <a:avLst/>
          </a:prstGeom>
          <a:noFill/>
          <a:ln>
            <a:noFill/>
          </a:ln>
        </p:spPr>
      </p:pic>
      <p:pic>
        <p:nvPicPr>
          <p:cNvPr id="808" name="Google Shape;808;p59"/>
          <p:cNvPicPr preferRelativeResize="0"/>
          <p:nvPr/>
        </p:nvPicPr>
        <p:blipFill rotWithShape="1">
          <a:blip r:embed="rId5">
            <a:alphaModFix/>
          </a:blip>
          <a:srcRect b="0" l="0" r="0" t="0"/>
          <a:stretch/>
        </p:blipFill>
        <p:spPr>
          <a:xfrm>
            <a:off x="558854" y="3391970"/>
            <a:ext cx="2029364" cy="1697286"/>
          </a:xfrm>
          <a:prstGeom prst="rect">
            <a:avLst/>
          </a:prstGeom>
          <a:noFill/>
          <a:ln>
            <a:noFill/>
          </a:ln>
        </p:spPr>
      </p:pic>
      <p:pic>
        <p:nvPicPr>
          <p:cNvPr id="809" name="Google Shape;809;p59"/>
          <p:cNvPicPr preferRelativeResize="0"/>
          <p:nvPr/>
        </p:nvPicPr>
        <p:blipFill rotWithShape="1">
          <a:blip r:embed="rId6">
            <a:alphaModFix/>
          </a:blip>
          <a:srcRect b="0" l="0" r="0" t="0"/>
          <a:stretch/>
        </p:blipFill>
        <p:spPr>
          <a:xfrm>
            <a:off x="2913401" y="3456869"/>
            <a:ext cx="2189416" cy="1542543"/>
          </a:xfrm>
          <a:prstGeom prst="rect">
            <a:avLst/>
          </a:prstGeom>
          <a:noFill/>
          <a:ln>
            <a:noFill/>
          </a:ln>
        </p:spPr>
      </p:pic>
      <p:sp>
        <p:nvSpPr>
          <p:cNvPr id="810" name="Google Shape;810;p59"/>
          <p:cNvSpPr txBox="1"/>
          <p:nvPr/>
        </p:nvSpPr>
        <p:spPr>
          <a:xfrm>
            <a:off x="4374398" y="4847095"/>
            <a:ext cx="46572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000000"/>
                </a:solidFill>
                <a:latin typeface="Arial"/>
                <a:ea typeface="Arial"/>
                <a:cs typeface="Arial"/>
                <a:sym typeface="Arial"/>
              </a:rPr>
              <a:t>Source: https://en.wikipedia.org/wiki/Hairy_ball_theorem</a:t>
            </a:r>
            <a:endParaRPr sz="1100"/>
          </a:p>
        </p:txBody>
      </p:sp>
      <p:sp>
        <p:nvSpPr>
          <p:cNvPr id="811" name="Google Shape;811;p59"/>
          <p:cNvSpPr txBox="1"/>
          <p:nvPr>
            <p:ph idx="12" type="sldNum"/>
          </p:nvPr>
        </p:nvSpPr>
        <p:spPr>
          <a:xfrm>
            <a:off x="6354343" y="3497413"/>
            <a:ext cx="411600" cy="295200"/>
          </a:xfrm>
          <a:prstGeom prst="rect">
            <a:avLst/>
          </a:prstGeom>
          <a:noFill/>
          <a:ln>
            <a:noFill/>
          </a:ln>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
        <p:nvSpPr>
          <p:cNvPr id="812" name="Google Shape;812;p59"/>
          <p:cNvSpPr txBox="1"/>
          <p:nvPr/>
        </p:nvSpPr>
        <p:spPr>
          <a:xfrm>
            <a:off x="243436" y="2815849"/>
            <a:ext cx="2565600" cy="531000"/>
          </a:xfrm>
          <a:prstGeom prst="rect">
            <a:avLst/>
          </a:prstGeom>
          <a:noFill/>
          <a:ln cap="flat" cmpd="sng" w="9525">
            <a:solidFill>
              <a:srgbClr val="FF0000"/>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lang="en" sz="1500">
                <a:solidFill>
                  <a:srgbClr val="FF0000"/>
                </a:solidFill>
                <a:latin typeface="Cambria"/>
                <a:ea typeface="Cambria"/>
                <a:cs typeface="Cambria"/>
                <a:sym typeface="Cambria"/>
              </a:rPr>
              <a:t>Cannot comb hair flat on a coconut</a:t>
            </a:r>
            <a:endParaRPr sz="11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6" name="Shape 816"/>
        <p:cNvGrpSpPr/>
        <p:nvPr/>
      </p:nvGrpSpPr>
      <p:grpSpPr>
        <a:xfrm>
          <a:off x="0" y="0"/>
          <a:ext cx="0" cy="0"/>
          <a:chOff x="0" y="0"/>
          <a:chExt cx="0" cy="0"/>
        </a:xfrm>
      </p:grpSpPr>
      <p:sp>
        <p:nvSpPr>
          <p:cNvPr id="817" name="Google Shape;817;p60"/>
          <p:cNvSpPr txBox="1"/>
          <p:nvPr>
            <p:ph type="title"/>
          </p:nvPr>
        </p:nvSpPr>
        <p:spPr>
          <a:xfrm>
            <a:off x="233775" y="333769"/>
            <a:ext cx="6390600" cy="429600"/>
          </a:xfrm>
          <a:prstGeom prst="rect">
            <a:avLst/>
          </a:prstGeom>
          <a:noFill/>
          <a:ln>
            <a:noFill/>
          </a:ln>
        </p:spPr>
        <p:txBody>
          <a:bodyPr anchorCtr="0" anchor="t" bIns="68575" lIns="68575" spcFirstLastPara="1" rIns="68575" wrap="square" tIns="68575">
            <a:normAutofit fontScale="90000"/>
          </a:bodyPr>
          <a:lstStyle/>
          <a:p>
            <a:pPr indent="0" lvl="0" marL="0" rtl="0" algn="l">
              <a:lnSpc>
                <a:spcPct val="100000"/>
              </a:lnSpc>
              <a:spcBef>
                <a:spcPts val="0"/>
              </a:spcBef>
              <a:spcAft>
                <a:spcPts val="0"/>
              </a:spcAft>
              <a:buSzPct val="75000"/>
              <a:buNone/>
            </a:pPr>
            <a:r>
              <a:rPr lang="en"/>
              <a:t>Axisymmetry and Noether’s Theorem</a:t>
            </a:r>
            <a:endParaRPr/>
          </a:p>
        </p:txBody>
      </p:sp>
      <p:sp>
        <p:nvSpPr>
          <p:cNvPr id="818" name="Google Shape;818;p60"/>
          <p:cNvSpPr txBox="1"/>
          <p:nvPr>
            <p:ph idx="1" type="body"/>
          </p:nvPr>
        </p:nvSpPr>
        <p:spPr>
          <a:xfrm>
            <a:off x="311700" y="1152475"/>
            <a:ext cx="8520600" cy="878700"/>
          </a:xfrm>
          <a:prstGeom prst="rect">
            <a:avLst/>
          </a:prstGeom>
          <a:noFill/>
          <a:ln>
            <a:noFill/>
          </a:ln>
        </p:spPr>
        <p:txBody>
          <a:bodyPr anchorCtr="0" anchor="t" bIns="68575" lIns="68575" spcFirstLastPara="1" rIns="68575" wrap="square" tIns="68575">
            <a:normAutofit/>
          </a:bodyPr>
          <a:lstStyle/>
          <a:p>
            <a:pPr indent="-342900" lvl="0" marL="457200" rtl="0" algn="l">
              <a:lnSpc>
                <a:spcPct val="115000"/>
              </a:lnSpc>
              <a:spcBef>
                <a:spcPts val="0"/>
              </a:spcBef>
              <a:spcAft>
                <a:spcPts val="0"/>
              </a:spcAft>
              <a:buSzPts val="1400"/>
              <a:buChar char="●"/>
            </a:pPr>
            <a:r>
              <a:rPr lang="en"/>
              <a:t>Axisymmetry guarantees particles confinement (in absence of collisions)</a:t>
            </a:r>
            <a:endParaRPr/>
          </a:p>
          <a:p>
            <a:pPr indent="-342900" lvl="0" marL="457200" rtl="0" algn="l">
              <a:lnSpc>
                <a:spcPct val="115000"/>
              </a:lnSpc>
              <a:spcBef>
                <a:spcPts val="0"/>
              </a:spcBef>
              <a:spcAft>
                <a:spcPts val="0"/>
              </a:spcAft>
              <a:buSzPts val="1400"/>
              <a:buChar char="●"/>
            </a:pPr>
            <a:r>
              <a:rPr lang="en"/>
              <a:t>Consider single particle Lagrangian, axisymmetry means </a:t>
            </a:r>
            <a:endParaRPr/>
          </a:p>
        </p:txBody>
      </p:sp>
      <p:pic>
        <p:nvPicPr>
          <p:cNvPr id="819" name="Google Shape;819;p60"/>
          <p:cNvPicPr preferRelativeResize="0"/>
          <p:nvPr/>
        </p:nvPicPr>
        <p:blipFill rotWithShape="1">
          <a:blip r:embed="rId3">
            <a:alphaModFix/>
          </a:blip>
          <a:srcRect b="0" l="0" r="0" t="0"/>
          <a:stretch/>
        </p:blipFill>
        <p:spPr>
          <a:xfrm>
            <a:off x="245137" y="1832457"/>
            <a:ext cx="7322981" cy="813126"/>
          </a:xfrm>
          <a:prstGeom prst="rect">
            <a:avLst/>
          </a:prstGeom>
          <a:noFill/>
          <a:ln>
            <a:noFill/>
          </a:ln>
        </p:spPr>
      </p:pic>
      <p:pic>
        <p:nvPicPr>
          <p:cNvPr id="820" name="Google Shape;820;p60"/>
          <p:cNvPicPr preferRelativeResize="0"/>
          <p:nvPr/>
        </p:nvPicPr>
        <p:blipFill rotWithShape="1">
          <a:blip r:embed="rId4">
            <a:alphaModFix/>
          </a:blip>
          <a:srcRect b="0" l="0" r="0" t="0"/>
          <a:stretch/>
        </p:blipFill>
        <p:spPr>
          <a:xfrm>
            <a:off x="5006408" y="1530604"/>
            <a:ext cx="1921815" cy="433385"/>
          </a:xfrm>
          <a:prstGeom prst="rect">
            <a:avLst/>
          </a:prstGeom>
          <a:noFill/>
          <a:ln cap="flat" cmpd="sng" w="9525">
            <a:solidFill>
              <a:schemeClr val="accent1"/>
            </a:solidFill>
            <a:prstDash val="solid"/>
            <a:round/>
            <a:headEnd len="sm" w="sm" type="none"/>
            <a:tailEnd len="sm" w="sm" type="none"/>
          </a:ln>
        </p:spPr>
      </p:pic>
      <p:pic>
        <p:nvPicPr>
          <p:cNvPr id="821" name="Google Shape;821;p60"/>
          <p:cNvPicPr preferRelativeResize="0"/>
          <p:nvPr/>
        </p:nvPicPr>
        <p:blipFill rotWithShape="1">
          <a:blip r:embed="rId5">
            <a:alphaModFix/>
          </a:blip>
          <a:srcRect b="0" l="0" r="0" t="0"/>
          <a:stretch/>
        </p:blipFill>
        <p:spPr>
          <a:xfrm>
            <a:off x="245138" y="2593109"/>
            <a:ext cx="3790403" cy="402931"/>
          </a:xfrm>
          <a:prstGeom prst="rect">
            <a:avLst/>
          </a:prstGeom>
          <a:noFill/>
          <a:ln>
            <a:noFill/>
          </a:ln>
        </p:spPr>
      </p:pic>
      <p:pic>
        <p:nvPicPr>
          <p:cNvPr id="822" name="Google Shape;822;p60"/>
          <p:cNvPicPr preferRelativeResize="0"/>
          <p:nvPr/>
        </p:nvPicPr>
        <p:blipFill rotWithShape="1">
          <a:blip r:embed="rId6">
            <a:alphaModFix/>
          </a:blip>
          <a:srcRect b="0" l="0" r="67962" t="0"/>
          <a:stretch/>
        </p:blipFill>
        <p:spPr>
          <a:xfrm>
            <a:off x="4333928" y="2611698"/>
            <a:ext cx="978599" cy="721365"/>
          </a:xfrm>
          <a:prstGeom prst="rect">
            <a:avLst/>
          </a:prstGeom>
          <a:noFill/>
          <a:ln>
            <a:noFill/>
          </a:ln>
        </p:spPr>
      </p:pic>
      <p:pic>
        <p:nvPicPr>
          <p:cNvPr id="823" name="Google Shape;823;p60"/>
          <p:cNvPicPr preferRelativeResize="0"/>
          <p:nvPr/>
        </p:nvPicPr>
        <p:blipFill rotWithShape="1">
          <a:blip r:embed="rId7">
            <a:alphaModFix/>
          </a:blip>
          <a:srcRect b="0" l="0" r="0" t="0"/>
          <a:stretch/>
        </p:blipFill>
        <p:spPr>
          <a:xfrm>
            <a:off x="385217" y="3237548"/>
            <a:ext cx="2996121" cy="375598"/>
          </a:xfrm>
          <a:prstGeom prst="rect">
            <a:avLst/>
          </a:prstGeom>
          <a:noFill/>
          <a:ln cap="flat" cmpd="sng" w="9525">
            <a:solidFill>
              <a:schemeClr val="accent2"/>
            </a:solidFill>
            <a:prstDash val="solid"/>
            <a:round/>
            <a:headEnd len="sm" w="sm" type="none"/>
            <a:tailEnd len="sm" w="sm" type="none"/>
          </a:ln>
        </p:spPr>
      </p:pic>
      <p:cxnSp>
        <p:nvCxnSpPr>
          <p:cNvPr id="824" name="Google Shape;824;p60"/>
          <p:cNvCxnSpPr>
            <a:stCxn id="822" idx="1"/>
            <a:endCxn id="823" idx="0"/>
          </p:cNvCxnSpPr>
          <p:nvPr/>
        </p:nvCxnSpPr>
        <p:spPr>
          <a:xfrm flipH="1">
            <a:off x="1883228" y="2972381"/>
            <a:ext cx="2450700" cy="265200"/>
          </a:xfrm>
          <a:prstGeom prst="straightConnector1">
            <a:avLst/>
          </a:prstGeom>
          <a:noFill/>
          <a:ln cap="flat" cmpd="sng" w="9525">
            <a:solidFill>
              <a:srgbClr val="3B7FF2"/>
            </a:solidFill>
            <a:prstDash val="solid"/>
            <a:round/>
            <a:headEnd len="sm" w="sm" type="none"/>
            <a:tailEnd len="med" w="med" type="triangle"/>
          </a:ln>
        </p:spPr>
      </p:cxnSp>
      <p:sp>
        <p:nvSpPr>
          <p:cNvPr id="825" name="Google Shape;825;p60"/>
          <p:cNvSpPr txBox="1"/>
          <p:nvPr/>
        </p:nvSpPr>
        <p:spPr>
          <a:xfrm>
            <a:off x="245137" y="3856044"/>
            <a:ext cx="7790100" cy="762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500">
                <a:solidFill>
                  <a:srgbClr val="000000"/>
                </a:solidFill>
                <a:latin typeface="Cambria"/>
                <a:ea typeface="Cambria"/>
                <a:cs typeface="Cambria"/>
                <a:sym typeface="Cambria"/>
              </a:rPr>
              <a:t>	is a </a:t>
            </a:r>
            <a:r>
              <a:rPr b="1" lang="en" sz="1500">
                <a:solidFill>
                  <a:srgbClr val="000000"/>
                </a:solidFill>
                <a:latin typeface="Cambria"/>
                <a:ea typeface="Cambria"/>
                <a:cs typeface="Cambria"/>
                <a:sym typeface="Cambria"/>
              </a:rPr>
              <a:t>flux function </a:t>
            </a:r>
            <a:r>
              <a:rPr lang="en" sz="1500">
                <a:solidFill>
                  <a:srgbClr val="000000"/>
                </a:solidFill>
                <a:latin typeface="Cambria"/>
                <a:ea typeface="Cambria"/>
                <a:cs typeface="Cambria"/>
                <a:sym typeface="Cambria"/>
              </a:rPr>
              <a:t>(i.e. is constant on a magnetic surface), so this means that a particle will stay within a small distance of the flux surface it is on -&gt; </a:t>
            </a:r>
            <a:r>
              <a:rPr b="1" lang="en" sz="1500">
                <a:solidFill>
                  <a:srgbClr val="000000"/>
                </a:solidFill>
                <a:latin typeface="Cambria"/>
                <a:ea typeface="Cambria"/>
                <a:cs typeface="Cambria"/>
                <a:sym typeface="Cambria"/>
              </a:rPr>
              <a:t>particle is confined to the surface!</a:t>
            </a:r>
            <a:endParaRPr sz="1100"/>
          </a:p>
        </p:txBody>
      </p:sp>
      <p:pic>
        <p:nvPicPr>
          <p:cNvPr id="826" name="Google Shape;826;p60"/>
          <p:cNvPicPr preferRelativeResize="0"/>
          <p:nvPr/>
        </p:nvPicPr>
        <p:blipFill rotWithShape="1">
          <a:blip r:embed="rId7">
            <a:alphaModFix/>
          </a:blip>
          <a:srcRect b="-10910" l="24263" r="52489" t="-14781"/>
          <a:stretch/>
        </p:blipFill>
        <p:spPr>
          <a:xfrm>
            <a:off x="654804" y="3760529"/>
            <a:ext cx="554111" cy="375598"/>
          </a:xfrm>
          <a:prstGeom prst="rect">
            <a:avLst/>
          </a:prstGeom>
          <a:noFill/>
          <a:ln cap="flat" cmpd="sng" w="9525">
            <a:solidFill>
              <a:schemeClr val="accent2"/>
            </a:solidFill>
            <a:prstDash val="solid"/>
            <a:round/>
            <a:headEnd len="sm" w="sm" type="none"/>
            <a:tailEnd len="sm" w="sm" type="none"/>
          </a:ln>
        </p:spPr>
      </p:pic>
      <p:sp>
        <p:nvSpPr>
          <p:cNvPr id="827" name="Google Shape;827;p60"/>
          <p:cNvSpPr txBox="1"/>
          <p:nvPr>
            <p:ph idx="12" type="sldNum"/>
          </p:nvPr>
        </p:nvSpPr>
        <p:spPr>
          <a:xfrm>
            <a:off x="6354343" y="3497413"/>
            <a:ext cx="411600" cy="295200"/>
          </a:xfrm>
          <a:prstGeom prst="rect">
            <a:avLst/>
          </a:prstGeom>
          <a:noFill/>
          <a:ln>
            <a:noFill/>
          </a:ln>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
        <p:nvSpPr>
          <p:cNvPr id="828" name="Google Shape;828;p60"/>
          <p:cNvSpPr txBox="1"/>
          <p:nvPr/>
        </p:nvSpPr>
        <p:spPr>
          <a:xfrm>
            <a:off x="5357170" y="2676099"/>
            <a:ext cx="2133300" cy="695400"/>
          </a:xfrm>
          <a:prstGeom prst="rect">
            <a:avLst/>
          </a:prstGeom>
          <a:blipFill rotWithShape="1">
            <a:blip r:embed="rId8">
              <a:alphaModFix/>
            </a:blip>
            <a:stretch>
              <a:fillRect b="0"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829" name="Google Shape;829;p60"/>
          <p:cNvSpPr txBox="1"/>
          <p:nvPr/>
        </p:nvSpPr>
        <p:spPr>
          <a:xfrm>
            <a:off x="6249649" y="289219"/>
            <a:ext cx="2481600" cy="336300"/>
          </a:xfrm>
          <a:prstGeom prst="rect">
            <a:avLst/>
          </a:prstGeom>
          <a:blipFill rotWithShape="1">
            <a:blip r:embed="rId9">
              <a:alphaModFix/>
            </a:blip>
            <a:stretch>
              <a:fillRect b="-11839" l="-2569" r="-3479" t="-9209"/>
            </a:stretch>
          </a:blip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830" name="Google Shape;830;p60"/>
          <p:cNvSpPr txBox="1"/>
          <p:nvPr/>
        </p:nvSpPr>
        <p:spPr>
          <a:xfrm>
            <a:off x="6249649" y="3357849"/>
            <a:ext cx="27978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For Strongly Magnetized Plasmas (true in fusion devices)</a:t>
            </a:r>
            <a:endParaRPr sz="1100"/>
          </a:p>
        </p:txBody>
      </p:sp>
      <p:pic>
        <p:nvPicPr>
          <p:cNvPr id="831" name="Google Shape;831;p60"/>
          <p:cNvPicPr preferRelativeResize="0"/>
          <p:nvPr/>
        </p:nvPicPr>
        <p:blipFill rotWithShape="1">
          <a:blip r:embed="rId10">
            <a:alphaModFix/>
          </a:blip>
          <a:srcRect b="14170" l="15876" r="14794" t="12708"/>
          <a:stretch/>
        </p:blipFill>
        <p:spPr>
          <a:xfrm>
            <a:off x="7568119" y="927414"/>
            <a:ext cx="1163123" cy="910932"/>
          </a:xfrm>
          <a:prstGeom prst="rect">
            <a:avLst/>
          </a:prstGeom>
          <a:noFill/>
          <a:ln>
            <a:noFill/>
          </a:ln>
        </p:spPr>
      </p:pic>
      <p:sp>
        <p:nvSpPr>
          <p:cNvPr id="832" name="Google Shape;832;p60"/>
          <p:cNvSpPr txBox="1"/>
          <p:nvPr/>
        </p:nvSpPr>
        <p:spPr>
          <a:xfrm>
            <a:off x="7918903" y="1066795"/>
            <a:ext cx="3987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chemeClr val="dk1"/>
                </a:solidFill>
                <a:latin typeface="Cambria"/>
                <a:ea typeface="Cambria"/>
                <a:cs typeface="Cambria"/>
                <a:sym typeface="Cambria"/>
              </a:rPr>
              <a:t>B</a:t>
            </a:r>
            <a:r>
              <a:rPr b="1" baseline="-25000" lang="en" sz="1400">
                <a:solidFill>
                  <a:schemeClr val="dk1"/>
                </a:solidFill>
                <a:latin typeface="Cambria"/>
                <a:ea typeface="Cambria"/>
                <a:cs typeface="Cambria"/>
                <a:sym typeface="Cambria"/>
              </a:rPr>
              <a:t>P</a:t>
            </a:r>
            <a:endParaRPr b="1" sz="1400">
              <a:solidFill>
                <a:schemeClr val="dk1"/>
              </a:solidFill>
              <a:latin typeface="Cambria"/>
              <a:ea typeface="Cambria"/>
              <a:cs typeface="Cambria"/>
              <a:sym typeface="Cambria"/>
            </a:endParaRPr>
          </a:p>
        </p:txBody>
      </p:sp>
      <p:cxnSp>
        <p:nvCxnSpPr>
          <p:cNvPr id="833" name="Google Shape;833;p60"/>
          <p:cNvCxnSpPr/>
          <p:nvPr/>
        </p:nvCxnSpPr>
        <p:spPr>
          <a:xfrm>
            <a:off x="8167095" y="1388180"/>
            <a:ext cx="415500" cy="149400"/>
          </a:xfrm>
          <a:prstGeom prst="straightConnector1">
            <a:avLst/>
          </a:prstGeom>
          <a:noFill/>
          <a:ln cap="flat" cmpd="sng" w="9525">
            <a:solidFill>
              <a:srgbClr val="3B7FF2"/>
            </a:solidFill>
            <a:prstDash val="solid"/>
            <a:round/>
            <a:headEnd len="sm" w="sm" type="none"/>
            <a:tailEnd len="med" w="med" type="triangle"/>
          </a:ln>
        </p:spPr>
      </p:cxnSp>
      <p:sp>
        <p:nvSpPr>
          <p:cNvPr id="834" name="Google Shape;834;p60"/>
          <p:cNvSpPr txBox="1"/>
          <p:nvPr/>
        </p:nvSpPr>
        <p:spPr>
          <a:xfrm>
            <a:off x="8265218" y="1195095"/>
            <a:ext cx="354300" cy="276900"/>
          </a:xfrm>
          <a:prstGeom prst="rect">
            <a:avLst/>
          </a:prstGeom>
          <a:blipFill rotWithShape="1">
            <a:blip r:embed="rId11">
              <a:alphaModFix/>
            </a:blip>
            <a:stretch>
              <a:fillRect b="-8199"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9" name="Shape 839"/>
        <p:cNvGrpSpPr/>
        <p:nvPr/>
      </p:nvGrpSpPr>
      <p:grpSpPr>
        <a:xfrm>
          <a:off x="0" y="0"/>
          <a:ext cx="0" cy="0"/>
          <a:chOff x="0" y="0"/>
          <a:chExt cx="0" cy="0"/>
        </a:xfrm>
      </p:grpSpPr>
      <p:pic>
        <p:nvPicPr>
          <p:cNvPr id="840" name="Google Shape;840;p61"/>
          <p:cNvPicPr preferRelativeResize="0"/>
          <p:nvPr/>
        </p:nvPicPr>
        <p:blipFill rotWithShape="1">
          <a:blip r:embed="rId3">
            <a:alphaModFix/>
          </a:blip>
          <a:srcRect b="0" l="0" r="0" t="1468"/>
          <a:stretch/>
        </p:blipFill>
        <p:spPr>
          <a:xfrm>
            <a:off x="2918149" y="3508299"/>
            <a:ext cx="2951152" cy="1107748"/>
          </a:xfrm>
          <a:prstGeom prst="rect">
            <a:avLst/>
          </a:prstGeom>
          <a:noFill/>
          <a:ln>
            <a:noFill/>
          </a:ln>
        </p:spPr>
      </p:pic>
      <p:sp>
        <p:nvSpPr>
          <p:cNvPr id="841" name="Google Shape;841;p61"/>
          <p:cNvSpPr txBox="1"/>
          <p:nvPr>
            <p:ph type="title"/>
          </p:nvPr>
        </p:nvSpPr>
        <p:spPr>
          <a:xfrm>
            <a:off x="233775" y="333769"/>
            <a:ext cx="6390600" cy="429600"/>
          </a:xfrm>
          <a:prstGeom prst="rect">
            <a:avLst/>
          </a:prstGeom>
          <a:noFill/>
          <a:ln>
            <a:noFill/>
          </a:ln>
        </p:spPr>
        <p:txBody>
          <a:bodyPr anchorCtr="0" anchor="t" bIns="68575" lIns="68575" spcFirstLastPara="1" rIns="68575" wrap="square" tIns="68575">
            <a:normAutofit fontScale="90000"/>
          </a:bodyPr>
          <a:lstStyle/>
          <a:p>
            <a:pPr indent="0" lvl="0" marL="0" rtl="0" algn="l">
              <a:lnSpc>
                <a:spcPct val="100000"/>
              </a:lnSpc>
              <a:spcBef>
                <a:spcPts val="0"/>
              </a:spcBef>
              <a:spcAft>
                <a:spcPts val="0"/>
              </a:spcAft>
              <a:buSzPct val="75000"/>
              <a:buNone/>
            </a:pPr>
            <a:r>
              <a:rPr lang="en"/>
              <a:t>Analyticity Constraint at Polar Axis Proof</a:t>
            </a:r>
            <a:endParaRPr/>
          </a:p>
        </p:txBody>
      </p:sp>
      <p:sp>
        <p:nvSpPr>
          <p:cNvPr id="842" name="Google Shape;842;p61"/>
          <p:cNvSpPr txBox="1"/>
          <p:nvPr>
            <p:ph idx="1" type="body"/>
          </p:nvPr>
        </p:nvSpPr>
        <p:spPr>
          <a:xfrm>
            <a:off x="233775" y="864356"/>
            <a:ext cx="6390600" cy="2562300"/>
          </a:xfrm>
          <a:prstGeom prst="rect">
            <a:avLst/>
          </a:prstGeom>
          <a:blipFill rotWithShape="1">
            <a:blip r:embed="rId4">
              <a:alphaModFix/>
            </a:blip>
            <a:stretch>
              <a:fillRect b="0" l="0" r="0" t="-529"/>
            </a:stretch>
          </a:blipFill>
          <a:ln>
            <a:noFill/>
          </a:ln>
        </p:spPr>
        <p:txBody>
          <a:bodyPr anchorCtr="0" anchor="t" bIns="68575" lIns="68575" spcFirstLastPara="1" rIns="68575" wrap="square" tIns="68575">
            <a:normAutofit/>
          </a:bodyPr>
          <a:lstStyle/>
          <a:p>
            <a:pPr indent="-342900" lvl="0" marL="457200" rtl="0" algn="l">
              <a:lnSpc>
                <a:spcPct val="115000"/>
              </a:lnSpc>
              <a:spcBef>
                <a:spcPts val="0"/>
              </a:spcBef>
              <a:spcAft>
                <a:spcPts val="0"/>
              </a:spcAft>
              <a:buSzPts val="1400"/>
              <a:buChar char="●"/>
            </a:pPr>
            <a:r>
              <a:rPr lang="en"/>
              <a:t> </a:t>
            </a:r>
            <a:endParaRPr/>
          </a:p>
        </p:txBody>
      </p:sp>
      <p:sp>
        <p:nvSpPr>
          <p:cNvPr id="843" name="Google Shape;843;p61"/>
          <p:cNvSpPr txBox="1"/>
          <p:nvPr>
            <p:ph idx="12" type="sldNum"/>
          </p:nvPr>
        </p:nvSpPr>
        <p:spPr>
          <a:xfrm>
            <a:off x="6354343" y="3497413"/>
            <a:ext cx="411600" cy="295200"/>
          </a:xfrm>
          <a:prstGeom prst="rect">
            <a:avLst/>
          </a:prstGeom>
          <a:noFill/>
          <a:ln>
            <a:noFill/>
          </a:ln>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
        <p:nvSpPr>
          <p:cNvPr id="844" name="Google Shape;844;p61"/>
          <p:cNvSpPr txBox="1"/>
          <p:nvPr/>
        </p:nvSpPr>
        <p:spPr>
          <a:xfrm>
            <a:off x="6613234" y="73684"/>
            <a:ext cx="26025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aseline="30000" lang="en" sz="1400">
                <a:solidFill>
                  <a:schemeClr val="dk1"/>
                </a:solidFill>
                <a:latin typeface="Cambria"/>
                <a:ea typeface="Cambria"/>
                <a:cs typeface="Cambria"/>
                <a:sym typeface="Cambria"/>
              </a:rPr>
              <a:t>1</a:t>
            </a:r>
            <a:r>
              <a:rPr lang="en" sz="1400">
                <a:solidFill>
                  <a:schemeClr val="dk1"/>
                </a:solidFill>
                <a:latin typeface="Cambria"/>
                <a:ea typeface="Cambria"/>
                <a:cs typeface="Cambria"/>
                <a:sym typeface="Cambria"/>
              </a:rPr>
              <a:t>(Lewis and Bellan, 1990)</a:t>
            </a:r>
            <a:endParaRPr sz="1100"/>
          </a:p>
        </p:txBody>
      </p:sp>
      <p:sp>
        <p:nvSpPr>
          <p:cNvPr id="845" name="Google Shape;845;p61"/>
          <p:cNvSpPr/>
          <p:nvPr/>
        </p:nvSpPr>
        <p:spPr>
          <a:xfrm>
            <a:off x="6911332" y="903542"/>
            <a:ext cx="1765200" cy="1636500"/>
          </a:xfrm>
          <a:prstGeom prst="ellipse">
            <a:avLst/>
          </a:prstGeom>
          <a:solidFill>
            <a:schemeClr val="lt1"/>
          </a:solidFill>
          <a:ln cap="flat" cmpd="sng" w="25400">
            <a:solidFill>
              <a:srgbClr val="3061B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mbria"/>
              <a:ea typeface="Cambria"/>
              <a:cs typeface="Cambria"/>
              <a:sym typeface="Cambria"/>
            </a:endParaRPr>
          </a:p>
        </p:txBody>
      </p:sp>
      <p:cxnSp>
        <p:nvCxnSpPr>
          <p:cNvPr id="846" name="Google Shape;846;p61"/>
          <p:cNvCxnSpPr/>
          <p:nvPr/>
        </p:nvCxnSpPr>
        <p:spPr>
          <a:xfrm>
            <a:off x="7794044" y="1721749"/>
            <a:ext cx="1122000" cy="0"/>
          </a:xfrm>
          <a:prstGeom prst="straightConnector1">
            <a:avLst/>
          </a:prstGeom>
          <a:noFill/>
          <a:ln cap="flat" cmpd="sng" w="9525">
            <a:solidFill>
              <a:srgbClr val="3B7FF2"/>
            </a:solidFill>
            <a:prstDash val="solid"/>
            <a:round/>
            <a:headEnd len="sm" w="sm" type="none"/>
            <a:tailEnd len="med" w="med" type="triangle"/>
          </a:ln>
        </p:spPr>
      </p:cxnSp>
      <p:cxnSp>
        <p:nvCxnSpPr>
          <p:cNvPr id="847" name="Google Shape;847;p61"/>
          <p:cNvCxnSpPr/>
          <p:nvPr/>
        </p:nvCxnSpPr>
        <p:spPr>
          <a:xfrm rot="10800000">
            <a:off x="7794045" y="682548"/>
            <a:ext cx="0" cy="1039200"/>
          </a:xfrm>
          <a:prstGeom prst="straightConnector1">
            <a:avLst/>
          </a:prstGeom>
          <a:noFill/>
          <a:ln cap="flat" cmpd="sng" w="9525">
            <a:solidFill>
              <a:srgbClr val="3B7FF2"/>
            </a:solidFill>
            <a:prstDash val="solid"/>
            <a:round/>
            <a:headEnd len="sm" w="sm" type="none"/>
            <a:tailEnd len="med" w="med" type="triangle"/>
          </a:ln>
        </p:spPr>
      </p:cxnSp>
      <p:sp>
        <p:nvSpPr>
          <p:cNvPr id="848" name="Google Shape;848;p61"/>
          <p:cNvSpPr txBox="1"/>
          <p:nvPr/>
        </p:nvSpPr>
        <p:spPr>
          <a:xfrm>
            <a:off x="8759858" y="1871131"/>
            <a:ext cx="1563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x</a:t>
            </a:r>
            <a:endParaRPr sz="1100"/>
          </a:p>
        </p:txBody>
      </p:sp>
      <p:sp>
        <p:nvSpPr>
          <p:cNvPr id="849" name="Google Shape;849;p61"/>
          <p:cNvSpPr txBox="1"/>
          <p:nvPr/>
        </p:nvSpPr>
        <p:spPr>
          <a:xfrm>
            <a:off x="7826219" y="445025"/>
            <a:ext cx="1563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y</a:t>
            </a:r>
            <a:endParaRPr sz="1100"/>
          </a:p>
        </p:txBody>
      </p:sp>
      <p:cxnSp>
        <p:nvCxnSpPr>
          <p:cNvPr id="850" name="Google Shape;850;p61"/>
          <p:cNvCxnSpPr/>
          <p:nvPr/>
        </p:nvCxnSpPr>
        <p:spPr>
          <a:xfrm flipH="1" rot="10800000">
            <a:off x="7826219" y="1250148"/>
            <a:ext cx="349800" cy="471600"/>
          </a:xfrm>
          <a:prstGeom prst="straightConnector1">
            <a:avLst/>
          </a:prstGeom>
          <a:noFill/>
          <a:ln cap="flat" cmpd="sng" w="9525">
            <a:solidFill>
              <a:srgbClr val="3B7FF2"/>
            </a:solidFill>
            <a:prstDash val="solid"/>
            <a:round/>
            <a:headEnd len="sm" w="sm" type="none"/>
            <a:tailEnd len="med" w="med" type="triangle"/>
          </a:ln>
        </p:spPr>
      </p:cxnSp>
      <p:sp>
        <p:nvSpPr>
          <p:cNvPr id="851" name="Google Shape;851;p61"/>
          <p:cNvSpPr txBox="1"/>
          <p:nvPr/>
        </p:nvSpPr>
        <p:spPr>
          <a:xfrm>
            <a:off x="7982392" y="1131461"/>
            <a:ext cx="133800" cy="207600"/>
          </a:xfrm>
          <a:prstGeom prst="rect">
            <a:avLst/>
          </a:prstGeom>
          <a:blipFill rotWithShape="1">
            <a:blip r:embed="rId5">
              <a:alphaModFix/>
            </a:blip>
            <a:stretch>
              <a:fillRect b="0" l="-17239" r="-13789"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852" name="Google Shape;852;p61"/>
          <p:cNvSpPr/>
          <p:nvPr/>
        </p:nvSpPr>
        <p:spPr>
          <a:xfrm>
            <a:off x="7794044" y="1520727"/>
            <a:ext cx="349800" cy="489000"/>
          </a:xfrm>
          <a:prstGeom prst="arc">
            <a:avLst>
              <a:gd fmla="val 16200000" name="adj1"/>
              <a:gd fmla="val 20564469" name="adj2"/>
            </a:avLst>
          </a:prstGeom>
          <a:noFill/>
          <a:ln cap="flat" cmpd="sng" w="9525">
            <a:solidFill>
              <a:srgbClr val="3B7FF2"/>
            </a:solidFill>
            <a:prstDash val="solid"/>
            <a:round/>
            <a:headEnd len="med" w="med" type="triangl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mbria"/>
              <a:ea typeface="Cambria"/>
              <a:cs typeface="Cambria"/>
              <a:sym typeface="Cambria"/>
            </a:endParaRPr>
          </a:p>
        </p:txBody>
      </p:sp>
      <p:sp>
        <p:nvSpPr>
          <p:cNvPr id="853" name="Google Shape;853;p61"/>
          <p:cNvSpPr txBox="1"/>
          <p:nvPr/>
        </p:nvSpPr>
        <p:spPr>
          <a:xfrm>
            <a:off x="8132822" y="1437262"/>
            <a:ext cx="150600" cy="207600"/>
          </a:xfrm>
          <a:prstGeom prst="rect">
            <a:avLst/>
          </a:prstGeom>
          <a:blipFill rotWithShape="1">
            <a:blip r:embed="rId6">
              <a:alphaModFix/>
            </a:blip>
            <a:stretch>
              <a:fillRect b="-8699" l="-27268" r="-18179"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854" name="Google Shape;854;p61"/>
          <p:cNvSpPr txBox="1"/>
          <p:nvPr/>
        </p:nvSpPr>
        <p:spPr>
          <a:xfrm>
            <a:off x="8626563" y="1483609"/>
            <a:ext cx="2667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1</a:t>
            </a:r>
            <a:endParaRPr sz="1100"/>
          </a:p>
        </p:txBody>
      </p:sp>
      <p:pic>
        <p:nvPicPr>
          <p:cNvPr id="855" name="Google Shape;855;p61"/>
          <p:cNvPicPr preferRelativeResize="0"/>
          <p:nvPr/>
        </p:nvPicPr>
        <p:blipFill rotWithShape="1">
          <a:blip r:embed="rId7">
            <a:alphaModFix/>
          </a:blip>
          <a:srcRect b="0" l="0" r="0" t="0"/>
          <a:stretch/>
        </p:blipFill>
        <p:spPr>
          <a:xfrm>
            <a:off x="2918149" y="2783698"/>
            <a:ext cx="1999079" cy="823150"/>
          </a:xfrm>
          <a:prstGeom prst="rect">
            <a:avLst/>
          </a:prstGeom>
          <a:noFill/>
          <a:ln>
            <a:noFill/>
          </a:ln>
        </p:spPr>
      </p:pic>
      <p:sp>
        <p:nvSpPr>
          <p:cNvPr id="856" name="Google Shape;856;p61"/>
          <p:cNvSpPr/>
          <p:nvPr/>
        </p:nvSpPr>
        <p:spPr>
          <a:xfrm>
            <a:off x="2827175" y="4170784"/>
            <a:ext cx="720900" cy="445200"/>
          </a:xfrm>
          <a:prstGeom prst="rect">
            <a:avLst/>
          </a:prstGeom>
          <a:noFill/>
          <a:ln cap="flat" cmpd="sng" w="25400">
            <a:solidFill>
              <a:srgbClr val="00B05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mbria"/>
              <a:ea typeface="Cambria"/>
              <a:cs typeface="Cambria"/>
              <a:sym typeface="Cambria"/>
            </a:endParaRPr>
          </a:p>
        </p:txBody>
      </p:sp>
      <p:sp>
        <p:nvSpPr>
          <p:cNvPr id="857" name="Google Shape;857;p61"/>
          <p:cNvSpPr/>
          <p:nvPr/>
        </p:nvSpPr>
        <p:spPr>
          <a:xfrm>
            <a:off x="4226768" y="4170784"/>
            <a:ext cx="705600" cy="445200"/>
          </a:xfrm>
          <a:prstGeom prst="rect">
            <a:avLst/>
          </a:prstGeom>
          <a:noFill/>
          <a:ln cap="flat" cmpd="sng" w="25400">
            <a:solidFill>
              <a:srgbClr val="00B05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mbria"/>
              <a:ea typeface="Cambria"/>
              <a:cs typeface="Cambria"/>
              <a:sym typeface="Cambria"/>
            </a:endParaRPr>
          </a:p>
        </p:txBody>
      </p:sp>
      <p:sp>
        <p:nvSpPr>
          <p:cNvPr id="858" name="Google Shape;858;p61"/>
          <p:cNvSpPr/>
          <p:nvPr/>
        </p:nvSpPr>
        <p:spPr>
          <a:xfrm>
            <a:off x="3713930" y="4127981"/>
            <a:ext cx="497700" cy="488100"/>
          </a:xfrm>
          <a:prstGeom prst="rect">
            <a:avLst/>
          </a:prstGeom>
          <a:noFill/>
          <a:ln cap="flat" cmpd="sng" w="2540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mbria"/>
              <a:ea typeface="Cambria"/>
              <a:cs typeface="Cambria"/>
              <a:sym typeface="Cambria"/>
            </a:endParaRPr>
          </a:p>
        </p:txBody>
      </p:sp>
      <p:sp>
        <p:nvSpPr>
          <p:cNvPr id="859" name="Google Shape;859;p61"/>
          <p:cNvSpPr txBox="1"/>
          <p:nvPr/>
        </p:nvSpPr>
        <p:spPr>
          <a:xfrm>
            <a:off x="2094375" y="4101019"/>
            <a:ext cx="8397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007635"/>
                </a:solidFill>
                <a:latin typeface="Cambria"/>
                <a:ea typeface="Cambria"/>
                <a:cs typeface="Cambria"/>
                <a:sym typeface="Cambria"/>
              </a:rPr>
              <a:t>Regular at r=0</a:t>
            </a:r>
            <a:endParaRPr sz="1100"/>
          </a:p>
        </p:txBody>
      </p:sp>
      <p:sp>
        <p:nvSpPr>
          <p:cNvPr id="860" name="Google Shape;860;p61"/>
          <p:cNvSpPr txBox="1"/>
          <p:nvPr/>
        </p:nvSpPr>
        <p:spPr>
          <a:xfrm>
            <a:off x="4405562" y="4617643"/>
            <a:ext cx="8397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007635"/>
                </a:solidFill>
                <a:latin typeface="Cambria"/>
                <a:ea typeface="Cambria"/>
                <a:cs typeface="Cambria"/>
                <a:sym typeface="Cambria"/>
              </a:rPr>
              <a:t>Regular at r=0</a:t>
            </a:r>
            <a:endParaRPr sz="1100"/>
          </a:p>
        </p:txBody>
      </p:sp>
      <p:sp>
        <p:nvSpPr>
          <p:cNvPr id="861" name="Google Shape;861;p61"/>
          <p:cNvSpPr txBox="1"/>
          <p:nvPr/>
        </p:nvSpPr>
        <p:spPr>
          <a:xfrm>
            <a:off x="2827175" y="4608467"/>
            <a:ext cx="15963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FF0000"/>
                </a:solidFill>
                <a:latin typeface="Cambria"/>
                <a:ea typeface="Cambria"/>
                <a:cs typeface="Cambria"/>
                <a:sym typeface="Cambria"/>
              </a:rPr>
              <a:t>Must be regular at r=0!</a:t>
            </a:r>
            <a:endParaRPr sz="1100"/>
          </a:p>
        </p:txBody>
      </p:sp>
      <p:cxnSp>
        <p:nvCxnSpPr>
          <p:cNvPr id="862" name="Google Shape;862;p61"/>
          <p:cNvCxnSpPr/>
          <p:nvPr/>
        </p:nvCxnSpPr>
        <p:spPr>
          <a:xfrm>
            <a:off x="4211605" y="4127981"/>
            <a:ext cx="2170500" cy="238800"/>
          </a:xfrm>
          <a:prstGeom prst="straightConnector1">
            <a:avLst/>
          </a:prstGeom>
          <a:noFill/>
          <a:ln cap="flat" cmpd="sng" w="9525">
            <a:solidFill>
              <a:srgbClr val="FF0000"/>
            </a:solidFill>
            <a:prstDash val="solid"/>
            <a:round/>
            <a:headEnd len="sm" w="sm" type="none"/>
            <a:tailEnd len="med" w="med" type="triangle"/>
          </a:ln>
        </p:spPr>
      </p:cxnSp>
      <p:sp>
        <p:nvSpPr>
          <p:cNvPr id="863" name="Google Shape;863;p61"/>
          <p:cNvSpPr txBox="1"/>
          <p:nvPr/>
        </p:nvSpPr>
        <p:spPr>
          <a:xfrm>
            <a:off x="6397301" y="4101019"/>
            <a:ext cx="1143600" cy="396900"/>
          </a:xfrm>
          <a:prstGeom prst="rect">
            <a:avLst/>
          </a:prstGeom>
          <a:blipFill rotWithShape="1">
            <a:blip r:embed="rId8">
              <a:alphaModFix/>
            </a:blip>
            <a:stretch>
              <a:fillRect b="0" l="0" r="0" t="0"/>
            </a:stretch>
          </a:blipFill>
          <a:ln cap="flat" cmpd="sng" w="9525">
            <a:solidFill>
              <a:srgbClr val="FF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864" name="Google Shape;864;p61"/>
          <p:cNvSpPr txBox="1"/>
          <p:nvPr/>
        </p:nvSpPr>
        <p:spPr>
          <a:xfrm>
            <a:off x="5725605" y="4512544"/>
            <a:ext cx="2951100" cy="284700"/>
          </a:xfrm>
          <a:prstGeom prst="rect">
            <a:avLst/>
          </a:prstGeom>
          <a:blipFill rotWithShape="1">
            <a:blip r:embed="rId9">
              <a:alphaModFix/>
            </a:blip>
            <a:stretch>
              <a:fillRect b="-24199" l="0" r="0" t="-8059"/>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865" name="Google Shape;865;p61"/>
          <p:cNvSpPr txBox="1"/>
          <p:nvPr/>
        </p:nvSpPr>
        <p:spPr>
          <a:xfrm>
            <a:off x="6068088" y="4805548"/>
            <a:ext cx="1896000" cy="220800"/>
          </a:xfrm>
          <a:prstGeom prst="rect">
            <a:avLst/>
          </a:prstGeom>
          <a:blipFill rotWithShape="1">
            <a:blip r:embed="rId10">
              <a:alphaModFix/>
            </a:blip>
            <a:stretch>
              <a:fillRect b="-14579"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pic>
        <p:nvPicPr>
          <p:cNvPr descr="Chart, scatter chart&#10;&#10;Description automatically generated" id="870" name="Google Shape;870;p62"/>
          <p:cNvPicPr preferRelativeResize="0"/>
          <p:nvPr/>
        </p:nvPicPr>
        <p:blipFill rotWithShape="1">
          <a:blip r:embed="rId3">
            <a:alphaModFix/>
          </a:blip>
          <a:srcRect b="0" l="0" r="0" t="0"/>
          <a:stretch/>
        </p:blipFill>
        <p:spPr>
          <a:xfrm>
            <a:off x="4405568" y="2052175"/>
            <a:ext cx="4615589" cy="3004642"/>
          </a:xfrm>
          <a:prstGeom prst="rect">
            <a:avLst/>
          </a:prstGeom>
          <a:noFill/>
          <a:ln>
            <a:noFill/>
          </a:ln>
        </p:spPr>
      </p:pic>
      <p:sp>
        <p:nvSpPr>
          <p:cNvPr id="871" name="Google Shape;871;p62"/>
          <p:cNvSpPr txBox="1"/>
          <p:nvPr>
            <p:ph type="title"/>
          </p:nvPr>
        </p:nvSpPr>
        <p:spPr>
          <a:xfrm>
            <a:off x="233775" y="333769"/>
            <a:ext cx="6390600" cy="429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82142"/>
              <a:buNone/>
            </a:pPr>
            <a:r>
              <a:rPr lang="en"/>
              <a:t>DESC compares well to VMEC – Convergence on log-log scale </a:t>
            </a:r>
            <a:endParaRPr/>
          </a:p>
        </p:txBody>
      </p:sp>
      <p:sp>
        <p:nvSpPr>
          <p:cNvPr id="872" name="Google Shape;872;p62"/>
          <p:cNvSpPr txBox="1"/>
          <p:nvPr>
            <p:ph idx="12" type="sldNum"/>
          </p:nvPr>
        </p:nvSpPr>
        <p:spPr>
          <a:xfrm>
            <a:off x="6354343" y="3497413"/>
            <a:ext cx="411600" cy="295200"/>
          </a:xfrm>
          <a:prstGeom prst="rect">
            <a:avLst/>
          </a:prstGeom>
          <a:noFill/>
          <a:ln>
            <a:noFill/>
          </a:ln>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873" name="Google Shape;873;p62"/>
          <p:cNvGraphicFramePr/>
          <p:nvPr/>
        </p:nvGraphicFramePr>
        <p:xfrm>
          <a:off x="969550" y="1084298"/>
          <a:ext cx="3000000" cy="3000000"/>
        </p:xfrm>
        <a:graphic>
          <a:graphicData uri="http://schemas.openxmlformats.org/drawingml/2006/table">
            <a:tbl>
              <a:tblPr bandRow="1" firstRow="1">
                <a:noFill/>
                <a:tableStyleId>{BCE519DC-E5B4-4C98-9645-A3D9EF5910E3}</a:tableStyleId>
              </a:tblPr>
              <a:tblGrid>
                <a:gridCol w="2032000"/>
                <a:gridCol w="2032000"/>
                <a:gridCol w="2837200"/>
              </a:tblGrid>
              <a:tr h="281975">
                <a:tc>
                  <a:txBody>
                    <a:bodyPr/>
                    <a:lstStyle/>
                    <a:p>
                      <a:pPr indent="0" lvl="0" marL="0" marR="0" rtl="0" algn="l">
                        <a:lnSpc>
                          <a:spcPct val="100000"/>
                        </a:lnSpc>
                        <a:spcBef>
                          <a:spcPts val="0"/>
                        </a:spcBef>
                        <a:spcAft>
                          <a:spcPts val="0"/>
                        </a:spcAft>
                        <a:buNone/>
                      </a:pPr>
                      <a:r>
                        <a:t/>
                      </a:r>
                      <a:endParaRPr sz="14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 sz="1400" u="none" cap="none" strike="noStrike"/>
                        <a:t>Angular Convergence</a:t>
                      </a:r>
                      <a:endParaRPr sz="1100"/>
                    </a:p>
                  </a:txBody>
                  <a:tcPr marT="34300" marB="34300" marR="68600" marL="68600">
                    <a:lnL cap="flat" cmpd="sng" w="12700">
                      <a:solidFill>
                        <a:schemeClr val="dk1"/>
                      </a:solidFill>
                      <a:prstDash val="solid"/>
                      <a:round/>
                      <a:headEnd len="sm" w="sm" type="none"/>
                      <a:tailEnd len="sm" w="sm" type="none"/>
                    </a:lnL>
                  </a:tcPr>
                </a:tc>
                <a:tc>
                  <a:txBody>
                    <a:bodyPr/>
                    <a:lstStyle/>
                    <a:p>
                      <a:pPr indent="0" lvl="0" marL="0" marR="0" rtl="0" algn="l">
                        <a:lnSpc>
                          <a:spcPct val="100000"/>
                        </a:lnSpc>
                        <a:spcBef>
                          <a:spcPts val="0"/>
                        </a:spcBef>
                        <a:spcAft>
                          <a:spcPts val="0"/>
                        </a:spcAft>
                        <a:buNone/>
                      </a:pPr>
                      <a:r>
                        <a:rPr lang="en" sz="1400" u="none" cap="none" strike="noStrike"/>
                        <a:t>Radial Convergence</a:t>
                      </a:r>
                      <a:endParaRPr sz="1100"/>
                    </a:p>
                  </a:txBody>
                  <a:tcPr marT="34300" marB="34300" marR="68600" marL="68600"/>
                </a:tc>
              </a:tr>
              <a:tr h="281975">
                <a:tc>
                  <a:txBody>
                    <a:bodyPr/>
                    <a:lstStyle/>
                    <a:p>
                      <a:pPr indent="0" lvl="0" marL="0" marR="0" rtl="0" algn="l">
                        <a:lnSpc>
                          <a:spcPct val="100000"/>
                        </a:lnSpc>
                        <a:spcBef>
                          <a:spcPts val="0"/>
                        </a:spcBef>
                        <a:spcAft>
                          <a:spcPts val="0"/>
                        </a:spcAft>
                        <a:buNone/>
                      </a:pPr>
                      <a:r>
                        <a:rPr b="1" lang="en" sz="1400" u="none" cap="none" strike="noStrike"/>
                        <a:t>DESC</a:t>
                      </a:r>
                      <a:endParaRPr sz="1100"/>
                    </a:p>
                  </a:txBody>
                  <a:tcPr marT="34300" marB="34300" marR="68600" marL="68600">
                    <a:lnT cap="flat" cmpd="sng" w="12700">
                      <a:solidFill>
                        <a:schemeClr val="dk1"/>
                      </a:solidFill>
                      <a:prstDash val="solid"/>
                      <a:round/>
                      <a:headEnd len="sm" w="sm" type="none"/>
                      <a:tailEnd len="sm" w="sm" type="none"/>
                    </a:lnT>
                  </a:tcPr>
                </a:tc>
                <a:tc>
                  <a:txBody>
                    <a:bodyPr/>
                    <a:lstStyle/>
                    <a:p>
                      <a:pPr indent="0" lvl="0" marL="0" marR="0" rtl="0" algn="l">
                        <a:lnSpc>
                          <a:spcPct val="100000"/>
                        </a:lnSpc>
                        <a:spcBef>
                          <a:spcPts val="0"/>
                        </a:spcBef>
                        <a:spcAft>
                          <a:spcPts val="0"/>
                        </a:spcAft>
                        <a:buNone/>
                      </a:pPr>
                      <a:r>
                        <a:rPr lang="en" sz="1400" u="none" cap="none" strike="noStrike"/>
                        <a:t>Exponential</a:t>
                      </a:r>
                      <a:endParaRPr sz="1100"/>
                    </a:p>
                  </a:txBody>
                  <a:tcPr marT="34300" marB="34300" marR="68600" marL="68600"/>
                </a:tc>
                <a:tc>
                  <a:txBody>
                    <a:bodyPr/>
                    <a:lstStyle/>
                    <a:p>
                      <a:pPr indent="0" lvl="0" marL="0" marR="0" rtl="0" algn="l">
                        <a:lnSpc>
                          <a:spcPct val="100000"/>
                        </a:lnSpc>
                        <a:spcBef>
                          <a:spcPts val="0"/>
                        </a:spcBef>
                        <a:spcAft>
                          <a:spcPts val="0"/>
                        </a:spcAft>
                        <a:buNone/>
                      </a:pPr>
                      <a:r>
                        <a:rPr lang="en" sz="1400" u="none" cap="none" strike="noStrike"/>
                        <a:t>Exponential (coupled to Poloidal)</a:t>
                      </a:r>
                      <a:endParaRPr sz="1100"/>
                    </a:p>
                  </a:txBody>
                  <a:tcPr marT="34300" marB="34300" marR="68600" marL="68600"/>
                </a:tc>
              </a:tr>
              <a:tr h="326600">
                <a:tc>
                  <a:txBody>
                    <a:bodyPr/>
                    <a:lstStyle/>
                    <a:p>
                      <a:pPr indent="0" lvl="0" marL="0" marR="0" rtl="0" algn="l">
                        <a:lnSpc>
                          <a:spcPct val="100000"/>
                        </a:lnSpc>
                        <a:spcBef>
                          <a:spcPts val="0"/>
                        </a:spcBef>
                        <a:spcAft>
                          <a:spcPts val="0"/>
                        </a:spcAft>
                        <a:buNone/>
                      </a:pPr>
                      <a:r>
                        <a:rPr b="1" lang="en" sz="1400" u="none" cap="none" strike="noStrike"/>
                        <a:t>VMEC</a:t>
                      </a:r>
                      <a:endParaRPr sz="1100"/>
                    </a:p>
                  </a:txBody>
                  <a:tcPr marT="34300" marB="34300" marR="68600" marL="68600"/>
                </a:tc>
                <a:tc>
                  <a:txBody>
                    <a:bodyPr/>
                    <a:lstStyle/>
                    <a:p>
                      <a:pPr indent="0" lvl="0" marL="0" marR="0" rtl="0" algn="l">
                        <a:lnSpc>
                          <a:spcPct val="100000"/>
                        </a:lnSpc>
                        <a:spcBef>
                          <a:spcPts val="0"/>
                        </a:spcBef>
                        <a:spcAft>
                          <a:spcPts val="0"/>
                        </a:spcAft>
                        <a:buNone/>
                      </a:pPr>
                      <a:r>
                        <a:rPr lang="en" sz="1400" u="none" cap="none" strike="noStrike"/>
                        <a:t>Exponential</a:t>
                      </a:r>
                      <a:endParaRPr sz="1100"/>
                    </a:p>
                  </a:txBody>
                  <a:tcPr marT="34300" marB="34300" marR="68600" marL="68600"/>
                </a:tc>
                <a:tc>
                  <a:txBody>
                    <a:bodyPr/>
                    <a:lstStyle/>
                    <a:p>
                      <a:pPr indent="0" lvl="0" marL="0" marR="0" rtl="0" algn="l">
                        <a:lnSpc>
                          <a:spcPct val="100000"/>
                        </a:lnSpc>
                        <a:spcBef>
                          <a:spcPts val="0"/>
                        </a:spcBef>
                        <a:spcAft>
                          <a:spcPts val="0"/>
                        </a:spcAft>
                        <a:buNone/>
                      </a:pPr>
                      <a:r>
                        <a:t/>
                      </a:r>
                      <a:endParaRPr sz="1400" u="none" cap="none" strike="noStrike"/>
                    </a:p>
                  </a:txBody>
                  <a:tcPr marT="34300" marB="34300" marR="68600" marL="68600"/>
                </a:tc>
              </a:tr>
            </a:tbl>
          </a:graphicData>
        </a:graphic>
      </p:graphicFrame>
      <p:pic>
        <p:nvPicPr>
          <p:cNvPr descr="Chart, scatter chart&#10;&#10;Description automatically generated" id="874" name="Google Shape;874;p62"/>
          <p:cNvPicPr preferRelativeResize="0"/>
          <p:nvPr/>
        </p:nvPicPr>
        <p:blipFill rotWithShape="1">
          <a:blip r:embed="rId4">
            <a:alphaModFix/>
          </a:blip>
          <a:srcRect b="0" l="0" r="0" t="0"/>
          <a:stretch/>
        </p:blipFill>
        <p:spPr>
          <a:xfrm>
            <a:off x="367540" y="2052175"/>
            <a:ext cx="4009166" cy="289456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63"/>
          <p:cNvSpPr txBox="1"/>
          <p:nvPr>
            <p:ph type="title"/>
          </p:nvPr>
        </p:nvSpPr>
        <p:spPr>
          <a:xfrm>
            <a:off x="233775" y="333769"/>
            <a:ext cx="6390600" cy="429600"/>
          </a:xfrm>
          <a:prstGeom prst="rect">
            <a:avLst/>
          </a:prstGeom>
          <a:noFill/>
          <a:ln>
            <a:noFill/>
          </a:ln>
        </p:spPr>
        <p:txBody>
          <a:bodyPr anchorCtr="0" anchor="t" bIns="68575" lIns="68575" spcFirstLastPara="1" rIns="68575" wrap="square" tIns="68575">
            <a:normAutofit fontScale="90000"/>
          </a:bodyPr>
          <a:lstStyle/>
          <a:p>
            <a:pPr indent="0" lvl="0" marL="0" rtl="0" algn="l">
              <a:lnSpc>
                <a:spcPct val="100000"/>
              </a:lnSpc>
              <a:spcBef>
                <a:spcPts val="0"/>
              </a:spcBef>
              <a:spcAft>
                <a:spcPts val="0"/>
              </a:spcAft>
              <a:buSzPct val="75000"/>
              <a:buNone/>
            </a:pPr>
            <a:r>
              <a:rPr lang="en"/>
              <a:t>Automatic Differentiation </a:t>
            </a:r>
            <a:endParaRPr/>
          </a:p>
        </p:txBody>
      </p:sp>
      <p:sp>
        <p:nvSpPr>
          <p:cNvPr id="880" name="Google Shape;880;p63"/>
          <p:cNvSpPr txBox="1"/>
          <p:nvPr>
            <p:ph idx="1" type="body"/>
          </p:nvPr>
        </p:nvSpPr>
        <p:spPr>
          <a:xfrm>
            <a:off x="233775" y="864356"/>
            <a:ext cx="6390600" cy="2562300"/>
          </a:xfrm>
          <a:prstGeom prst="rect">
            <a:avLst/>
          </a:prstGeom>
          <a:noFill/>
          <a:ln>
            <a:noFill/>
          </a:ln>
        </p:spPr>
        <p:txBody>
          <a:bodyPr anchorCtr="0" anchor="t" bIns="68575" lIns="68575" spcFirstLastPara="1" rIns="68575" wrap="square" tIns="68575">
            <a:normAutofit/>
          </a:bodyPr>
          <a:lstStyle/>
          <a:p>
            <a:pPr indent="-342900" lvl="0" marL="457200" rtl="0" algn="l">
              <a:lnSpc>
                <a:spcPct val="115000"/>
              </a:lnSpc>
              <a:spcBef>
                <a:spcPts val="0"/>
              </a:spcBef>
              <a:spcAft>
                <a:spcPts val="0"/>
              </a:spcAft>
              <a:buSzPts val="1400"/>
              <a:buChar char="●"/>
            </a:pPr>
            <a:r>
              <a:rPr lang="en"/>
              <a:t>Essentially, is the </a:t>
            </a:r>
            <a:r>
              <a:rPr b="1" lang="en"/>
              <a:t>chain rule</a:t>
            </a:r>
            <a:endParaRPr/>
          </a:p>
        </p:txBody>
      </p:sp>
      <p:sp>
        <p:nvSpPr>
          <p:cNvPr id="881" name="Google Shape;881;p63"/>
          <p:cNvSpPr txBox="1"/>
          <p:nvPr>
            <p:ph idx="12" type="sldNum"/>
          </p:nvPr>
        </p:nvSpPr>
        <p:spPr>
          <a:xfrm>
            <a:off x="6354343" y="3497413"/>
            <a:ext cx="411600" cy="295200"/>
          </a:xfrm>
          <a:prstGeom prst="rect">
            <a:avLst/>
          </a:prstGeom>
          <a:noFill/>
          <a:ln>
            <a:noFill/>
          </a:ln>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pic>
        <p:nvPicPr>
          <p:cNvPr id="882" name="Google Shape;882;p63"/>
          <p:cNvPicPr preferRelativeResize="0"/>
          <p:nvPr/>
        </p:nvPicPr>
        <p:blipFill rotWithShape="1">
          <a:blip r:embed="rId3">
            <a:alphaModFix/>
          </a:blip>
          <a:srcRect b="0" l="0" r="0" t="0"/>
          <a:stretch/>
        </p:blipFill>
        <p:spPr>
          <a:xfrm>
            <a:off x="404933" y="1695643"/>
            <a:ext cx="4838398" cy="2295382"/>
          </a:xfrm>
          <a:prstGeom prst="rect">
            <a:avLst/>
          </a:prstGeom>
          <a:noFill/>
          <a:ln>
            <a:noFill/>
          </a:ln>
        </p:spPr>
      </p:pic>
      <p:sp>
        <p:nvSpPr>
          <p:cNvPr id="883" name="Google Shape;883;p63"/>
          <p:cNvSpPr txBox="1"/>
          <p:nvPr/>
        </p:nvSpPr>
        <p:spPr>
          <a:xfrm>
            <a:off x="0" y="4860017"/>
            <a:ext cx="45960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100">
                <a:solidFill>
                  <a:schemeClr val="dk1"/>
                </a:solidFill>
                <a:latin typeface="Cambria"/>
                <a:ea typeface="Cambria"/>
                <a:cs typeface="Cambria"/>
                <a:sym typeface="Cambria"/>
              </a:rPr>
              <a:t>https://en.wikipedia.org/wiki/Automatic_differentiation</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p19"/>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9" name="Google Shape;139;p19"/>
          <p:cNvSpPr txBox="1"/>
          <p:nvPr>
            <p:ph type="title"/>
          </p:nvPr>
        </p:nvSpPr>
        <p:spPr>
          <a:xfrm>
            <a:off x="311700" y="180437"/>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82142"/>
              <a:buNone/>
            </a:pPr>
            <a:r>
              <a:rPr lang="en">
                <a:solidFill>
                  <a:schemeClr val="lt1"/>
                </a:solidFill>
              </a:rPr>
              <a:t>Magnetic Confinement Devices: Tokamak vs. </a:t>
            </a:r>
            <a:r>
              <a:rPr lang="en">
                <a:solidFill>
                  <a:schemeClr val="lt1"/>
                </a:solidFill>
              </a:rPr>
              <a:t>Stellarator</a:t>
            </a:r>
            <a:endParaRPr>
              <a:solidFill>
                <a:schemeClr val="lt1"/>
              </a:solidFill>
            </a:endParaRPr>
          </a:p>
        </p:txBody>
      </p:sp>
      <p:grpSp>
        <p:nvGrpSpPr>
          <p:cNvPr id="140" name="Google Shape;140;p19"/>
          <p:cNvGrpSpPr/>
          <p:nvPr/>
        </p:nvGrpSpPr>
        <p:grpSpPr>
          <a:xfrm>
            <a:off x="590350" y="2301194"/>
            <a:ext cx="8214525" cy="2863800"/>
            <a:chOff x="590350" y="700994"/>
            <a:chExt cx="8214525" cy="2863800"/>
          </a:xfrm>
        </p:grpSpPr>
        <p:sp>
          <p:nvSpPr>
            <p:cNvPr id="141" name="Google Shape;141;p19"/>
            <p:cNvSpPr/>
            <p:nvPr/>
          </p:nvSpPr>
          <p:spPr>
            <a:xfrm>
              <a:off x="678275" y="700994"/>
              <a:ext cx="3805800" cy="2863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42" name="Google Shape;142;p19"/>
            <p:cNvSpPr/>
            <p:nvPr/>
          </p:nvSpPr>
          <p:spPr>
            <a:xfrm>
              <a:off x="4485775" y="700994"/>
              <a:ext cx="4319100" cy="2863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43" name="Google Shape;143;p19"/>
            <p:cNvSpPr txBox="1"/>
            <p:nvPr/>
          </p:nvSpPr>
          <p:spPr>
            <a:xfrm>
              <a:off x="590350" y="801469"/>
              <a:ext cx="3805800" cy="24936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None/>
              </a:pPr>
              <a:r>
                <a:rPr b="1" lang="en" sz="1500" u="sng">
                  <a:solidFill>
                    <a:srgbClr val="000000"/>
                  </a:solidFill>
                  <a:latin typeface="Cambria"/>
                  <a:ea typeface="Cambria"/>
                  <a:cs typeface="Cambria"/>
                  <a:sym typeface="Cambria"/>
                </a:rPr>
                <a:t>Tokamaks</a:t>
              </a:r>
              <a:endParaRPr b="1" sz="1500" u="sng">
                <a:solidFill>
                  <a:srgbClr val="000000"/>
                </a:solidFill>
                <a:latin typeface="Cambria"/>
                <a:ea typeface="Cambria"/>
                <a:cs typeface="Cambria"/>
                <a:sym typeface="Cambria"/>
              </a:endParaRPr>
            </a:p>
            <a:p>
              <a:pPr indent="-260350" lvl="0" marL="393700" marR="0" rtl="0" algn="l">
                <a:spcBef>
                  <a:spcPts val="0"/>
                </a:spcBef>
                <a:spcAft>
                  <a:spcPts val="0"/>
                </a:spcAft>
                <a:buClr>
                  <a:srgbClr val="38761D"/>
                </a:buClr>
                <a:buSzPts val="1100"/>
                <a:buFont typeface="Arial"/>
                <a:buChar char="•"/>
              </a:pPr>
              <a:r>
                <a:rPr lang="en" sz="1500">
                  <a:solidFill>
                    <a:srgbClr val="38761D"/>
                  </a:solidFill>
                  <a:latin typeface="Cambria"/>
                  <a:ea typeface="Cambria"/>
                  <a:cs typeface="Cambria"/>
                  <a:sym typeface="Cambria"/>
                </a:rPr>
                <a:t>Axisymmetric </a:t>
              </a:r>
              <a:endParaRPr sz="1500">
                <a:solidFill>
                  <a:srgbClr val="38761D"/>
                </a:solidFill>
                <a:latin typeface="Cambria"/>
                <a:ea typeface="Cambria"/>
                <a:cs typeface="Cambria"/>
                <a:sym typeface="Cambria"/>
              </a:endParaRPr>
            </a:p>
            <a:p>
              <a:pPr indent="-323850" lvl="1" marL="914400" marR="0" rtl="0" algn="l">
                <a:spcBef>
                  <a:spcPts val="0"/>
                </a:spcBef>
                <a:spcAft>
                  <a:spcPts val="0"/>
                </a:spcAft>
                <a:buClr>
                  <a:srgbClr val="38761D"/>
                </a:buClr>
                <a:buSzPts val="1100"/>
                <a:buFont typeface="Arial"/>
                <a:buChar char="○"/>
              </a:pPr>
              <a:r>
                <a:rPr b="0" i="0" lang="en" sz="1500" u="none" cap="none" strike="noStrike">
                  <a:solidFill>
                    <a:srgbClr val="38761D"/>
                  </a:solidFill>
                  <a:latin typeface="Cambria"/>
                  <a:ea typeface="Cambria"/>
                  <a:cs typeface="Cambria"/>
                  <a:sym typeface="Cambria"/>
                </a:rPr>
                <a:t>Simpler geometry</a:t>
              </a:r>
              <a:endParaRPr b="0" i="0" sz="1500" u="none" cap="none" strike="noStrike">
                <a:solidFill>
                  <a:srgbClr val="38761D"/>
                </a:solidFill>
                <a:latin typeface="Cambria"/>
                <a:ea typeface="Cambria"/>
                <a:cs typeface="Cambria"/>
                <a:sym typeface="Cambria"/>
              </a:endParaRPr>
            </a:p>
            <a:p>
              <a:pPr indent="-323850" lvl="1" marL="914400" marR="0" rtl="0" algn="l">
                <a:spcBef>
                  <a:spcPts val="0"/>
                </a:spcBef>
                <a:spcAft>
                  <a:spcPts val="0"/>
                </a:spcAft>
                <a:buClr>
                  <a:srgbClr val="38761D"/>
                </a:buClr>
                <a:buSzPts val="1100"/>
                <a:buFont typeface="Arial"/>
                <a:buChar char="○"/>
              </a:pPr>
              <a:r>
                <a:rPr b="0" i="0" lang="en" sz="1500" u="none" cap="none" strike="noStrike">
                  <a:solidFill>
                    <a:srgbClr val="38761D"/>
                  </a:solidFill>
                  <a:latin typeface="Cambria"/>
                  <a:ea typeface="Cambria"/>
                  <a:cs typeface="Cambria"/>
                  <a:sym typeface="Cambria"/>
                </a:rPr>
                <a:t>Guaranteed particle confinement</a:t>
              </a:r>
              <a:endParaRPr sz="1100"/>
            </a:p>
            <a:p>
              <a:pPr indent="-323850" lvl="2" marL="1257300" marR="0" rtl="0" algn="l">
                <a:spcBef>
                  <a:spcPts val="0"/>
                </a:spcBef>
                <a:spcAft>
                  <a:spcPts val="0"/>
                </a:spcAft>
                <a:buClr>
                  <a:srgbClr val="38761D"/>
                </a:buClr>
                <a:buSzPts val="1100"/>
                <a:buFont typeface="Arial"/>
                <a:buChar char="○"/>
              </a:pPr>
              <a:r>
                <a:rPr b="0" i="0" lang="en" sz="1500" u="none" cap="none" strike="noStrike">
                  <a:solidFill>
                    <a:srgbClr val="38761D"/>
                  </a:solidFill>
                  <a:latin typeface="Cambria"/>
                  <a:ea typeface="Cambria"/>
                  <a:cs typeface="Cambria"/>
                  <a:sym typeface="Cambria"/>
                </a:rPr>
                <a:t>Due to Noether’s Theorem </a:t>
              </a:r>
              <a:endParaRPr b="0" i="0" sz="1500" u="none" cap="none" strike="noStrike">
                <a:solidFill>
                  <a:srgbClr val="FF0000"/>
                </a:solidFill>
                <a:latin typeface="Cambria"/>
                <a:ea typeface="Cambria"/>
                <a:cs typeface="Cambria"/>
                <a:sym typeface="Cambria"/>
              </a:endParaRPr>
            </a:p>
            <a:p>
              <a:pPr indent="-260350" lvl="0" marL="508000" marR="0" rtl="0" algn="l">
                <a:spcBef>
                  <a:spcPts val="0"/>
                </a:spcBef>
                <a:spcAft>
                  <a:spcPts val="0"/>
                </a:spcAft>
                <a:buClr>
                  <a:srgbClr val="38761D"/>
                </a:buClr>
                <a:buSzPts val="1100"/>
                <a:buFont typeface="Arial"/>
                <a:buChar char="•"/>
              </a:pPr>
              <a:r>
                <a:rPr lang="en" sz="1500">
                  <a:solidFill>
                    <a:srgbClr val="FF0000"/>
                  </a:solidFill>
                  <a:latin typeface="Cambria"/>
                  <a:ea typeface="Cambria"/>
                  <a:cs typeface="Cambria"/>
                  <a:sym typeface="Cambria"/>
                </a:rPr>
                <a:t>Requires substantial plasma current</a:t>
              </a:r>
              <a:endParaRPr sz="1500">
                <a:solidFill>
                  <a:srgbClr val="FF0000"/>
                </a:solidFill>
                <a:latin typeface="Cambria"/>
                <a:ea typeface="Cambria"/>
                <a:cs typeface="Cambria"/>
                <a:sym typeface="Cambria"/>
              </a:endParaRPr>
            </a:p>
            <a:p>
              <a:pPr indent="-323850" lvl="1" marL="914400" marR="0" rtl="0" algn="l">
                <a:spcBef>
                  <a:spcPts val="0"/>
                </a:spcBef>
                <a:spcAft>
                  <a:spcPts val="0"/>
                </a:spcAft>
                <a:buClr>
                  <a:srgbClr val="FF0000"/>
                </a:buClr>
                <a:buSzPts val="1100"/>
                <a:buFont typeface="Arial"/>
                <a:buChar char="○"/>
              </a:pPr>
              <a:r>
                <a:rPr b="0" i="0" lang="en" sz="1500" u="none" cap="none" strike="noStrike">
                  <a:solidFill>
                    <a:srgbClr val="FF0000"/>
                  </a:solidFill>
                  <a:latin typeface="Cambria"/>
                  <a:ea typeface="Cambria"/>
                  <a:cs typeface="Cambria"/>
                  <a:sym typeface="Cambria"/>
                </a:rPr>
                <a:t>Must be driven </a:t>
              </a:r>
              <a:endParaRPr sz="1100"/>
            </a:p>
            <a:p>
              <a:pPr indent="-323850" lvl="1" marL="914400" marR="0" rtl="0" algn="l">
                <a:spcBef>
                  <a:spcPts val="0"/>
                </a:spcBef>
                <a:spcAft>
                  <a:spcPts val="0"/>
                </a:spcAft>
                <a:buClr>
                  <a:srgbClr val="FF0000"/>
                </a:buClr>
                <a:buSzPts val="1100"/>
                <a:buFont typeface="Arial"/>
                <a:buChar char="○"/>
              </a:pPr>
              <a:r>
                <a:rPr b="0" i="0" lang="en" sz="1500" u="none" cap="none" strike="noStrike">
                  <a:solidFill>
                    <a:srgbClr val="FF0000"/>
                  </a:solidFill>
                  <a:latin typeface="Cambria"/>
                  <a:ea typeface="Cambria"/>
                  <a:cs typeface="Cambria"/>
                  <a:sym typeface="Cambria"/>
                </a:rPr>
                <a:t>NOT steady state!</a:t>
              </a:r>
              <a:endParaRPr b="0" i="0" sz="1500" u="none" cap="none" strike="noStrike">
                <a:solidFill>
                  <a:srgbClr val="FF0000"/>
                </a:solidFill>
                <a:latin typeface="Cambria"/>
                <a:ea typeface="Cambria"/>
                <a:cs typeface="Cambria"/>
                <a:sym typeface="Cambria"/>
              </a:endParaRPr>
            </a:p>
            <a:p>
              <a:pPr indent="-260350" lvl="0" marL="508000" marR="0" rtl="0" algn="l">
                <a:spcBef>
                  <a:spcPts val="0"/>
                </a:spcBef>
                <a:spcAft>
                  <a:spcPts val="0"/>
                </a:spcAft>
                <a:buClr>
                  <a:srgbClr val="FF0000"/>
                </a:buClr>
                <a:buSzPts val="1100"/>
                <a:buFont typeface="Arial"/>
                <a:buChar char="•"/>
              </a:pPr>
              <a:r>
                <a:rPr lang="en" sz="1500">
                  <a:solidFill>
                    <a:srgbClr val="FF0000"/>
                  </a:solidFill>
                  <a:latin typeface="Cambria"/>
                  <a:ea typeface="Cambria"/>
                  <a:cs typeface="Cambria"/>
                  <a:sym typeface="Cambria"/>
                </a:rPr>
                <a:t>Source of free energy for instabilities   -&gt; disruptions</a:t>
              </a:r>
              <a:endParaRPr sz="1500">
                <a:solidFill>
                  <a:srgbClr val="FF0000"/>
                </a:solidFill>
                <a:latin typeface="Cambria"/>
                <a:ea typeface="Cambria"/>
                <a:cs typeface="Cambria"/>
                <a:sym typeface="Cambria"/>
              </a:endParaRPr>
            </a:p>
          </p:txBody>
        </p:sp>
        <p:sp>
          <p:nvSpPr>
            <p:cNvPr id="144" name="Google Shape;144;p19"/>
            <p:cNvSpPr txBox="1"/>
            <p:nvPr/>
          </p:nvSpPr>
          <p:spPr>
            <a:xfrm>
              <a:off x="4485775" y="801469"/>
              <a:ext cx="4319100" cy="23397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None/>
              </a:pPr>
              <a:r>
                <a:rPr b="1" lang="en" sz="1400" u="sng">
                  <a:solidFill>
                    <a:srgbClr val="000000"/>
                  </a:solidFill>
                  <a:latin typeface="Cambria"/>
                  <a:ea typeface="Cambria"/>
                  <a:cs typeface="Cambria"/>
                  <a:sym typeface="Cambria"/>
                </a:rPr>
                <a:t>Stellarators</a:t>
              </a:r>
              <a:endParaRPr b="1" sz="1400" u="sng">
                <a:solidFill>
                  <a:srgbClr val="000000"/>
                </a:solidFill>
                <a:latin typeface="Cambria"/>
                <a:ea typeface="Cambria"/>
                <a:cs typeface="Cambria"/>
                <a:sym typeface="Cambria"/>
              </a:endParaRPr>
            </a:p>
            <a:p>
              <a:pPr indent="-260350" lvl="0" marL="393700" marR="0" rtl="0" algn="l">
                <a:spcBef>
                  <a:spcPts val="0"/>
                </a:spcBef>
                <a:spcAft>
                  <a:spcPts val="0"/>
                </a:spcAft>
                <a:buClr>
                  <a:srgbClr val="000000"/>
                </a:buClr>
                <a:buSzPts val="1100"/>
                <a:buFont typeface="Arial"/>
                <a:buChar char="•"/>
              </a:pPr>
              <a:r>
                <a:rPr lang="en" sz="1400">
                  <a:solidFill>
                    <a:srgbClr val="FF0000"/>
                  </a:solidFill>
                  <a:latin typeface="Cambria"/>
                  <a:ea typeface="Cambria"/>
                  <a:cs typeface="Cambria"/>
                  <a:sym typeface="Cambria"/>
                </a:rPr>
                <a:t>Inherently 3-D</a:t>
              </a:r>
              <a:endParaRPr sz="1400">
                <a:solidFill>
                  <a:srgbClr val="FF0000"/>
                </a:solidFill>
                <a:latin typeface="Cambria"/>
                <a:ea typeface="Cambria"/>
                <a:cs typeface="Cambria"/>
                <a:sym typeface="Cambria"/>
              </a:endParaRPr>
            </a:p>
            <a:p>
              <a:pPr indent="-323850" lvl="1" marL="914400" marR="0" rtl="0" algn="l">
                <a:spcBef>
                  <a:spcPts val="0"/>
                </a:spcBef>
                <a:spcAft>
                  <a:spcPts val="0"/>
                </a:spcAft>
                <a:buClr>
                  <a:srgbClr val="FF0000"/>
                </a:buClr>
                <a:buSzPts val="1100"/>
                <a:buFont typeface="Arial"/>
                <a:buChar char="○"/>
              </a:pPr>
              <a:r>
                <a:rPr b="0" i="0" lang="en" sz="1400" u="none" cap="none" strike="noStrike">
                  <a:solidFill>
                    <a:srgbClr val="FF0000"/>
                  </a:solidFill>
                  <a:latin typeface="Cambria"/>
                  <a:ea typeface="Cambria"/>
                  <a:cs typeface="Cambria"/>
                  <a:sym typeface="Cambria"/>
                </a:rPr>
                <a:t>Complex geometry and coils</a:t>
              </a:r>
              <a:endParaRPr b="0" i="0" sz="1400" u="none" cap="none" strike="noStrike">
                <a:solidFill>
                  <a:srgbClr val="FF0000"/>
                </a:solidFill>
                <a:latin typeface="Cambria"/>
                <a:ea typeface="Cambria"/>
                <a:cs typeface="Cambria"/>
                <a:sym typeface="Cambria"/>
              </a:endParaRPr>
            </a:p>
            <a:p>
              <a:pPr indent="-323850" lvl="1" marL="914400" marR="0" rtl="0" algn="l">
                <a:spcBef>
                  <a:spcPts val="0"/>
                </a:spcBef>
                <a:spcAft>
                  <a:spcPts val="0"/>
                </a:spcAft>
                <a:buClr>
                  <a:srgbClr val="FF0000"/>
                </a:buClr>
                <a:buSzPts val="1100"/>
                <a:buFont typeface="Arial"/>
                <a:buChar char="○"/>
              </a:pPr>
              <a:r>
                <a:rPr b="0" i="0" lang="en" sz="1400" u="none" cap="none" strike="noStrike">
                  <a:solidFill>
                    <a:srgbClr val="FF0000"/>
                  </a:solidFill>
                  <a:latin typeface="Cambria"/>
                  <a:ea typeface="Cambria"/>
                  <a:cs typeface="Cambria"/>
                  <a:sym typeface="Cambria"/>
                </a:rPr>
                <a:t>Confinement not guaranteed</a:t>
              </a:r>
              <a:endParaRPr b="0" i="0" sz="1400" u="none" cap="none" strike="noStrike">
                <a:solidFill>
                  <a:srgbClr val="FF0000"/>
                </a:solidFill>
                <a:latin typeface="Cambria"/>
                <a:ea typeface="Cambria"/>
                <a:cs typeface="Cambria"/>
                <a:sym typeface="Cambria"/>
              </a:endParaRPr>
            </a:p>
            <a:p>
              <a:pPr indent="-323850" lvl="2" marL="1371600" marR="0" rtl="0" algn="l">
                <a:spcBef>
                  <a:spcPts val="0"/>
                </a:spcBef>
                <a:spcAft>
                  <a:spcPts val="0"/>
                </a:spcAft>
                <a:buClr>
                  <a:srgbClr val="38761D"/>
                </a:buClr>
                <a:buSzPts val="1100"/>
                <a:buFont typeface="Arial"/>
                <a:buChar char="■"/>
              </a:pPr>
              <a:r>
                <a:rPr b="0" i="0" lang="en" sz="1400" u="none" cap="none" strike="noStrike">
                  <a:solidFill>
                    <a:srgbClr val="38761D"/>
                  </a:solidFill>
                  <a:latin typeface="Cambria"/>
                  <a:ea typeface="Cambria"/>
                  <a:cs typeface="Cambria"/>
                  <a:sym typeface="Cambria"/>
                </a:rPr>
                <a:t>certain fields exist which recover this (Quasisymmetry)</a:t>
              </a:r>
              <a:endParaRPr b="0" i="0" sz="1400" u="none" cap="none" strike="noStrike">
                <a:solidFill>
                  <a:srgbClr val="38761D"/>
                </a:solidFill>
                <a:latin typeface="Cambria"/>
                <a:ea typeface="Cambria"/>
                <a:cs typeface="Cambria"/>
                <a:sym typeface="Cambria"/>
              </a:endParaRPr>
            </a:p>
            <a:p>
              <a:pPr indent="-323850" lvl="1" marL="914400" marR="0" rtl="0" algn="l">
                <a:spcBef>
                  <a:spcPts val="0"/>
                </a:spcBef>
                <a:spcAft>
                  <a:spcPts val="0"/>
                </a:spcAft>
                <a:buClr>
                  <a:srgbClr val="38761D"/>
                </a:buClr>
                <a:buSzPts val="1100"/>
                <a:buFont typeface="Arial"/>
                <a:buChar char="○"/>
              </a:pPr>
              <a:r>
                <a:rPr b="1" i="0" lang="en" sz="1400" u="none" cap="none" strike="noStrike">
                  <a:solidFill>
                    <a:srgbClr val="38761D"/>
                  </a:solidFill>
                  <a:latin typeface="Cambria"/>
                  <a:ea typeface="Cambria"/>
                  <a:cs typeface="Cambria"/>
                  <a:sym typeface="Cambria"/>
                </a:rPr>
                <a:t>Larger design space</a:t>
              </a:r>
              <a:endParaRPr b="1" i="0" sz="1400" u="none" cap="none" strike="noStrike">
                <a:solidFill>
                  <a:srgbClr val="38761D"/>
                </a:solidFill>
                <a:latin typeface="Cambria"/>
                <a:ea typeface="Cambria"/>
                <a:cs typeface="Cambria"/>
                <a:sym typeface="Cambria"/>
              </a:endParaRPr>
            </a:p>
            <a:p>
              <a:pPr indent="-260350" lvl="0" marL="393700" marR="0" rtl="0" algn="l">
                <a:spcBef>
                  <a:spcPts val="0"/>
                </a:spcBef>
                <a:spcAft>
                  <a:spcPts val="0"/>
                </a:spcAft>
                <a:buClr>
                  <a:srgbClr val="38761D"/>
                </a:buClr>
                <a:buSzPts val="1100"/>
                <a:buFont typeface="Arial"/>
                <a:buChar char="•"/>
              </a:pPr>
              <a:r>
                <a:rPr lang="en" sz="1400">
                  <a:solidFill>
                    <a:srgbClr val="38761D"/>
                  </a:solidFill>
                  <a:latin typeface="Cambria"/>
                  <a:ea typeface="Cambria"/>
                  <a:cs typeface="Cambria"/>
                  <a:sym typeface="Cambria"/>
                </a:rPr>
                <a:t>Does not need plasma current</a:t>
              </a:r>
              <a:endParaRPr sz="1400">
                <a:solidFill>
                  <a:srgbClr val="38761D"/>
                </a:solidFill>
                <a:latin typeface="Cambria"/>
                <a:ea typeface="Cambria"/>
                <a:cs typeface="Cambria"/>
                <a:sym typeface="Cambria"/>
              </a:endParaRPr>
            </a:p>
            <a:p>
              <a:pPr indent="-323850" lvl="1" marL="914400" marR="0" rtl="0" algn="l">
                <a:spcBef>
                  <a:spcPts val="0"/>
                </a:spcBef>
                <a:spcAft>
                  <a:spcPts val="0"/>
                </a:spcAft>
                <a:buClr>
                  <a:srgbClr val="38761D"/>
                </a:buClr>
                <a:buSzPts val="1100"/>
                <a:buFont typeface="Arial"/>
                <a:buChar char="○"/>
              </a:pPr>
              <a:r>
                <a:rPr b="0" i="0" lang="en" sz="1400" u="none" cap="none" strike="noStrike">
                  <a:solidFill>
                    <a:srgbClr val="38761D"/>
                  </a:solidFill>
                  <a:latin typeface="Cambria"/>
                  <a:ea typeface="Cambria"/>
                  <a:cs typeface="Cambria"/>
                  <a:sym typeface="Cambria"/>
                </a:rPr>
                <a:t>Steady state</a:t>
              </a:r>
              <a:endParaRPr b="0" i="0" sz="1400" u="none" cap="none" strike="noStrike">
                <a:solidFill>
                  <a:srgbClr val="38761D"/>
                </a:solidFill>
                <a:latin typeface="Cambria"/>
                <a:ea typeface="Cambria"/>
                <a:cs typeface="Cambria"/>
                <a:sym typeface="Cambria"/>
              </a:endParaRPr>
            </a:p>
            <a:p>
              <a:pPr indent="-323850" lvl="1" marL="914400" marR="0" rtl="0" algn="l">
                <a:spcBef>
                  <a:spcPts val="0"/>
                </a:spcBef>
                <a:spcAft>
                  <a:spcPts val="0"/>
                </a:spcAft>
                <a:buClr>
                  <a:srgbClr val="38761D"/>
                </a:buClr>
                <a:buSzPts val="1100"/>
                <a:buFont typeface="Arial"/>
                <a:buChar char="○"/>
              </a:pPr>
              <a:r>
                <a:rPr b="0" i="0" lang="en" sz="1400" u="none" cap="none" strike="noStrike">
                  <a:solidFill>
                    <a:srgbClr val="38761D"/>
                  </a:solidFill>
                  <a:latin typeface="Cambria"/>
                  <a:ea typeface="Cambria"/>
                  <a:cs typeface="Cambria"/>
                  <a:sym typeface="Cambria"/>
                </a:rPr>
                <a:t>No disruptions</a:t>
              </a:r>
              <a:endParaRPr b="0" i="0" sz="1400" u="none" cap="none" strike="noStrike">
                <a:solidFill>
                  <a:srgbClr val="38761D"/>
                </a:solidFill>
                <a:latin typeface="Cambria"/>
                <a:ea typeface="Cambria"/>
                <a:cs typeface="Cambria"/>
                <a:sym typeface="Cambria"/>
              </a:endParaRPr>
            </a:p>
          </p:txBody>
        </p:sp>
      </p:grpSp>
      <p:pic>
        <p:nvPicPr>
          <p:cNvPr id="145" name="Google Shape;145;p19"/>
          <p:cNvPicPr preferRelativeResize="0"/>
          <p:nvPr/>
        </p:nvPicPr>
        <p:blipFill rotWithShape="1">
          <a:blip r:embed="rId3">
            <a:alphaModFix/>
          </a:blip>
          <a:srcRect b="8416" l="0" r="0" t="0"/>
          <a:stretch/>
        </p:blipFill>
        <p:spPr>
          <a:xfrm>
            <a:off x="2553788" y="700995"/>
            <a:ext cx="4212175" cy="1536657"/>
          </a:xfrm>
          <a:prstGeom prst="rect">
            <a:avLst/>
          </a:prstGeom>
          <a:noFill/>
          <a:ln>
            <a:noFill/>
          </a:ln>
        </p:spPr>
      </p:pic>
      <p:sp>
        <p:nvSpPr>
          <p:cNvPr id="146" name="Google Shape;146;p19"/>
          <p:cNvSpPr txBox="1"/>
          <p:nvPr/>
        </p:nvSpPr>
        <p:spPr>
          <a:xfrm>
            <a:off x="6765941" y="1626845"/>
            <a:ext cx="2347500" cy="315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chemeClr val="dk1"/>
                </a:solidFill>
                <a:latin typeface="Cambria"/>
                <a:ea typeface="Cambria"/>
                <a:cs typeface="Cambria"/>
                <a:sym typeface="Cambria"/>
              </a:rPr>
              <a:t>https://www.economist.com/science-and-technology/2015/10/24/stellar-work</a:t>
            </a:r>
            <a:endParaRPr sz="800">
              <a:solidFill>
                <a:schemeClr val="dk1"/>
              </a:solidFill>
              <a:latin typeface="Cambria"/>
              <a:ea typeface="Cambria"/>
              <a:cs typeface="Cambria"/>
              <a:sym typeface="Cambria"/>
            </a:endParaRPr>
          </a:p>
        </p:txBody>
      </p:sp>
      <p:sp>
        <p:nvSpPr>
          <p:cNvPr id="147" name="Google Shape;147;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7" name="Shape 887"/>
        <p:cNvGrpSpPr/>
        <p:nvPr/>
      </p:nvGrpSpPr>
      <p:grpSpPr>
        <a:xfrm>
          <a:off x="0" y="0"/>
          <a:ext cx="0" cy="0"/>
          <a:chOff x="0" y="0"/>
          <a:chExt cx="0" cy="0"/>
        </a:xfrm>
      </p:grpSpPr>
      <p:sp>
        <p:nvSpPr>
          <p:cNvPr id="888" name="Google Shape;888;p64"/>
          <p:cNvSpPr txBox="1"/>
          <p:nvPr>
            <p:ph type="title"/>
          </p:nvPr>
        </p:nvSpPr>
        <p:spPr>
          <a:xfrm>
            <a:off x="233775" y="333769"/>
            <a:ext cx="6390600" cy="429600"/>
          </a:xfrm>
          <a:prstGeom prst="rect">
            <a:avLst/>
          </a:prstGeom>
          <a:noFill/>
          <a:ln>
            <a:noFill/>
          </a:ln>
        </p:spPr>
        <p:txBody>
          <a:bodyPr anchorCtr="0" anchor="t" bIns="68575" lIns="68575" spcFirstLastPara="1" rIns="68575" wrap="square" tIns="68575">
            <a:normAutofit fontScale="90000"/>
          </a:bodyPr>
          <a:lstStyle/>
          <a:p>
            <a:pPr indent="0" lvl="0" marL="0" rtl="0" algn="l">
              <a:lnSpc>
                <a:spcPct val="100000"/>
              </a:lnSpc>
              <a:spcBef>
                <a:spcPts val="0"/>
              </a:spcBef>
              <a:spcAft>
                <a:spcPts val="0"/>
              </a:spcAft>
              <a:buSzPct val="75000"/>
              <a:buNone/>
            </a:pPr>
            <a:r>
              <a:rPr lang="en"/>
              <a:t>HINT2 Code</a:t>
            </a:r>
            <a:endParaRPr/>
          </a:p>
        </p:txBody>
      </p:sp>
      <p:pic>
        <p:nvPicPr>
          <p:cNvPr id="889" name="Google Shape;889;p64"/>
          <p:cNvPicPr preferRelativeResize="0"/>
          <p:nvPr/>
        </p:nvPicPr>
        <p:blipFill rotWithShape="1">
          <a:blip r:embed="rId3">
            <a:alphaModFix/>
          </a:blip>
          <a:srcRect b="0" l="0" r="0" t="0"/>
          <a:stretch/>
        </p:blipFill>
        <p:spPr>
          <a:xfrm>
            <a:off x="3573363" y="242161"/>
            <a:ext cx="2784817" cy="4860657"/>
          </a:xfrm>
          <a:prstGeom prst="rect">
            <a:avLst/>
          </a:prstGeom>
          <a:noFill/>
          <a:ln>
            <a:noFill/>
          </a:ln>
        </p:spPr>
      </p:pic>
      <p:sp>
        <p:nvSpPr>
          <p:cNvPr id="890" name="Google Shape;890;p64"/>
          <p:cNvSpPr txBox="1"/>
          <p:nvPr>
            <p:ph idx="12" type="sldNum"/>
          </p:nvPr>
        </p:nvSpPr>
        <p:spPr>
          <a:xfrm>
            <a:off x="6354343" y="3497413"/>
            <a:ext cx="411600" cy="295200"/>
          </a:xfrm>
          <a:prstGeom prst="rect">
            <a:avLst/>
          </a:prstGeom>
          <a:noFill/>
          <a:ln>
            <a:noFill/>
          </a:ln>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
        <p:nvSpPr>
          <p:cNvPr id="891" name="Google Shape;891;p64"/>
          <p:cNvSpPr txBox="1"/>
          <p:nvPr/>
        </p:nvSpPr>
        <p:spPr>
          <a:xfrm>
            <a:off x="7137157" y="120855"/>
            <a:ext cx="18840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(Suzuki et al. 2006)</a:t>
            </a:r>
            <a:endParaRPr sz="1100"/>
          </a:p>
        </p:txBody>
      </p:sp>
      <p:sp>
        <p:nvSpPr>
          <p:cNvPr id="892" name="Google Shape;892;p64"/>
          <p:cNvSpPr txBox="1"/>
          <p:nvPr/>
        </p:nvSpPr>
        <p:spPr>
          <a:xfrm>
            <a:off x="6468554" y="1548578"/>
            <a:ext cx="20037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Relax pressure parallel to </a:t>
            </a:r>
            <a:r>
              <a:rPr b="1" lang="en" sz="1400">
                <a:solidFill>
                  <a:schemeClr val="dk1"/>
                </a:solidFill>
                <a:latin typeface="Cambria"/>
                <a:ea typeface="Cambria"/>
                <a:cs typeface="Cambria"/>
                <a:sym typeface="Cambria"/>
              </a:rPr>
              <a:t>B</a:t>
            </a:r>
            <a:endParaRPr sz="1400">
              <a:solidFill>
                <a:schemeClr val="dk1"/>
              </a:solidFill>
              <a:latin typeface="Cambria"/>
              <a:ea typeface="Cambria"/>
              <a:cs typeface="Cambria"/>
              <a:sym typeface="Cambria"/>
            </a:endParaRPr>
          </a:p>
        </p:txBody>
      </p:sp>
      <p:sp>
        <p:nvSpPr>
          <p:cNvPr id="893" name="Google Shape;893;p64"/>
          <p:cNvSpPr txBox="1"/>
          <p:nvPr/>
        </p:nvSpPr>
        <p:spPr>
          <a:xfrm>
            <a:off x="6468554" y="2853012"/>
            <a:ext cx="20037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Fix </a:t>
            </a:r>
            <a:r>
              <a:rPr b="1" lang="en" sz="1400">
                <a:solidFill>
                  <a:schemeClr val="dk1"/>
                </a:solidFill>
                <a:latin typeface="Cambria"/>
                <a:ea typeface="Cambria"/>
                <a:cs typeface="Cambria"/>
                <a:sym typeface="Cambria"/>
              </a:rPr>
              <a:t>p</a:t>
            </a:r>
            <a:r>
              <a:rPr lang="en" sz="1400">
                <a:solidFill>
                  <a:schemeClr val="dk1"/>
                </a:solidFill>
                <a:latin typeface="Cambria"/>
                <a:ea typeface="Cambria"/>
                <a:cs typeface="Cambria"/>
                <a:sym typeface="Cambria"/>
              </a:rPr>
              <a:t> and let fields evolve until stationary state reached</a:t>
            </a:r>
            <a:endParaRPr sz="1100"/>
          </a:p>
        </p:txBody>
      </p:sp>
      <p:sp>
        <p:nvSpPr>
          <p:cNvPr id="894" name="Google Shape;894;p64"/>
          <p:cNvSpPr txBox="1"/>
          <p:nvPr/>
        </p:nvSpPr>
        <p:spPr>
          <a:xfrm>
            <a:off x="7194877" y="3270820"/>
            <a:ext cx="555900" cy="409500"/>
          </a:xfrm>
          <a:prstGeom prst="rect">
            <a:avLst/>
          </a:prstGeom>
          <a:blipFill rotWithShape="1">
            <a:blip r:embed="rId4">
              <a:alphaModFix/>
            </a:blip>
            <a:stretch>
              <a:fillRect b="0"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8" name="Shape 898"/>
        <p:cNvGrpSpPr/>
        <p:nvPr/>
      </p:nvGrpSpPr>
      <p:grpSpPr>
        <a:xfrm>
          <a:off x="0" y="0"/>
          <a:ext cx="0" cy="0"/>
          <a:chOff x="0" y="0"/>
          <a:chExt cx="0" cy="0"/>
        </a:xfrm>
      </p:grpSpPr>
      <p:sp>
        <p:nvSpPr>
          <p:cNvPr id="899" name="Google Shape;899;p65"/>
          <p:cNvSpPr txBox="1"/>
          <p:nvPr>
            <p:ph type="title"/>
          </p:nvPr>
        </p:nvSpPr>
        <p:spPr>
          <a:xfrm>
            <a:off x="233775" y="333769"/>
            <a:ext cx="6390600" cy="429600"/>
          </a:xfrm>
          <a:prstGeom prst="rect">
            <a:avLst/>
          </a:prstGeom>
          <a:noFill/>
          <a:ln>
            <a:noFill/>
          </a:ln>
        </p:spPr>
        <p:txBody>
          <a:bodyPr anchorCtr="0" anchor="t" bIns="68575" lIns="68575" spcFirstLastPara="1" rIns="68575" wrap="square" tIns="68575">
            <a:normAutofit fontScale="90000"/>
          </a:bodyPr>
          <a:lstStyle/>
          <a:p>
            <a:pPr indent="0" lvl="0" marL="0" rtl="0" algn="l">
              <a:lnSpc>
                <a:spcPct val="100000"/>
              </a:lnSpc>
              <a:spcBef>
                <a:spcPts val="0"/>
              </a:spcBef>
              <a:spcAft>
                <a:spcPts val="0"/>
              </a:spcAft>
              <a:buSzPct val="75000"/>
              <a:buNone/>
            </a:pPr>
            <a:r>
              <a:rPr lang="en"/>
              <a:t>PIES Code</a:t>
            </a:r>
            <a:endParaRPr/>
          </a:p>
        </p:txBody>
      </p:sp>
      <p:sp>
        <p:nvSpPr>
          <p:cNvPr id="900" name="Google Shape;900;p65"/>
          <p:cNvSpPr txBox="1"/>
          <p:nvPr>
            <p:ph idx="12" type="sldNum"/>
          </p:nvPr>
        </p:nvSpPr>
        <p:spPr>
          <a:xfrm>
            <a:off x="6354343" y="3497413"/>
            <a:ext cx="411600" cy="295200"/>
          </a:xfrm>
          <a:prstGeom prst="rect">
            <a:avLst/>
          </a:prstGeom>
          <a:noFill/>
          <a:ln>
            <a:noFill/>
          </a:ln>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
        <p:nvSpPr>
          <p:cNvPr id="901" name="Google Shape;901;p65"/>
          <p:cNvSpPr txBox="1"/>
          <p:nvPr/>
        </p:nvSpPr>
        <p:spPr>
          <a:xfrm>
            <a:off x="6472788" y="232612"/>
            <a:ext cx="25485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Reiman et al. </a:t>
            </a:r>
            <a:r>
              <a:rPr i="1" lang="en" sz="1400">
                <a:solidFill>
                  <a:schemeClr val="dk1"/>
                </a:solidFill>
                <a:latin typeface="Cambria"/>
                <a:ea typeface="Cambria"/>
                <a:cs typeface="Cambria"/>
                <a:sym typeface="Cambria"/>
              </a:rPr>
              <a:t>J. Comp. Phys.</a:t>
            </a:r>
            <a:r>
              <a:rPr lang="en" sz="1400">
                <a:solidFill>
                  <a:schemeClr val="dk1"/>
                </a:solidFill>
                <a:latin typeface="Cambria"/>
                <a:ea typeface="Cambria"/>
                <a:cs typeface="Cambria"/>
                <a:sym typeface="Cambria"/>
              </a:rPr>
              <a:t> (1986)</a:t>
            </a:r>
            <a:endParaRPr sz="1400">
              <a:solidFill>
                <a:schemeClr val="dk1"/>
              </a:solidFill>
              <a:latin typeface="Cambria"/>
              <a:ea typeface="Cambria"/>
              <a:cs typeface="Cambria"/>
              <a:sym typeface="Cambria"/>
            </a:endParaRPr>
          </a:p>
        </p:txBody>
      </p:sp>
      <p:sp>
        <p:nvSpPr>
          <p:cNvPr id="902" name="Google Shape;902;p65"/>
          <p:cNvSpPr txBox="1"/>
          <p:nvPr>
            <p:ph idx="1" type="body"/>
          </p:nvPr>
        </p:nvSpPr>
        <p:spPr>
          <a:xfrm>
            <a:off x="311944" y="1152525"/>
            <a:ext cx="8520000" cy="3416100"/>
          </a:xfrm>
          <a:prstGeom prst="rect">
            <a:avLst/>
          </a:prstGeom>
          <a:blipFill rotWithShape="1">
            <a:blip r:embed="rId3">
              <a:alphaModFix/>
            </a:blip>
            <a:stretch>
              <a:fillRect b="0" l="-429" r="0" t="0"/>
            </a:stretch>
          </a:blipFill>
          <a:ln>
            <a:noFill/>
          </a:ln>
        </p:spPr>
        <p:txBody>
          <a:bodyPr anchorCtr="0" anchor="t" bIns="68575" lIns="68575" spcFirstLastPara="1" rIns="68575" wrap="square" tIns="68575">
            <a:normAutofit/>
          </a:bodyPr>
          <a:lstStyle/>
          <a:p>
            <a:pPr indent="-342900" lvl="0" marL="457200" rtl="0" algn="l">
              <a:lnSpc>
                <a:spcPct val="115000"/>
              </a:lnSpc>
              <a:spcBef>
                <a:spcPts val="0"/>
              </a:spcBef>
              <a:spcAft>
                <a:spcPts val="0"/>
              </a:spcAft>
              <a:buSzPts val="1400"/>
              <a:buChar char="●"/>
            </a:pPr>
            <a:r>
              <a:rPr lang="en"/>
              <a:t>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6" name="Shape 906"/>
        <p:cNvGrpSpPr/>
        <p:nvPr/>
      </p:nvGrpSpPr>
      <p:grpSpPr>
        <a:xfrm>
          <a:off x="0" y="0"/>
          <a:ext cx="0" cy="0"/>
          <a:chOff x="0" y="0"/>
          <a:chExt cx="0" cy="0"/>
        </a:xfrm>
      </p:grpSpPr>
      <p:sp>
        <p:nvSpPr>
          <p:cNvPr id="907" name="Google Shape;907;p66"/>
          <p:cNvSpPr txBox="1"/>
          <p:nvPr>
            <p:ph type="title"/>
          </p:nvPr>
        </p:nvSpPr>
        <p:spPr>
          <a:xfrm>
            <a:off x="233775" y="333769"/>
            <a:ext cx="6390600" cy="429600"/>
          </a:xfrm>
          <a:prstGeom prst="rect">
            <a:avLst/>
          </a:prstGeom>
          <a:noFill/>
          <a:ln>
            <a:noFill/>
          </a:ln>
        </p:spPr>
        <p:txBody>
          <a:bodyPr anchorCtr="0" anchor="t" bIns="68575" lIns="68575" spcFirstLastPara="1" rIns="68575" wrap="square" tIns="68575">
            <a:normAutofit fontScale="90000"/>
          </a:bodyPr>
          <a:lstStyle/>
          <a:p>
            <a:pPr indent="0" lvl="0" marL="0" rtl="0" algn="l">
              <a:lnSpc>
                <a:spcPct val="100000"/>
              </a:lnSpc>
              <a:spcBef>
                <a:spcPts val="0"/>
              </a:spcBef>
              <a:spcAft>
                <a:spcPts val="0"/>
              </a:spcAft>
              <a:buSzPct val="75000"/>
              <a:buNone/>
            </a:pPr>
            <a:r>
              <a:rPr lang="en"/>
              <a:t>SPEC Code</a:t>
            </a:r>
            <a:endParaRPr/>
          </a:p>
        </p:txBody>
      </p:sp>
      <p:sp>
        <p:nvSpPr>
          <p:cNvPr id="908" name="Google Shape;908;p66"/>
          <p:cNvSpPr txBox="1"/>
          <p:nvPr>
            <p:ph idx="12" type="sldNum"/>
          </p:nvPr>
        </p:nvSpPr>
        <p:spPr>
          <a:xfrm>
            <a:off x="6354343" y="3497413"/>
            <a:ext cx="411600" cy="295200"/>
          </a:xfrm>
          <a:prstGeom prst="rect">
            <a:avLst/>
          </a:prstGeom>
          <a:noFill/>
          <a:ln>
            <a:noFill/>
          </a:ln>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
        <p:nvSpPr>
          <p:cNvPr id="909" name="Google Shape;909;p66"/>
          <p:cNvSpPr txBox="1"/>
          <p:nvPr/>
        </p:nvSpPr>
        <p:spPr>
          <a:xfrm>
            <a:off x="7085951" y="100651"/>
            <a:ext cx="23517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(Hudson et al. 2012)</a:t>
            </a:r>
            <a:endParaRPr sz="1400">
              <a:solidFill>
                <a:schemeClr val="dk1"/>
              </a:solidFill>
              <a:latin typeface="Cambria"/>
              <a:ea typeface="Cambria"/>
              <a:cs typeface="Cambria"/>
              <a:sym typeface="Cambria"/>
            </a:endParaRPr>
          </a:p>
        </p:txBody>
      </p:sp>
      <p:sp>
        <p:nvSpPr>
          <p:cNvPr id="910" name="Google Shape;910;p66"/>
          <p:cNvSpPr txBox="1"/>
          <p:nvPr>
            <p:ph idx="1" type="body"/>
          </p:nvPr>
        </p:nvSpPr>
        <p:spPr>
          <a:xfrm>
            <a:off x="311944" y="1152525"/>
            <a:ext cx="8520000" cy="3416100"/>
          </a:xfrm>
          <a:prstGeom prst="rect">
            <a:avLst/>
          </a:prstGeom>
          <a:blipFill rotWithShape="1">
            <a:blip r:embed="rId3">
              <a:alphaModFix/>
            </a:blip>
            <a:stretch>
              <a:fillRect b="0" l="-429" r="-429" t="0"/>
            </a:stretch>
          </a:blipFill>
          <a:ln>
            <a:noFill/>
          </a:ln>
        </p:spPr>
        <p:txBody>
          <a:bodyPr anchorCtr="0" anchor="t" bIns="68575" lIns="68575" spcFirstLastPara="1" rIns="68575" wrap="square" tIns="68575">
            <a:normAutofit/>
          </a:bodyPr>
          <a:lstStyle/>
          <a:p>
            <a:pPr indent="-342900" lvl="0" marL="457200" rtl="0" algn="l">
              <a:lnSpc>
                <a:spcPct val="115000"/>
              </a:lnSpc>
              <a:spcBef>
                <a:spcPts val="0"/>
              </a:spcBef>
              <a:spcAft>
                <a:spcPts val="0"/>
              </a:spcAft>
              <a:buSzPts val="1400"/>
              <a:buChar char="●"/>
            </a:pPr>
            <a:r>
              <a:rPr lang="en"/>
              <a:t>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67"/>
          <p:cNvSpPr txBox="1"/>
          <p:nvPr>
            <p:ph type="title"/>
          </p:nvPr>
        </p:nvSpPr>
        <p:spPr>
          <a:xfrm>
            <a:off x="233775" y="333769"/>
            <a:ext cx="6390600" cy="429600"/>
          </a:xfrm>
          <a:prstGeom prst="rect">
            <a:avLst/>
          </a:prstGeom>
          <a:noFill/>
          <a:ln>
            <a:noFill/>
          </a:ln>
        </p:spPr>
        <p:txBody>
          <a:bodyPr anchorCtr="0" anchor="t" bIns="68575" lIns="68575" spcFirstLastPara="1" rIns="68575" wrap="square" tIns="68575">
            <a:normAutofit fontScale="90000"/>
          </a:bodyPr>
          <a:lstStyle/>
          <a:p>
            <a:pPr indent="0" lvl="0" marL="0" rtl="0" algn="l">
              <a:lnSpc>
                <a:spcPct val="100000"/>
              </a:lnSpc>
              <a:spcBef>
                <a:spcPts val="0"/>
              </a:spcBef>
              <a:spcAft>
                <a:spcPts val="0"/>
              </a:spcAft>
              <a:buSzPct val="75000"/>
              <a:buNone/>
            </a:pPr>
            <a:r>
              <a:rPr lang="en"/>
              <a:t>DESC vs STELLOPT QS Optimization</a:t>
            </a:r>
            <a:endParaRPr/>
          </a:p>
        </p:txBody>
      </p:sp>
      <p:sp>
        <p:nvSpPr>
          <p:cNvPr id="916" name="Google Shape;916;p67"/>
          <p:cNvSpPr txBox="1"/>
          <p:nvPr>
            <p:ph idx="12" type="sldNum"/>
          </p:nvPr>
        </p:nvSpPr>
        <p:spPr>
          <a:xfrm>
            <a:off x="6354343" y="3497413"/>
            <a:ext cx="411600" cy="295200"/>
          </a:xfrm>
          <a:prstGeom prst="rect">
            <a:avLst/>
          </a:prstGeom>
          <a:noFill/>
          <a:ln>
            <a:noFill/>
          </a:ln>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
        <p:nvSpPr>
          <p:cNvPr id="917" name="Google Shape;917;p67"/>
          <p:cNvSpPr/>
          <p:nvPr/>
        </p:nvSpPr>
        <p:spPr>
          <a:xfrm>
            <a:off x="181779" y="1375167"/>
            <a:ext cx="4158900" cy="3323400"/>
          </a:xfrm>
          <a:prstGeom prst="rect">
            <a:avLst/>
          </a:prstGeom>
          <a:noFill/>
          <a:ln>
            <a:noFill/>
          </a:ln>
        </p:spPr>
        <p:txBody>
          <a:bodyPr anchorCtr="0" anchor="t" bIns="34275" lIns="68575" spcFirstLastPara="1" rIns="68575" wrap="square" tIns="34275">
            <a:noAutofit/>
          </a:bodyPr>
          <a:lstStyle/>
          <a:p>
            <a:pPr indent="-127000" lvl="0" marL="190500" marR="0" rtl="0" algn="l">
              <a:spcBef>
                <a:spcPts val="0"/>
              </a:spcBef>
              <a:spcAft>
                <a:spcPts val="0"/>
              </a:spcAft>
              <a:buClr>
                <a:schemeClr val="accent1"/>
              </a:buClr>
              <a:buSzPts val="1400"/>
              <a:buFont typeface="Arial"/>
              <a:buChar char="•"/>
            </a:pPr>
            <a:r>
              <a:rPr lang="en" sz="1400">
                <a:solidFill>
                  <a:schemeClr val="dk1"/>
                </a:solidFill>
                <a:latin typeface="Cambria"/>
                <a:ea typeface="Cambria"/>
                <a:cs typeface="Cambria"/>
                <a:sym typeface="Cambria"/>
              </a:rPr>
              <a:t>STELLOPT</a:t>
            </a:r>
            <a:endParaRPr sz="1100"/>
          </a:p>
          <a:p>
            <a:pPr indent="-127000" lvl="1" marL="355600" marR="0" rtl="0" algn="l">
              <a:spcBef>
                <a:spcPts val="300"/>
              </a:spcBef>
              <a:spcAft>
                <a:spcPts val="0"/>
              </a:spcAft>
              <a:buClr>
                <a:schemeClr val="accent2"/>
              </a:buClr>
              <a:buSzPts val="1400"/>
              <a:buFont typeface="Arial"/>
              <a:buChar char="•"/>
            </a:pPr>
            <a:r>
              <a:rPr b="0" i="0" lang="en" sz="1400" u="none" cap="none" strike="noStrike">
                <a:solidFill>
                  <a:schemeClr val="dk1"/>
                </a:solidFill>
                <a:latin typeface="Cambria"/>
                <a:ea typeface="Cambria"/>
                <a:cs typeface="Cambria"/>
                <a:sym typeface="Cambria"/>
              </a:rPr>
              <a:t>Finite-difference derivatives</a:t>
            </a:r>
            <a:endParaRPr sz="1100"/>
          </a:p>
          <a:p>
            <a:pPr indent="-127000" lvl="1" marL="355600" marR="0" rtl="0" algn="l">
              <a:spcBef>
                <a:spcPts val="300"/>
              </a:spcBef>
              <a:spcAft>
                <a:spcPts val="0"/>
              </a:spcAft>
              <a:buClr>
                <a:schemeClr val="accent2"/>
              </a:buClr>
              <a:buSzPts val="1400"/>
              <a:buFont typeface="Arial"/>
              <a:buChar char="•"/>
            </a:pPr>
            <a:r>
              <a:rPr b="0" i="0" lang="en" sz="1400" u="none" cap="none" strike="noStrike">
                <a:solidFill>
                  <a:schemeClr val="dk1"/>
                </a:solidFill>
                <a:latin typeface="Cambria"/>
                <a:ea typeface="Cambria"/>
                <a:cs typeface="Cambria"/>
                <a:sym typeface="Cambria"/>
              </a:rPr>
              <a:t>Parallelized across CPUs</a:t>
            </a:r>
            <a:endParaRPr sz="1100"/>
          </a:p>
          <a:p>
            <a:pPr indent="-127000" lvl="1" marL="355600" marR="0" rtl="0" algn="l">
              <a:spcBef>
                <a:spcPts val="300"/>
              </a:spcBef>
              <a:spcAft>
                <a:spcPts val="0"/>
              </a:spcAft>
              <a:buClr>
                <a:schemeClr val="accent2"/>
              </a:buClr>
              <a:buSzPts val="1400"/>
              <a:buFont typeface="Arial"/>
              <a:buChar char="•"/>
            </a:pPr>
            <a:r>
              <a:rPr b="0" i="0" lang="en" sz="1400" u="none" cap="none" strike="noStrike">
                <a:solidFill>
                  <a:schemeClr val="dk1"/>
                </a:solidFill>
                <a:latin typeface="Cambria"/>
                <a:ea typeface="Cambria"/>
                <a:cs typeface="Cambria"/>
                <a:sym typeface="Cambria"/>
              </a:rPr>
              <a:t>Speed depends strongly on resolution</a:t>
            </a:r>
            <a:endParaRPr sz="1100"/>
          </a:p>
          <a:p>
            <a:pPr indent="-127000" lvl="0" marL="190500" marR="0" rtl="0" algn="l">
              <a:spcBef>
                <a:spcPts val="300"/>
              </a:spcBef>
              <a:spcAft>
                <a:spcPts val="0"/>
              </a:spcAft>
              <a:buClr>
                <a:schemeClr val="accent1"/>
              </a:buClr>
              <a:buSzPts val="1400"/>
              <a:buFont typeface="Arial"/>
              <a:buChar char="•"/>
            </a:pPr>
            <a:r>
              <a:rPr lang="en" sz="1400">
                <a:solidFill>
                  <a:schemeClr val="dk1"/>
                </a:solidFill>
                <a:latin typeface="Cambria"/>
                <a:ea typeface="Cambria"/>
                <a:cs typeface="Cambria"/>
                <a:sym typeface="Cambria"/>
              </a:rPr>
              <a:t>DESC</a:t>
            </a:r>
            <a:endParaRPr sz="1100"/>
          </a:p>
          <a:p>
            <a:pPr indent="-127000" lvl="1" marL="355600" marR="0" rtl="0" algn="l">
              <a:spcBef>
                <a:spcPts val="300"/>
              </a:spcBef>
              <a:spcAft>
                <a:spcPts val="0"/>
              </a:spcAft>
              <a:buClr>
                <a:schemeClr val="accent2"/>
              </a:buClr>
              <a:buSzPts val="1400"/>
              <a:buFont typeface="Arial"/>
              <a:buChar char="•"/>
            </a:pPr>
            <a:r>
              <a:rPr b="0" i="0" lang="en" sz="1400" u="none" cap="none" strike="noStrike">
                <a:solidFill>
                  <a:schemeClr val="dk1"/>
                </a:solidFill>
                <a:latin typeface="Cambria"/>
                <a:ea typeface="Cambria"/>
                <a:cs typeface="Cambria"/>
                <a:sym typeface="Cambria"/>
              </a:rPr>
              <a:t>First iteration takes longest (JIT compilation), then additional iterations are very fast</a:t>
            </a:r>
            <a:endParaRPr sz="1100"/>
          </a:p>
          <a:p>
            <a:pPr indent="-127000" lvl="1" marL="355600" marR="0" rtl="0" algn="l">
              <a:spcBef>
                <a:spcPts val="300"/>
              </a:spcBef>
              <a:spcAft>
                <a:spcPts val="0"/>
              </a:spcAft>
              <a:buClr>
                <a:schemeClr val="accent2"/>
              </a:buClr>
              <a:buSzPts val="1400"/>
              <a:buFont typeface="Arial"/>
              <a:buChar char="•"/>
            </a:pPr>
            <a:r>
              <a:rPr b="0" i="0" lang="en" sz="1400" u="none" cap="none" strike="noStrike">
                <a:solidFill>
                  <a:schemeClr val="dk1"/>
                </a:solidFill>
                <a:latin typeface="Cambria"/>
                <a:ea typeface="Cambria"/>
                <a:cs typeface="Cambria"/>
                <a:sym typeface="Cambria"/>
              </a:rPr>
              <a:t>Resolution limited by GPU memory</a:t>
            </a:r>
            <a:endParaRPr sz="1100"/>
          </a:p>
          <a:p>
            <a:pPr indent="-127000" lvl="1" marL="355600" marR="0" rtl="0" algn="l">
              <a:spcBef>
                <a:spcPts val="300"/>
              </a:spcBef>
              <a:spcAft>
                <a:spcPts val="0"/>
              </a:spcAft>
              <a:buClr>
                <a:schemeClr val="accent2"/>
              </a:buClr>
              <a:buSzPts val="1400"/>
              <a:buFont typeface="Arial"/>
              <a:buChar char="•"/>
            </a:pPr>
            <a:r>
              <a:rPr b="0" i="0" lang="en" sz="1400" u="none" cap="none" strike="noStrike">
                <a:solidFill>
                  <a:schemeClr val="dk1"/>
                </a:solidFill>
                <a:latin typeface="Cambria"/>
                <a:ea typeface="Cambria"/>
                <a:cs typeface="Cambria"/>
                <a:sym typeface="Cambria"/>
              </a:rPr>
              <a:t>Speed is independent of number of optimization variables</a:t>
            </a:r>
            <a:endParaRPr sz="1100"/>
          </a:p>
        </p:txBody>
      </p:sp>
      <p:sp>
        <p:nvSpPr>
          <p:cNvPr id="918" name="Google Shape;918;p67"/>
          <p:cNvSpPr txBox="1"/>
          <p:nvPr/>
        </p:nvSpPr>
        <p:spPr>
          <a:xfrm>
            <a:off x="5579124" y="3515371"/>
            <a:ext cx="2807400" cy="1221000"/>
          </a:xfrm>
          <a:prstGeom prst="rect">
            <a:avLst/>
          </a:prstGeom>
          <a:noFill/>
          <a:ln>
            <a:noFill/>
          </a:ln>
        </p:spPr>
        <p:txBody>
          <a:bodyPr anchorCtr="0" anchor="t" bIns="34275" lIns="68575" spcFirstLastPara="1" rIns="68575" wrap="square" tIns="34275">
            <a:norm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MPOL = NTOR = 8, NS = 65</a:t>
            </a:r>
            <a:endParaRPr sz="1100"/>
          </a:p>
          <a:p>
            <a:pPr indent="0" lvl="0" marL="0" marR="0" rtl="0" algn="l">
              <a:spcBef>
                <a:spcPts val="0"/>
              </a:spcBef>
              <a:spcAft>
                <a:spcPts val="0"/>
              </a:spcAft>
              <a:buNone/>
            </a:pPr>
            <a:r>
              <a:rPr lang="en" sz="1400">
                <a:solidFill>
                  <a:schemeClr val="dk1"/>
                </a:solidFill>
                <a:latin typeface="Cambria"/>
                <a:ea typeface="Cambria"/>
                <a:cs typeface="Cambria"/>
                <a:sym typeface="Cambria"/>
              </a:rPr>
              <a:t>FTOL = 1E-12</a:t>
            </a:r>
            <a:endParaRPr sz="1100"/>
          </a:p>
          <a:p>
            <a:pPr indent="0" lvl="0" marL="0" marR="0" rtl="0" algn="l">
              <a:spcBef>
                <a:spcPts val="0"/>
              </a:spcBef>
              <a:spcAft>
                <a:spcPts val="0"/>
              </a:spcAft>
              <a:buNone/>
            </a:pPr>
            <a:r>
              <a:rPr lang="en" sz="1400">
                <a:solidFill>
                  <a:schemeClr val="dk1"/>
                </a:solidFill>
                <a:latin typeface="Cambria"/>
                <a:ea typeface="Cambria"/>
                <a:cs typeface="Cambria"/>
                <a:sym typeface="Cambria"/>
              </a:rPr>
              <a:t>48 optimization variables</a:t>
            </a:r>
            <a:endParaRPr sz="1100"/>
          </a:p>
          <a:p>
            <a:pPr indent="0" lvl="0" marL="0" marR="0" rtl="0" algn="l">
              <a:spcBef>
                <a:spcPts val="0"/>
              </a:spcBef>
              <a:spcAft>
                <a:spcPts val="0"/>
              </a:spcAft>
              <a:buNone/>
            </a:pPr>
            <a:r>
              <a:rPr lang="en" sz="1400">
                <a:solidFill>
                  <a:schemeClr val="dk1"/>
                </a:solidFill>
                <a:latin typeface="Cambria"/>
                <a:ea typeface="Cambria"/>
                <a:cs typeface="Cambria"/>
                <a:sym typeface="Cambria"/>
              </a:rPr>
              <a:t>Optimize QS on all surfaces</a:t>
            </a:r>
            <a:endParaRPr sz="1100"/>
          </a:p>
          <a:p>
            <a:pPr indent="0" lvl="0" marL="0" marR="0" rtl="0" algn="l">
              <a:spcBef>
                <a:spcPts val="0"/>
              </a:spcBef>
              <a:spcAft>
                <a:spcPts val="0"/>
              </a:spcAft>
              <a:buNone/>
            </a:pPr>
            <a:r>
              <a:t/>
            </a:r>
            <a:endParaRPr sz="1400">
              <a:solidFill>
                <a:schemeClr val="dk1"/>
              </a:solidFill>
              <a:latin typeface="Cambria"/>
              <a:ea typeface="Cambria"/>
              <a:cs typeface="Cambria"/>
              <a:sym typeface="Cambria"/>
            </a:endParaRPr>
          </a:p>
        </p:txBody>
      </p:sp>
      <p:pic>
        <p:nvPicPr>
          <p:cNvPr id="919" name="Google Shape;919;p67"/>
          <p:cNvPicPr preferRelativeResize="0"/>
          <p:nvPr/>
        </p:nvPicPr>
        <p:blipFill rotWithShape="1">
          <a:blip r:embed="rId3">
            <a:alphaModFix/>
          </a:blip>
          <a:srcRect b="0" l="0" r="0" t="0"/>
          <a:stretch/>
        </p:blipFill>
        <p:spPr>
          <a:xfrm>
            <a:off x="5579124" y="1017725"/>
            <a:ext cx="2468880" cy="2476499"/>
          </a:xfrm>
          <a:prstGeom prst="rect">
            <a:avLst/>
          </a:prstGeom>
          <a:noFill/>
          <a:ln>
            <a:noFill/>
          </a:ln>
        </p:spPr>
      </p:pic>
      <p:sp>
        <p:nvSpPr>
          <p:cNvPr id="920" name="Google Shape;920;p67"/>
          <p:cNvSpPr txBox="1"/>
          <p:nvPr/>
        </p:nvSpPr>
        <p:spPr>
          <a:xfrm>
            <a:off x="5469874" y="4663217"/>
            <a:ext cx="28425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Courtesy of Daniel Dudt</a:t>
            </a:r>
            <a:endParaRPr sz="1400">
              <a:solidFill>
                <a:schemeClr val="dk1"/>
              </a:solidFill>
              <a:latin typeface="Cambria"/>
              <a:ea typeface="Cambria"/>
              <a:cs typeface="Cambria"/>
              <a:sym typeface="Cambria"/>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4" name="Shape 924"/>
        <p:cNvGrpSpPr/>
        <p:nvPr/>
      </p:nvGrpSpPr>
      <p:grpSpPr>
        <a:xfrm>
          <a:off x="0" y="0"/>
          <a:ext cx="0" cy="0"/>
          <a:chOff x="0" y="0"/>
          <a:chExt cx="0" cy="0"/>
        </a:xfrm>
      </p:grpSpPr>
      <p:sp>
        <p:nvSpPr>
          <p:cNvPr id="925" name="Google Shape;925;p68"/>
          <p:cNvSpPr txBox="1"/>
          <p:nvPr>
            <p:ph type="title"/>
          </p:nvPr>
        </p:nvSpPr>
        <p:spPr>
          <a:xfrm>
            <a:off x="233775" y="333769"/>
            <a:ext cx="6390600" cy="429600"/>
          </a:xfrm>
          <a:prstGeom prst="rect">
            <a:avLst/>
          </a:prstGeom>
          <a:noFill/>
          <a:ln>
            <a:noFill/>
          </a:ln>
        </p:spPr>
        <p:txBody>
          <a:bodyPr anchorCtr="0" anchor="t" bIns="68575" lIns="68575" spcFirstLastPara="1" rIns="68575" wrap="square" tIns="68575">
            <a:normAutofit fontScale="90000"/>
          </a:bodyPr>
          <a:lstStyle/>
          <a:p>
            <a:pPr indent="0" lvl="0" marL="0" rtl="0" algn="l">
              <a:lnSpc>
                <a:spcPct val="100000"/>
              </a:lnSpc>
              <a:spcBef>
                <a:spcPts val="0"/>
              </a:spcBef>
              <a:spcAft>
                <a:spcPts val="0"/>
              </a:spcAft>
              <a:buSzPct val="75000"/>
              <a:buNone/>
            </a:pPr>
            <a:r>
              <a:rPr lang="en"/>
              <a:t>Rotational Transform</a:t>
            </a:r>
            <a:endParaRPr/>
          </a:p>
        </p:txBody>
      </p:sp>
      <p:sp>
        <p:nvSpPr>
          <p:cNvPr id="926" name="Google Shape;926;p68"/>
          <p:cNvSpPr txBox="1"/>
          <p:nvPr>
            <p:ph idx="1" type="body"/>
          </p:nvPr>
        </p:nvSpPr>
        <p:spPr>
          <a:xfrm>
            <a:off x="311700" y="1152474"/>
            <a:ext cx="5414400" cy="3702000"/>
          </a:xfrm>
          <a:prstGeom prst="rect">
            <a:avLst/>
          </a:prstGeom>
          <a:blipFill rotWithShape="1">
            <a:blip r:embed="rId3">
              <a:alphaModFix/>
            </a:blip>
            <a:stretch>
              <a:fillRect b="0" l="0" r="-1009" t="0"/>
            </a:stretch>
          </a:blipFill>
          <a:ln>
            <a:noFill/>
          </a:ln>
        </p:spPr>
        <p:txBody>
          <a:bodyPr anchorCtr="0" anchor="t" bIns="68575" lIns="68575" spcFirstLastPara="1" rIns="68575" wrap="square" tIns="68575">
            <a:normAutofit/>
          </a:bodyPr>
          <a:lstStyle/>
          <a:p>
            <a:pPr indent="-342900" lvl="0" marL="457200" rtl="0" algn="l">
              <a:lnSpc>
                <a:spcPct val="115000"/>
              </a:lnSpc>
              <a:spcBef>
                <a:spcPts val="0"/>
              </a:spcBef>
              <a:spcAft>
                <a:spcPts val="0"/>
              </a:spcAft>
              <a:buSzPts val="1400"/>
              <a:buChar char="●"/>
            </a:pPr>
            <a:r>
              <a:rPr lang="en"/>
              <a:t> </a:t>
            </a:r>
            <a:endParaRPr/>
          </a:p>
        </p:txBody>
      </p:sp>
      <p:sp>
        <p:nvSpPr>
          <p:cNvPr id="927" name="Google Shape;927;p68"/>
          <p:cNvSpPr/>
          <p:nvPr/>
        </p:nvSpPr>
        <p:spPr>
          <a:xfrm>
            <a:off x="6774296" y="2633520"/>
            <a:ext cx="2260800" cy="2260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928" name="Google Shape;928;p68"/>
          <p:cNvSpPr/>
          <p:nvPr/>
        </p:nvSpPr>
        <p:spPr>
          <a:xfrm>
            <a:off x="5831711" y="2590117"/>
            <a:ext cx="948825" cy="1280625"/>
          </a:xfrm>
          <a:custGeom>
            <a:rect b="b" l="l" r="r" t="t"/>
            <a:pathLst>
              <a:path extrusionOk="0" h="51225" w="37953">
                <a:moveTo>
                  <a:pt x="37953" y="51225"/>
                </a:moveTo>
                <a:cubicBezTo>
                  <a:pt x="36739" y="48001"/>
                  <a:pt x="36488" y="39837"/>
                  <a:pt x="30668" y="31882"/>
                </a:cubicBezTo>
                <a:cubicBezTo>
                  <a:pt x="24848" y="23927"/>
                  <a:pt x="8059" y="8771"/>
                  <a:pt x="3035" y="3496"/>
                </a:cubicBezTo>
                <a:cubicBezTo>
                  <a:pt x="-1989" y="-1779"/>
                  <a:pt x="942" y="774"/>
                  <a:pt x="523" y="230"/>
                </a:cubicBezTo>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929" name="Google Shape;929;p68"/>
          <p:cNvSpPr/>
          <p:nvPr/>
        </p:nvSpPr>
        <p:spPr>
          <a:xfrm>
            <a:off x="7339496" y="1817120"/>
            <a:ext cx="1394200" cy="1168125"/>
          </a:xfrm>
          <a:custGeom>
            <a:rect b="b" l="l" r="r" t="t"/>
            <a:pathLst>
              <a:path extrusionOk="0" h="46725" w="55768">
                <a:moveTo>
                  <a:pt x="55768" y="46725"/>
                </a:moveTo>
                <a:cubicBezTo>
                  <a:pt x="51121" y="42371"/>
                  <a:pt x="37179" y="28387"/>
                  <a:pt x="27884" y="20599"/>
                </a:cubicBezTo>
                <a:cubicBezTo>
                  <a:pt x="18589" y="12812"/>
                  <a:pt x="4647" y="3433"/>
                  <a:pt x="0" y="0"/>
                </a:cubicBezTo>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930" name="Google Shape;930;p68"/>
          <p:cNvSpPr/>
          <p:nvPr/>
        </p:nvSpPr>
        <p:spPr>
          <a:xfrm rot="-563972">
            <a:off x="6018797" y="2675432"/>
            <a:ext cx="928914" cy="506075"/>
          </a:xfrm>
          <a:custGeom>
            <a:rect b="b" l="l" r="r" t="t"/>
            <a:pathLst>
              <a:path extrusionOk="0" h="674703" w="1238435">
                <a:moveTo>
                  <a:pt x="1238435" y="674703"/>
                </a:moveTo>
                <a:cubicBezTo>
                  <a:pt x="1109708" y="580378"/>
                  <a:pt x="980982" y="486053"/>
                  <a:pt x="821184" y="390618"/>
                </a:cubicBezTo>
                <a:cubicBezTo>
                  <a:pt x="661386" y="295183"/>
                  <a:pt x="416510" y="167196"/>
                  <a:pt x="279646" y="102093"/>
                </a:cubicBezTo>
                <a:cubicBezTo>
                  <a:pt x="142782" y="36990"/>
                  <a:pt x="71391" y="18495"/>
                  <a:pt x="0" y="0"/>
                </a:cubicBezTo>
              </a:path>
            </a:pathLst>
          </a:custGeom>
          <a:noFill/>
          <a:ln cap="flat" cmpd="sng" w="190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mbria"/>
              <a:ea typeface="Cambria"/>
              <a:cs typeface="Cambria"/>
              <a:sym typeface="Cambria"/>
            </a:endParaRPr>
          </a:p>
        </p:txBody>
      </p:sp>
      <p:sp>
        <p:nvSpPr>
          <p:cNvPr id="931" name="Google Shape;931;p68"/>
          <p:cNvSpPr/>
          <p:nvPr/>
        </p:nvSpPr>
        <p:spPr>
          <a:xfrm rot="-485125">
            <a:off x="6086846" y="2385531"/>
            <a:ext cx="1122655" cy="550320"/>
          </a:xfrm>
          <a:custGeom>
            <a:rect b="b" l="l" r="r" t="t"/>
            <a:pathLst>
              <a:path extrusionOk="0" h="674703" w="1238435">
                <a:moveTo>
                  <a:pt x="1238435" y="674703"/>
                </a:moveTo>
                <a:cubicBezTo>
                  <a:pt x="1109708" y="580378"/>
                  <a:pt x="980982" y="486053"/>
                  <a:pt x="821184" y="390618"/>
                </a:cubicBezTo>
                <a:cubicBezTo>
                  <a:pt x="661386" y="295183"/>
                  <a:pt x="416510" y="167196"/>
                  <a:pt x="279646" y="102093"/>
                </a:cubicBezTo>
                <a:cubicBezTo>
                  <a:pt x="142782" y="36990"/>
                  <a:pt x="71391" y="18495"/>
                  <a:pt x="0" y="0"/>
                </a:cubicBezTo>
              </a:path>
            </a:pathLst>
          </a:custGeom>
          <a:noFill/>
          <a:ln cap="flat" cmpd="sng" w="190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mbria"/>
              <a:ea typeface="Cambria"/>
              <a:cs typeface="Cambria"/>
              <a:sym typeface="Cambria"/>
            </a:endParaRPr>
          </a:p>
        </p:txBody>
      </p:sp>
      <p:sp>
        <p:nvSpPr>
          <p:cNvPr id="932" name="Google Shape;932;p68"/>
          <p:cNvSpPr/>
          <p:nvPr/>
        </p:nvSpPr>
        <p:spPr>
          <a:xfrm rot="-485447">
            <a:off x="6223866" y="2171675"/>
            <a:ext cx="1275904" cy="625462"/>
          </a:xfrm>
          <a:custGeom>
            <a:rect b="b" l="l" r="r" t="t"/>
            <a:pathLst>
              <a:path extrusionOk="0" h="674703" w="1238435">
                <a:moveTo>
                  <a:pt x="1238435" y="674703"/>
                </a:moveTo>
                <a:cubicBezTo>
                  <a:pt x="1109708" y="580378"/>
                  <a:pt x="980982" y="486053"/>
                  <a:pt x="821184" y="390618"/>
                </a:cubicBezTo>
                <a:cubicBezTo>
                  <a:pt x="661386" y="295183"/>
                  <a:pt x="416510" y="167196"/>
                  <a:pt x="279646" y="102093"/>
                </a:cubicBezTo>
                <a:cubicBezTo>
                  <a:pt x="142782" y="36990"/>
                  <a:pt x="71391" y="18495"/>
                  <a:pt x="0" y="0"/>
                </a:cubicBezTo>
              </a:path>
            </a:pathLst>
          </a:custGeom>
          <a:noFill/>
          <a:ln cap="flat" cmpd="sng" w="190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mbria"/>
              <a:ea typeface="Cambria"/>
              <a:cs typeface="Cambria"/>
              <a:sym typeface="Cambria"/>
            </a:endParaRPr>
          </a:p>
        </p:txBody>
      </p:sp>
      <p:sp>
        <p:nvSpPr>
          <p:cNvPr id="933" name="Google Shape;933;p68"/>
          <p:cNvSpPr/>
          <p:nvPr/>
        </p:nvSpPr>
        <p:spPr>
          <a:xfrm rot="-486866">
            <a:off x="6347242" y="1910149"/>
            <a:ext cx="1601228" cy="841820"/>
          </a:xfrm>
          <a:custGeom>
            <a:rect b="b" l="l" r="r" t="t"/>
            <a:pathLst>
              <a:path extrusionOk="0" h="674703" w="1238435">
                <a:moveTo>
                  <a:pt x="1238435" y="674703"/>
                </a:moveTo>
                <a:cubicBezTo>
                  <a:pt x="1109708" y="580378"/>
                  <a:pt x="980982" y="486053"/>
                  <a:pt x="821184" y="390618"/>
                </a:cubicBezTo>
                <a:cubicBezTo>
                  <a:pt x="661386" y="295183"/>
                  <a:pt x="416510" y="167196"/>
                  <a:pt x="279646" y="102093"/>
                </a:cubicBezTo>
                <a:cubicBezTo>
                  <a:pt x="142782" y="36990"/>
                  <a:pt x="71391" y="18495"/>
                  <a:pt x="0" y="0"/>
                </a:cubicBezTo>
              </a:path>
            </a:pathLst>
          </a:custGeom>
          <a:noFill/>
          <a:ln cap="flat" cmpd="sng" w="190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mbria"/>
              <a:ea typeface="Cambria"/>
              <a:cs typeface="Cambria"/>
              <a:sym typeface="Cambria"/>
            </a:endParaRPr>
          </a:p>
        </p:txBody>
      </p:sp>
      <p:sp>
        <p:nvSpPr>
          <p:cNvPr id="934" name="Google Shape;934;p68"/>
          <p:cNvSpPr txBox="1"/>
          <p:nvPr/>
        </p:nvSpPr>
        <p:spPr>
          <a:xfrm>
            <a:off x="7346834" y="2017238"/>
            <a:ext cx="2073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400">
                <a:solidFill>
                  <a:srgbClr val="000000"/>
                </a:solidFill>
                <a:latin typeface="Arial"/>
                <a:ea typeface="Arial"/>
                <a:cs typeface="Arial"/>
                <a:sym typeface="Arial"/>
              </a:rPr>
              <a:t>B</a:t>
            </a:r>
            <a:endParaRPr b="1" sz="1400">
              <a:solidFill>
                <a:srgbClr val="000000"/>
              </a:solidFill>
              <a:latin typeface="Arial"/>
              <a:ea typeface="Arial"/>
              <a:cs typeface="Arial"/>
              <a:sym typeface="Arial"/>
            </a:endParaRPr>
          </a:p>
        </p:txBody>
      </p:sp>
      <p:sp>
        <p:nvSpPr>
          <p:cNvPr id="935" name="Google Shape;935;p68"/>
          <p:cNvSpPr/>
          <p:nvPr/>
        </p:nvSpPr>
        <p:spPr>
          <a:xfrm>
            <a:off x="7826636" y="2883206"/>
            <a:ext cx="321900" cy="312600"/>
          </a:xfrm>
          <a:prstGeom prst="mathMultiply">
            <a:avLst>
              <a:gd fmla="val 23520" name="adj1"/>
            </a:avLst>
          </a:prstGeom>
          <a:solidFill>
            <a:schemeClr val="accent1"/>
          </a:solidFill>
          <a:ln cap="flat" cmpd="sng" w="25400">
            <a:solidFill>
              <a:srgbClr val="3061B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mbria"/>
              <a:ea typeface="Cambria"/>
              <a:cs typeface="Cambria"/>
              <a:sym typeface="Cambria"/>
            </a:endParaRPr>
          </a:p>
        </p:txBody>
      </p:sp>
      <p:sp>
        <p:nvSpPr>
          <p:cNvPr id="936" name="Google Shape;936;p68"/>
          <p:cNvSpPr/>
          <p:nvPr/>
        </p:nvSpPr>
        <p:spPr>
          <a:xfrm>
            <a:off x="6868819" y="3501489"/>
            <a:ext cx="321900" cy="312600"/>
          </a:xfrm>
          <a:prstGeom prst="mathMultiply">
            <a:avLst>
              <a:gd fmla="val 23520" name="adj1"/>
            </a:avLst>
          </a:prstGeom>
          <a:solidFill>
            <a:schemeClr val="accent1"/>
          </a:solidFill>
          <a:ln cap="flat" cmpd="sng" w="25400">
            <a:solidFill>
              <a:srgbClr val="3061B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mbria"/>
              <a:ea typeface="Cambria"/>
              <a:cs typeface="Cambria"/>
              <a:sym typeface="Cambria"/>
            </a:endParaRPr>
          </a:p>
        </p:txBody>
      </p:sp>
      <p:sp>
        <p:nvSpPr>
          <p:cNvPr id="937" name="Google Shape;937;p68"/>
          <p:cNvSpPr/>
          <p:nvPr/>
        </p:nvSpPr>
        <p:spPr>
          <a:xfrm>
            <a:off x="7768793" y="4546447"/>
            <a:ext cx="321900" cy="312600"/>
          </a:xfrm>
          <a:prstGeom prst="mathMultiply">
            <a:avLst>
              <a:gd fmla="val 23520" name="adj1"/>
            </a:avLst>
          </a:prstGeom>
          <a:solidFill>
            <a:schemeClr val="accent1"/>
          </a:solidFill>
          <a:ln cap="flat" cmpd="sng" w="25400">
            <a:solidFill>
              <a:srgbClr val="3061B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mbria"/>
              <a:ea typeface="Cambria"/>
              <a:cs typeface="Cambria"/>
              <a:sym typeface="Cambria"/>
            </a:endParaRPr>
          </a:p>
        </p:txBody>
      </p:sp>
      <p:sp>
        <p:nvSpPr>
          <p:cNvPr id="938" name="Google Shape;938;p68"/>
          <p:cNvSpPr/>
          <p:nvPr/>
        </p:nvSpPr>
        <p:spPr>
          <a:xfrm>
            <a:off x="8671369" y="3649891"/>
            <a:ext cx="321900" cy="312600"/>
          </a:xfrm>
          <a:prstGeom prst="mathMultiply">
            <a:avLst>
              <a:gd fmla="val 23520" name="adj1"/>
            </a:avLst>
          </a:prstGeom>
          <a:solidFill>
            <a:schemeClr val="accent1"/>
          </a:solidFill>
          <a:ln cap="flat" cmpd="sng" w="25400">
            <a:solidFill>
              <a:srgbClr val="3061B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mbria"/>
              <a:ea typeface="Cambria"/>
              <a:cs typeface="Cambria"/>
              <a:sym typeface="Cambria"/>
            </a:endParaRPr>
          </a:p>
        </p:txBody>
      </p:sp>
      <p:sp>
        <p:nvSpPr>
          <p:cNvPr id="939" name="Google Shape;939;p68"/>
          <p:cNvSpPr txBox="1"/>
          <p:nvPr/>
        </p:nvSpPr>
        <p:spPr>
          <a:xfrm>
            <a:off x="8120678" y="2859544"/>
            <a:ext cx="3219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1</a:t>
            </a:r>
            <a:endParaRPr sz="1100"/>
          </a:p>
        </p:txBody>
      </p:sp>
      <p:sp>
        <p:nvSpPr>
          <p:cNvPr id="940" name="Google Shape;940;p68"/>
          <p:cNvSpPr txBox="1"/>
          <p:nvPr/>
        </p:nvSpPr>
        <p:spPr>
          <a:xfrm>
            <a:off x="7024971" y="3707600"/>
            <a:ext cx="3219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2</a:t>
            </a:r>
            <a:endParaRPr sz="1100"/>
          </a:p>
        </p:txBody>
      </p:sp>
      <p:sp>
        <p:nvSpPr>
          <p:cNvPr id="941" name="Google Shape;941;p68"/>
          <p:cNvSpPr txBox="1"/>
          <p:nvPr/>
        </p:nvSpPr>
        <p:spPr>
          <a:xfrm>
            <a:off x="8007056" y="4633049"/>
            <a:ext cx="3219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3</a:t>
            </a:r>
            <a:endParaRPr sz="1100"/>
          </a:p>
        </p:txBody>
      </p:sp>
      <p:sp>
        <p:nvSpPr>
          <p:cNvPr id="942" name="Google Shape;942;p68"/>
          <p:cNvSpPr txBox="1"/>
          <p:nvPr/>
        </p:nvSpPr>
        <p:spPr>
          <a:xfrm>
            <a:off x="8632909" y="3958664"/>
            <a:ext cx="3219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mbria"/>
                <a:ea typeface="Cambria"/>
                <a:cs typeface="Cambria"/>
                <a:sym typeface="Cambria"/>
              </a:rPr>
              <a:t>4</a:t>
            </a:r>
            <a:endParaRPr sz="1100"/>
          </a:p>
        </p:txBody>
      </p:sp>
      <p:cxnSp>
        <p:nvCxnSpPr>
          <p:cNvPr id="943" name="Google Shape;943;p68"/>
          <p:cNvCxnSpPr/>
          <p:nvPr/>
        </p:nvCxnSpPr>
        <p:spPr>
          <a:xfrm>
            <a:off x="7310693" y="5021091"/>
            <a:ext cx="1048800" cy="0"/>
          </a:xfrm>
          <a:prstGeom prst="straightConnector1">
            <a:avLst/>
          </a:prstGeom>
          <a:noFill/>
          <a:ln cap="flat" cmpd="sng" w="19050">
            <a:solidFill>
              <a:schemeClr val="dk1"/>
            </a:solidFill>
            <a:prstDash val="solid"/>
            <a:round/>
            <a:headEnd len="med" w="med" type="triangle"/>
            <a:tailEnd len="sm" w="sm" type="none"/>
          </a:ln>
        </p:spPr>
      </p:cxnSp>
      <p:sp>
        <p:nvSpPr>
          <p:cNvPr id="944" name="Google Shape;944;p68"/>
          <p:cNvSpPr txBox="1"/>
          <p:nvPr/>
        </p:nvSpPr>
        <p:spPr>
          <a:xfrm>
            <a:off x="7088156" y="4659092"/>
            <a:ext cx="465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1400">
                <a:solidFill>
                  <a:srgbClr val="000000"/>
                </a:solidFill>
                <a:latin typeface="Arial"/>
                <a:ea typeface="Arial"/>
                <a:cs typeface="Arial"/>
                <a:sym typeface="Arial"/>
              </a:rPr>
              <a:t>𝛁B</a:t>
            </a:r>
            <a:endParaRPr sz="1400">
              <a:solidFill>
                <a:srgbClr val="000000"/>
              </a:solidFill>
              <a:latin typeface="Arial"/>
              <a:ea typeface="Arial"/>
              <a:cs typeface="Arial"/>
              <a:sym typeface="Arial"/>
            </a:endParaRPr>
          </a:p>
        </p:txBody>
      </p:sp>
      <p:cxnSp>
        <p:nvCxnSpPr>
          <p:cNvPr id="945" name="Google Shape;945;p68"/>
          <p:cNvCxnSpPr/>
          <p:nvPr/>
        </p:nvCxnSpPr>
        <p:spPr>
          <a:xfrm>
            <a:off x="7985201" y="2333875"/>
            <a:ext cx="0" cy="630900"/>
          </a:xfrm>
          <a:prstGeom prst="straightConnector1">
            <a:avLst/>
          </a:prstGeom>
          <a:noFill/>
          <a:ln cap="flat" cmpd="sng" w="19050">
            <a:solidFill>
              <a:srgbClr val="FF0000"/>
            </a:solidFill>
            <a:prstDash val="solid"/>
            <a:round/>
            <a:headEnd len="med" w="med" type="triangle"/>
            <a:tailEnd len="sm" w="sm" type="none"/>
          </a:ln>
        </p:spPr>
      </p:cxnSp>
      <p:sp>
        <p:nvSpPr>
          <p:cNvPr id="946" name="Google Shape;946;p68"/>
          <p:cNvSpPr txBox="1"/>
          <p:nvPr/>
        </p:nvSpPr>
        <p:spPr>
          <a:xfrm>
            <a:off x="7861208" y="2074194"/>
            <a:ext cx="574800" cy="207600"/>
          </a:xfrm>
          <a:prstGeom prst="rect">
            <a:avLst/>
          </a:prstGeom>
          <a:blipFill rotWithShape="1">
            <a:blip r:embed="rId4">
              <a:alphaModFix/>
            </a:blip>
            <a:stretch>
              <a:fillRect b="-19999"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cxnSp>
        <p:nvCxnSpPr>
          <p:cNvPr id="947" name="Google Shape;947;p68"/>
          <p:cNvCxnSpPr/>
          <p:nvPr/>
        </p:nvCxnSpPr>
        <p:spPr>
          <a:xfrm>
            <a:off x="7029750" y="3026822"/>
            <a:ext cx="0" cy="630900"/>
          </a:xfrm>
          <a:prstGeom prst="straightConnector1">
            <a:avLst/>
          </a:prstGeom>
          <a:noFill/>
          <a:ln cap="flat" cmpd="sng" w="19050">
            <a:solidFill>
              <a:srgbClr val="FF0000"/>
            </a:solidFill>
            <a:prstDash val="solid"/>
            <a:round/>
            <a:headEnd len="med" w="med" type="triangle"/>
            <a:tailEnd len="sm" w="sm" type="none"/>
          </a:ln>
        </p:spPr>
      </p:cxnSp>
      <p:cxnSp>
        <p:nvCxnSpPr>
          <p:cNvPr id="948" name="Google Shape;948;p68"/>
          <p:cNvCxnSpPr/>
          <p:nvPr/>
        </p:nvCxnSpPr>
        <p:spPr>
          <a:xfrm>
            <a:off x="7929724" y="4067546"/>
            <a:ext cx="0" cy="630900"/>
          </a:xfrm>
          <a:prstGeom prst="straightConnector1">
            <a:avLst/>
          </a:prstGeom>
          <a:noFill/>
          <a:ln cap="flat" cmpd="sng" w="19050">
            <a:solidFill>
              <a:srgbClr val="FF0000"/>
            </a:solidFill>
            <a:prstDash val="solid"/>
            <a:round/>
            <a:headEnd len="med" w="med" type="triangle"/>
            <a:tailEnd len="sm" w="sm" type="none"/>
          </a:ln>
        </p:spPr>
      </p:cxnSp>
      <p:cxnSp>
        <p:nvCxnSpPr>
          <p:cNvPr id="949" name="Google Shape;949;p68"/>
          <p:cNvCxnSpPr/>
          <p:nvPr/>
        </p:nvCxnSpPr>
        <p:spPr>
          <a:xfrm>
            <a:off x="8839813" y="3175224"/>
            <a:ext cx="0" cy="630900"/>
          </a:xfrm>
          <a:prstGeom prst="straightConnector1">
            <a:avLst/>
          </a:prstGeom>
          <a:noFill/>
          <a:ln cap="flat" cmpd="sng" w="19050">
            <a:solidFill>
              <a:srgbClr val="FF0000"/>
            </a:solidFill>
            <a:prstDash val="solid"/>
            <a:round/>
            <a:headEnd len="med" w="med" type="triangle"/>
            <a:tailEnd len="sm" w="sm" type="none"/>
          </a:ln>
        </p:spPr>
      </p:cxnSp>
      <p:sp>
        <p:nvSpPr>
          <p:cNvPr id="950" name="Google Shape;950;p68"/>
          <p:cNvSpPr/>
          <p:nvPr/>
        </p:nvSpPr>
        <p:spPr>
          <a:xfrm>
            <a:off x="7327244" y="3035147"/>
            <a:ext cx="1260300" cy="1245300"/>
          </a:xfrm>
          <a:prstGeom prst="donut">
            <a:avLst>
              <a:gd fmla="val 0" name="adj"/>
            </a:avLst>
          </a:prstGeom>
          <a:solidFill>
            <a:schemeClr val="accent1"/>
          </a:solidFill>
          <a:ln cap="flat" cmpd="sng" w="25400">
            <a:solidFill>
              <a:srgbClr val="3061B2"/>
            </a:solidFill>
            <a:prstDash val="dash"/>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mbria"/>
              <a:ea typeface="Cambria"/>
              <a:cs typeface="Cambria"/>
              <a:sym typeface="Cambria"/>
            </a:endParaRPr>
          </a:p>
        </p:txBody>
      </p:sp>
      <p:sp>
        <p:nvSpPr>
          <p:cNvPr id="951" name="Google Shape;951;p68"/>
          <p:cNvSpPr/>
          <p:nvPr/>
        </p:nvSpPr>
        <p:spPr>
          <a:xfrm>
            <a:off x="7012560" y="2826428"/>
            <a:ext cx="1898700" cy="1865700"/>
          </a:xfrm>
          <a:prstGeom prst="donut">
            <a:avLst>
              <a:gd fmla="val 0" name="adj"/>
            </a:avLst>
          </a:prstGeom>
          <a:solidFill>
            <a:schemeClr val="accent1"/>
          </a:solidFill>
          <a:ln cap="flat" cmpd="sng" w="25400">
            <a:solidFill>
              <a:srgbClr val="3061B2"/>
            </a:solidFill>
            <a:prstDash val="dash"/>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mbria"/>
              <a:ea typeface="Cambria"/>
              <a:cs typeface="Cambria"/>
              <a:sym typeface="Cambria"/>
            </a:endParaRPr>
          </a:p>
        </p:txBody>
      </p:sp>
      <p:sp>
        <p:nvSpPr>
          <p:cNvPr id="952" name="Google Shape;952;p68"/>
          <p:cNvSpPr/>
          <p:nvPr/>
        </p:nvSpPr>
        <p:spPr>
          <a:xfrm>
            <a:off x="8069945" y="923961"/>
            <a:ext cx="819900" cy="657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953" name="Google Shape;953;p68"/>
          <p:cNvSpPr/>
          <p:nvPr/>
        </p:nvSpPr>
        <p:spPr>
          <a:xfrm>
            <a:off x="7725813" y="876209"/>
            <a:ext cx="344139" cy="372406"/>
          </a:xfrm>
          <a:custGeom>
            <a:rect b="b" l="l" r="r" t="t"/>
            <a:pathLst>
              <a:path extrusionOk="0" h="51225" w="37953">
                <a:moveTo>
                  <a:pt x="37953" y="51225"/>
                </a:moveTo>
                <a:cubicBezTo>
                  <a:pt x="36739" y="48001"/>
                  <a:pt x="36488" y="39837"/>
                  <a:pt x="30668" y="31882"/>
                </a:cubicBezTo>
                <a:cubicBezTo>
                  <a:pt x="24848" y="23927"/>
                  <a:pt x="8059" y="8771"/>
                  <a:pt x="3035" y="3496"/>
                </a:cubicBezTo>
                <a:cubicBezTo>
                  <a:pt x="-1989" y="-1779"/>
                  <a:pt x="942" y="774"/>
                  <a:pt x="523" y="230"/>
                </a:cubicBezTo>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954" name="Google Shape;954;p68"/>
          <p:cNvSpPr/>
          <p:nvPr/>
        </p:nvSpPr>
        <p:spPr>
          <a:xfrm>
            <a:off x="8298183" y="698613"/>
            <a:ext cx="505676" cy="339691"/>
          </a:xfrm>
          <a:custGeom>
            <a:rect b="b" l="l" r="r" t="t"/>
            <a:pathLst>
              <a:path extrusionOk="0" h="46725" w="55768">
                <a:moveTo>
                  <a:pt x="55768" y="46725"/>
                </a:moveTo>
                <a:cubicBezTo>
                  <a:pt x="51121" y="42371"/>
                  <a:pt x="37179" y="28387"/>
                  <a:pt x="27884" y="20599"/>
                </a:cubicBezTo>
                <a:cubicBezTo>
                  <a:pt x="18589" y="12812"/>
                  <a:pt x="4647" y="3433"/>
                  <a:pt x="0" y="0"/>
                </a:cubicBezTo>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955" name="Google Shape;955;p68"/>
          <p:cNvSpPr/>
          <p:nvPr/>
        </p:nvSpPr>
        <p:spPr>
          <a:xfrm>
            <a:off x="6199182" y="732318"/>
            <a:ext cx="1162800" cy="861600"/>
          </a:xfrm>
          <a:prstGeom prst="donut">
            <a:avLst>
              <a:gd fmla="val 25000" name="adj"/>
            </a:avLst>
          </a:prstGeom>
          <a:solidFill>
            <a:schemeClr val="lt1"/>
          </a:solidFill>
          <a:ln cap="flat" cmpd="sng" w="25400">
            <a:solidFill>
              <a:schemeClr val="dk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mbria"/>
              <a:ea typeface="Cambria"/>
              <a:cs typeface="Cambria"/>
              <a:sym typeface="Cambria"/>
            </a:endParaRPr>
          </a:p>
        </p:txBody>
      </p:sp>
      <p:sp>
        <p:nvSpPr>
          <p:cNvPr id="956" name="Google Shape;956;p68"/>
          <p:cNvSpPr/>
          <p:nvPr/>
        </p:nvSpPr>
        <p:spPr>
          <a:xfrm>
            <a:off x="7047689" y="897376"/>
            <a:ext cx="206215" cy="528941"/>
          </a:xfrm>
          <a:custGeom>
            <a:rect b="b" l="l" r="r" t="t"/>
            <a:pathLst>
              <a:path extrusionOk="0" h="705255" w="274954">
                <a:moveTo>
                  <a:pt x="0" y="705255"/>
                </a:moveTo>
                <a:cubicBezTo>
                  <a:pt x="5810" y="704287"/>
                  <a:pt x="39928" y="699399"/>
                  <a:pt x="48638" y="695528"/>
                </a:cubicBezTo>
                <a:cubicBezTo>
                  <a:pt x="59875" y="690534"/>
                  <a:pt x="93669" y="666872"/>
                  <a:pt x="102141" y="661481"/>
                </a:cubicBezTo>
                <a:cubicBezTo>
                  <a:pt x="110117" y="656406"/>
                  <a:pt x="119197" y="652941"/>
                  <a:pt x="126460" y="646889"/>
                </a:cubicBezTo>
                <a:cubicBezTo>
                  <a:pt x="161213" y="617928"/>
                  <a:pt x="144317" y="628233"/>
                  <a:pt x="175098" y="612843"/>
                </a:cubicBezTo>
                <a:cubicBezTo>
                  <a:pt x="183204" y="604737"/>
                  <a:pt x="190789" y="596073"/>
                  <a:pt x="199417" y="588524"/>
                </a:cubicBezTo>
                <a:cubicBezTo>
                  <a:pt x="203816" y="584675"/>
                  <a:pt x="209875" y="582930"/>
                  <a:pt x="214009" y="578796"/>
                </a:cubicBezTo>
                <a:cubicBezTo>
                  <a:pt x="231805" y="561000"/>
                  <a:pt x="225999" y="559919"/>
                  <a:pt x="238328" y="539885"/>
                </a:cubicBezTo>
                <a:cubicBezTo>
                  <a:pt x="247519" y="524950"/>
                  <a:pt x="267511" y="496111"/>
                  <a:pt x="267511" y="496111"/>
                </a:cubicBezTo>
                <a:cubicBezTo>
                  <a:pt x="279070" y="415200"/>
                  <a:pt x="275657" y="453053"/>
                  <a:pt x="267511" y="306421"/>
                </a:cubicBezTo>
                <a:cubicBezTo>
                  <a:pt x="267140" y="299747"/>
                  <a:pt x="265130" y="293172"/>
                  <a:pt x="262647" y="286966"/>
                </a:cubicBezTo>
                <a:cubicBezTo>
                  <a:pt x="258608" y="276868"/>
                  <a:pt x="252919" y="267511"/>
                  <a:pt x="248055" y="257783"/>
                </a:cubicBezTo>
                <a:cubicBezTo>
                  <a:pt x="246707" y="251043"/>
                  <a:pt x="243003" y="227286"/>
                  <a:pt x="238328" y="218872"/>
                </a:cubicBezTo>
                <a:cubicBezTo>
                  <a:pt x="223943" y="192979"/>
                  <a:pt x="216560" y="188227"/>
                  <a:pt x="199417" y="165370"/>
                </a:cubicBezTo>
                <a:cubicBezTo>
                  <a:pt x="195910" y="160694"/>
                  <a:pt x="193088" y="155536"/>
                  <a:pt x="189690" y="150779"/>
                </a:cubicBezTo>
                <a:cubicBezTo>
                  <a:pt x="184978" y="144183"/>
                  <a:pt x="179035" y="138410"/>
                  <a:pt x="175098" y="131324"/>
                </a:cubicBezTo>
                <a:cubicBezTo>
                  <a:pt x="170858" y="123692"/>
                  <a:pt x="170377" y="114157"/>
                  <a:pt x="165370" y="107004"/>
                </a:cubicBezTo>
                <a:cubicBezTo>
                  <a:pt x="158796" y="97612"/>
                  <a:pt x="148600" y="91313"/>
                  <a:pt x="141051" y="82685"/>
                </a:cubicBezTo>
                <a:cubicBezTo>
                  <a:pt x="137202" y="78286"/>
                  <a:pt x="135457" y="72227"/>
                  <a:pt x="131324" y="68094"/>
                </a:cubicBezTo>
                <a:cubicBezTo>
                  <a:pt x="125592" y="62362"/>
                  <a:pt x="118742" y="57798"/>
                  <a:pt x="111868" y="53502"/>
                </a:cubicBezTo>
                <a:cubicBezTo>
                  <a:pt x="102589" y="47703"/>
                  <a:pt x="88852" y="41669"/>
                  <a:pt x="77821" y="38911"/>
                </a:cubicBezTo>
                <a:cubicBezTo>
                  <a:pt x="69801" y="36906"/>
                  <a:pt x="61608" y="35668"/>
                  <a:pt x="53502" y="34047"/>
                </a:cubicBezTo>
                <a:cubicBezTo>
                  <a:pt x="48638" y="27562"/>
                  <a:pt x="44643" y="20324"/>
                  <a:pt x="38911" y="14592"/>
                </a:cubicBezTo>
                <a:cubicBezTo>
                  <a:pt x="33043" y="8724"/>
                  <a:pt x="22267" y="3838"/>
                  <a:pt x="14592" y="0"/>
                </a:cubicBezTo>
              </a:path>
            </a:pathLst>
          </a:custGeom>
          <a:noFill/>
          <a:ln cap="flat" cmpd="sng" w="1905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mbria"/>
              <a:ea typeface="Cambria"/>
              <a:cs typeface="Cambria"/>
              <a:sym typeface="Cambria"/>
            </a:endParaRPr>
          </a:p>
        </p:txBody>
      </p:sp>
      <p:sp>
        <p:nvSpPr>
          <p:cNvPr id="957" name="Google Shape;957;p68"/>
          <p:cNvSpPr/>
          <p:nvPr/>
        </p:nvSpPr>
        <p:spPr>
          <a:xfrm flipH="1" rot="3738134">
            <a:off x="8140998" y="972887"/>
            <a:ext cx="671891" cy="725167"/>
          </a:xfrm>
          <a:prstGeom prst="arc">
            <a:avLst>
              <a:gd fmla="val 16200000" name="adj1"/>
              <a:gd fmla="val 356580" name="adj2"/>
            </a:avLst>
          </a:prstGeom>
          <a:noFill/>
          <a:ln cap="flat" cmpd="sng" w="19050">
            <a:solidFill>
              <a:schemeClr val="dk1"/>
            </a:solidFill>
            <a:prstDash val="solid"/>
            <a:round/>
            <a:headEnd len="sm" w="sm" type="none"/>
            <a:tailEnd len="med" w="med" type="stealth"/>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mbria"/>
              <a:ea typeface="Cambria"/>
              <a:cs typeface="Cambria"/>
              <a:sym typeface="Cambria"/>
            </a:endParaRPr>
          </a:p>
        </p:txBody>
      </p:sp>
      <p:sp>
        <p:nvSpPr>
          <p:cNvPr id="958" name="Google Shape;958;p68"/>
          <p:cNvSpPr/>
          <p:nvPr/>
        </p:nvSpPr>
        <p:spPr>
          <a:xfrm>
            <a:off x="7491610" y="1053638"/>
            <a:ext cx="338400" cy="306900"/>
          </a:xfrm>
          <a:prstGeom prst="mathPlus">
            <a:avLst>
              <a:gd fmla="val 23520" name="adj1"/>
            </a:avLst>
          </a:prstGeom>
          <a:solidFill>
            <a:schemeClr val="accent1"/>
          </a:solidFill>
          <a:ln cap="flat" cmpd="sng" w="25400">
            <a:solidFill>
              <a:srgbClr val="3061B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mbria"/>
              <a:ea typeface="Cambria"/>
              <a:cs typeface="Cambria"/>
              <a:sym typeface="Cambria"/>
            </a:endParaRPr>
          </a:p>
        </p:txBody>
      </p:sp>
      <p:sp>
        <p:nvSpPr>
          <p:cNvPr id="959" name="Google Shape;959;p68"/>
          <p:cNvSpPr txBox="1"/>
          <p:nvPr/>
        </p:nvSpPr>
        <p:spPr>
          <a:xfrm>
            <a:off x="6460173" y="995126"/>
            <a:ext cx="686700" cy="207600"/>
          </a:xfrm>
          <a:prstGeom prst="rect">
            <a:avLst/>
          </a:prstGeom>
          <a:blipFill rotWithShape="1">
            <a:blip r:embed="rId5">
              <a:alphaModFix/>
            </a:blip>
            <a:stretch>
              <a:fillRect b="-19999" l="-5328" r="-1999"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960" name="Google Shape;960;p68"/>
          <p:cNvSpPr txBox="1"/>
          <p:nvPr/>
        </p:nvSpPr>
        <p:spPr>
          <a:xfrm>
            <a:off x="8167988" y="1071529"/>
            <a:ext cx="688200" cy="223800"/>
          </a:xfrm>
          <a:prstGeom prst="rect">
            <a:avLst/>
          </a:prstGeom>
          <a:blipFill rotWithShape="1">
            <a:blip r:embed="rId6">
              <a:alphaModFix/>
            </a:blip>
            <a:stretch>
              <a:fillRect b="-26529" l="-5329" r="-3999"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961" name="Google Shape;961;p68"/>
          <p:cNvSpPr/>
          <p:nvPr/>
        </p:nvSpPr>
        <p:spPr>
          <a:xfrm>
            <a:off x="7150797" y="1508063"/>
            <a:ext cx="738600" cy="506400"/>
          </a:xfrm>
          <a:prstGeom prst="mathEqual">
            <a:avLst>
              <a:gd fmla="val 23520" name="adj1"/>
              <a:gd fmla="val 11760" name="adj2"/>
            </a:avLst>
          </a:prstGeom>
          <a:solidFill>
            <a:schemeClr val="accent1"/>
          </a:solidFill>
          <a:ln cap="flat" cmpd="sng" w="25400">
            <a:solidFill>
              <a:srgbClr val="3061B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mbria"/>
              <a:ea typeface="Cambria"/>
              <a:cs typeface="Cambria"/>
              <a:sym typeface="Cambria"/>
            </a:endParaRPr>
          </a:p>
        </p:txBody>
      </p:sp>
      <p:sp>
        <p:nvSpPr>
          <p:cNvPr id="962" name="Google Shape;962;p68"/>
          <p:cNvSpPr txBox="1"/>
          <p:nvPr>
            <p:ph idx="12" type="sldNum"/>
          </p:nvPr>
        </p:nvSpPr>
        <p:spPr>
          <a:xfrm>
            <a:off x="8472458" y="4658984"/>
            <a:ext cx="548700" cy="393600"/>
          </a:xfrm>
          <a:prstGeom prst="rect">
            <a:avLst/>
          </a:prstGeom>
          <a:noFill/>
          <a:ln>
            <a:noFill/>
          </a:ln>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descr="Ansys Enables the ITER Organization to Design the World&amp;#39;s Largest Highly  Sustainable Nuclear Fusion Power Plant" id="153" name="Google Shape;153;p20"/>
          <p:cNvPicPr preferRelativeResize="0"/>
          <p:nvPr/>
        </p:nvPicPr>
        <p:blipFill rotWithShape="1">
          <a:blip r:embed="rId3">
            <a:alphaModFix/>
          </a:blip>
          <a:srcRect b="0" l="0" r="0" t="0"/>
          <a:stretch/>
        </p:blipFill>
        <p:spPr>
          <a:xfrm>
            <a:off x="5700712" y="1257680"/>
            <a:ext cx="3320445" cy="3320445"/>
          </a:xfrm>
          <a:prstGeom prst="rect">
            <a:avLst/>
          </a:prstGeom>
          <a:noFill/>
          <a:ln>
            <a:noFill/>
          </a:ln>
        </p:spPr>
      </p:pic>
      <p:sp>
        <p:nvSpPr>
          <p:cNvPr id="154" name="Google Shape;154;p20"/>
          <p:cNvSpPr txBox="1"/>
          <p:nvPr/>
        </p:nvSpPr>
        <p:spPr>
          <a:xfrm>
            <a:off x="4954398" y="4578126"/>
            <a:ext cx="3906300" cy="315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800">
                <a:solidFill>
                  <a:schemeClr val="dk1"/>
                </a:solidFill>
                <a:latin typeface="Cambria"/>
                <a:ea typeface="Cambria"/>
                <a:cs typeface="Cambria"/>
                <a:sym typeface="Cambria"/>
              </a:rPr>
              <a:t>https://www.ansys.com/news-center/press-releases/ansys-enables-iter-organization-design-worlds-largest-highly-sustainable-nuclear-fusion-power-plant</a:t>
            </a:r>
            <a:endParaRPr sz="1100"/>
          </a:p>
        </p:txBody>
      </p:sp>
      <p:sp>
        <p:nvSpPr>
          <p:cNvPr id="155" name="Google Shape;155;p20"/>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56" name="Google Shape;156;p20"/>
          <p:cNvSpPr txBox="1"/>
          <p:nvPr>
            <p:ph type="title"/>
          </p:nvPr>
        </p:nvSpPr>
        <p:spPr>
          <a:xfrm>
            <a:off x="145246" y="385718"/>
            <a:ext cx="8520600" cy="572700"/>
          </a:xfrm>
          <a:prstGeom prst="rect">
            <a:avLst/>
          </a:prstGeom>
          <a:noFill/>
          <a:ln>
            <a:noFill/>
          </a:ln>
        </p:spPr>
        <p:txBody>
          <a:bodyPr anchorCtr="0" anchor="t" bIns="68575" lIns="68575" spcFirstLastPara="1" rIns="68575" wrap="square" tIns="68575">
            <a:normAutofit/>
          </a:bodyPr>
          <a:lstStyle/>
          <a:p>
            <a:pPr indent="0" lvl="0" marL="0" rtl="0" algn="l">
              <a:lnSpc>
                <a:spcPct val="100000"/>
              </a:lnSpc>
              <a:spcBef>
                <a:spcPts val="0"/>
              </a:spcBef>
              <a:spcAft>
                <a:spcPts val="0"/>
              </a:spcAft>
              <a:buSzPts val="2100"/>
              <a:buNone/>
            </a:pPr>
            <a:r>
              <a:rPr lang="en">
                <a:solidFill>
                  <a:schemeClr val="lt1"/>
                </a:solidFill>
              </a:rPr>
              <a:t>Plasma Equilibria: What and Why?</a:t>
            </a:r>
            <a:endParaRPr>
              <a:solidFill>
                <a:schemeClr val="lt1"/>
              </a:solidFill>
            </a:endParaRPr>
          </a:p>
        </p:txBody>
      </p:sp>
      <p:sp>
        <p:nvSpPr>
          <p:cNvPr id="157" name="Google Shape;157;p20"/>
          <p:cNvSpPr txBox="1"/>
          <p:nvPr>
            <p:ph idx="1" type="body"/>
          </p:nvPr>
        </p:nvSpPr>
        <p:spPr>
          <a:xfrm>
            <a:off x="0" y="2116226"/>
            <a:ext cx="5700600" cy="2430900"/>
          </a:xfrm>
          <a:prstGeom prst="rect">
            <a:avLst/>
          </a:prstGeom>
          <a:noFill/>
          <a:ln>
            <a:noFill/>
          </a:ln>
        </p:spPr>
        <p:txBody>
          <a:bodyPr anchorCtr="0" anchor="t" bIns="68575" lIns="68575" spcFirstLastPara="1" rIns="68575" wrap="square" tIns="68575">
            <a:normAutofit/>
          </a:bodyPr>
          <a:lstStyle/>
          <a:p>
            <a:pPr indent="-304800" lvl="0" marL="457200" rtl="0" algn="l">
              <a:lnSpc>
                <a:spcPct val="115000"/>
              </a:lnSpc>
              <a:spcBef>
                <a:spcPts val="0"/>
              </a:spcBef>
              <a:spcAft>
                <a:spcPts val="0"/>
              </a:spcAft>
              <a:buSzPts val="800"/>
              <a:buChar char="●"/>
            </a:pPr>
            <a:r>
              <a:rPr lang="en" sz="2100"/>
              <a:t>Reactor Design and Optimization</a:t>
            </a:r>
            <a:endParaRPr sz="1200"/>
          </a:p>
          <a:p>
            <a:pPr indent="-304800" lvl="0" marL="457200" rtl="0" algn="l">
              <a:lnSpc>
                <a:spcPct val="115000"/>
              </a:lnSpc>
              <a:spcBef>
                <a:spcPts val="0"/>
              </a:spcBef>
              <a:spcAft>
                <a:spcPts val="0"/>
              </a:spcAft>
              <a:buSzPts val="800"/>
              <a:buChar char="●"/>
            </a:pPr>
            <a:r>
              <a:rPr lang="en" sz="2100"/>
              <a:t>Experimental Reconstruction </a:t>
            </a:r>
            <a:endParaRPr sz="1200"/>
          </a:p>
          <a:p>
            <a:pPr indent="-304800" lvl="0" marL="457200" rtl="0" algn="l">
              <a:lnSpc>
                <a:spcPct val="115000"/>
              </a:lnSpc>
              <a:spcBef>
                <a:spcPts val="0"/>
              </a:spcBef>
              <a:spcAft>
                <a:spcPts val="0"/>
              </a:spcAft>
              <a:buSzPts val="800"/>
              <a:buChar char="●"/>
            </a:pPr>
            <a:r>
              <a:rPr lang="en" sz="2100"/>
              <a:t>Necessary for ANY plasma physics studies</a:t>
            </a:r>
            <a:endParaRPr sz="1200"/>
          </a:p>
          <a:p>
            <a:pPr indent="-304800" lvl="1" marL="914400" rtl="0" algn="l">
              <a:lnSpc>
                <a:spcPct val="115000"/>
              </a:lnSpc>
              <a:spcBef>
                <a:spcPts val="0"/>
              </a:spcBef>
              <a:spcAft>
                <a:spcPts val="0"/>
              </a:spcAft>
              <a:buSzPts val="800"/>
              <a:buChar char="○"/>
            </a:pPr>
            <a:r>
              <a:rPr lang="en" sz="1800">
                <a:latin typeface="Cambria"/>
                <a:ea typeface="Cambria"/>
                <a:cs typeface="Cambria"/>
                <a:sym typeface="Cambria"/>
              </a:rPr>
              <a:t>Particle Transport </a:t>
            </a:r>
            <a:endParaRPr sz="1100"/>
          </a:p>
          <a:p>
            <a:pPr indent="-304800" lvl="1" marL="914400" rtl="0" algn="l">
              <a:lnSpc>
                <a:spcPct val="115000"/>
              </a:lnSpc>
              <a:spcBef>
                <a:spcPts val="0"/>
              </a:spcBef>
              <a:spcAft>
                <a:spcPts val="0"/>
              </a:spcAft>
              <a:buSzPts val="800"/>
              <a:buChar char="○"/>
            </a:pPr>
            <a:r>
              <a:rPr lang="en" sz="1800">
                <a:latin typeface="Cambria"/>
                <a:ea typeface="Cambria"/>
                <a:cs typeface="Cambria"/>
                <a:sym typeface="Cambria"/>
              </a:rPr>
              <a:t>Stability</a:t>
            </a:r>
            <a:endParaRPr sz="1100"/>
          </a:p>
        </p:txBody>
      </p:sp>
      <p:sp>
        <p:nvSpPr>
          <p:cNvPr id="158" name="Google Shape;158;p20"/>
          <p:cNvSpPr txBox="1"/>
          <p:nvPr>
            <p:ph idx="12" type="sldNum"/>
          </p:nvPr>
        </p:nvSpPr>
        <p:spPr>
          <a:xfrm>
            <a:off x="6354343" y="3497413"/>
            <a:ext cx="411600" cy="295200"/>
          </a:xfrm>
          <a:prstGeom prst="rect">
            <a:avLst/>
          </a:prstGeom>
          <a:noFill/>
          <a:ln>
            <a:noFill/>
          </a:ln>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
        <p:nvSpPr>
          <p:cNvPr id="159" name="Google Shape;159;p20"/>
          <p:cNvSpPr txBox="1"/>
          <p:nvPr/>
        </p:nvSpPr>
        <p:spPr>
          <a:xfrm>
            <a:off x="145242" y="1410081"/>
            <a:ext cx="5654100" cy="623400"/>
          </a:xfrm>
          <a:prstGeom prst="rect">
            <a:avLst/>
          </a:prstGeom>
          <a:no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800" u="sng">
                <a:solidFill>
                  <a:schemeClr val="dk2"/>
                </a:solidFill>
                <a:latin typeface="Cambria"/>
                <a:ea typeface="Cambria"/>
                <a:cs typeface="Cambria"/>
                <a:sym typeface="Cambria"/>
              </a:rPr>
              <a:t>Plasma Equilibrium</a:t>
            </a:r>
            <a:r>
              <a:rPr b="1" lang="en" sz="1800">
                <a:solidFill>
                  <a:schemeClr val="dk2"/>
                </a:solidFill>
                <a:latin typeface="Cambria"/>
                <a:ea typeface="Cambria"/>
                <a:cs typeface="Cambria"/>
                <a:sym typeface="Cambria"/>
              </a:rPr>
              <a:t>: </a:t>
            </a:r>
            <a:r>
              <a:rPr lang="en" sz="1800">
                <a:solidFill>
                  <a:schemeClr val="dk2"/>
                </a:solidFill>
                <a:latin typeface="Cambria"/>
                <a:ea typeface="Cambria"/>
                <a:cs typeface="Cambria"/>
                <a:sym typeface="Cambria"/>
              </a:rPr>
              <a:t>Configuration of magnetic fields that describes a plasma in </a:t>
            </a:r>
            <a:r>
              <a:rPr b="1" lang="en" sz="1800">
                <a:solidFill>
                  <a:schemeClr val="dk2"/>
                </a:solidFill>
                <a:latin typeface="Cambria"/>
                <a:ea typeface="Cambria"/>
                <a:cs typeface="Cambria"/>
                <a:sym typeface="Cambria"/>
              </a:rPr>
              <a:t>steady-state</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animEffect filter="fade" transition="in">
                                      <p:cBhvr>
                                        <p:cTn dur="500"/>
                                        <p:tgtEl>
                                          <p:spTgt spid="1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1" st="1"/>
                                            </p:txEl>
                                          </p:spTgt>
                                        </p:tgtEl>
                                        <p:attrNameLst>
                                          <p:attrName>style.visibility</p:attrName>
                                        </p:attrNameLst>
                                      </p:cBhvr>
                                      <p:to>
                                        <p:strVal val="visible"/>
                                      </p:to>
                                    </p:set>
                                    <p:animEffect filter="fade" transition="in">
                                      <p:cBhvr>
                                        <p:cTn dur="500"/>
                                        <p:tgtEl>
                                          <p:spTgt spid="1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2" st="2"/>
                                            </p:txEl>
                                          </p:spTgt>
                                        </p:tgtEl>
                                        <p:attrNameLst>
                                          <p:attrName>style.visibility</p:attrName>
                                        </p:attrNameLst>
                                      </p:cBhvr>
                                      <p:to>
                                        <p:strVal val="visible"/>
                                      </p:to>
                                    </p:set>
                                    <p:animEffect filter="fade" transition="in">
                                      <p:cBhvr>
                                        <p:cTn dur="500"/>
                                        <p:tgtEl>
                                          <p:spTgt spid="1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3" st="3"/>
                                            </p:txEl>
                                          </p:spTgt>
                                        </p:tgtEl>
                                        <p:attrNameLst>
                                          <p:attrName>style.visibility</p:attrName>
                                        </p:attrNameLst>
                                      </p:cBhvr>
                                      <p:to>
                                        <p:strVal val="visible"/>
                                      </p:to>
                                    </p:set>
                                    <p:animEffect filter="fade" transition="in">
                                      <p:cBhvr>
                                        <p:cTn dur="500"/>
                                        <p:tgtEl>
                                          <p:spTgt spid="1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4" st="4"/>
                                            </p:txEl>
                                          </p:spTgt>
                                        </p:tgtEl>
                                        <p:attrNameLst>
                                          <p:attrName>style.visibility</p:attrName>
                                        </p:attrNameLst>
                                      </p:cBhvr>
                                      <p:to>
                                        <p:strVal val="visible"/>
                                      </p:to>
                                    </p:set>
                                    <p:animEffect filter="fade" transition="in">
                                      <p:cBhvr>
                                        <p:cTn dur="500"/>
                                        <p:tgtEl>
                                          <p:spTgt spid="15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p21"/>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65" name="Google Shape;165;p21"/>
          <p:cNvSpPr txBox="1"/>
          <p:nvPr>
            <p:ph type="title"/>
          </p:nvPr>
        </p:nvSpPr>
        <p:spPr>
          <a:xfrm>
            <a:off x="0" y="433996"/>
            <a:ext cx="4116900" cy="572700"/>
          </a:xfrm>
          <a:prstGeom prst="rect">
            <a:avLst/>
          </a:prstGeom>
          <a:noFill/>
          <a:ln>
            <a:noFill/>
          </a:ln>
        </p:spPr>
        <p:txBody>
          <a:bodyPr anchorCtr="0" anchor="t" bIns="68575" lIns="68575" spcFirstLastPara="1" rIns="68575" wrap="square" tIns="68575">
            <a:normAutofit fontScale="90000"/>
          </a:bodyPr>
          <a:lstStyle/>
          <a:p>
            <a:pPr indent="0" lvl="0" marL="0" rtl="0" algn="l">
              <a:lnSpc>
                <a:spcPct val="100000"/>
              </a:lnSpc>
              <a:spcBef>
                <a:spcPts val="0"/>
              </a:spcBef>
              <a:spcAft>
                <a:spcPts val="0"/>
              </a:spcAft>
              <a:buSzPct val="77777"/>
              <a:buNone/>
            </a:pPr>
            <a:r>
              <a:rPr lang="en" sz="2700">
                <a:solidFill>
                  <a:schemeClr val="lt1"/>
                </a:solidFill>
              </a:rPr>
              <a:t>Plasma Model – Ideal MHD</a:t>
            </a:r>
            <a:endParaRPr>
              <a:solidFill>
                <a:schemeClr val="lt1"/>
              </a:solidFill>
            </a:endParaRPr>
          </a:p>
        </p:txBody>
      </p:sp>
      <p:grpSp>
        <p:nvGrpSpPr>
          <p:cNvPr id="166" name="Google Shape;166;p21"/>
          <p:cNvGrpSpPr/>
          <p:nvPr/>
        </p:nvGrpSpPr>
        <p:grpSpPr>
          <a:xfrm>
            <a:off x="344793" y="1346499"/>
            <a:ext cx="3193686" cy="3383072"/>
            <a:chOff x="335143" y="1134299"/>
            <a:chExt cx="3193686" cy="3383072"/>
          </a:xfrm>
        </p:grpSpPr>
        <p:sp>
          <p:nvSpPr>
            <p:cNvPr id="167" name="Google Shape;167;p21"/>
            <p:cNvSpPr txBox="1"/>
            <p:nvPr/>
          </p:nvSpPr>
          <p:spPr>
            <a:xfrm>
              <a:off x="335143" y="4232672"/>
              <a:ext cx="25236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000000"/>
                  </a:solidFill>
                  <a:latin typeface="Cambria"/>
                  <a:ea typeface="Cambria"/>
                  <a:cs typeface="Cambria"/>
                  <a:sym typeface="Cambria"/>
                </a:rPr>
                <a:t>Freidberg </a:t>
              </a:r>
              <a:r>
                <a:rPr i="1" lang="en" sz="1400">
                  <a:solidFill>
                    <a:srgbClr val="000000"/>
                  </a:solidFill>
                  <a:latin typeface="Cambria"/>
                  <a:ea typeface="Cambria"/>
                  <a:cs typeface="Cambria"/>
                  <a:sym typeface="Cambria"/>
                </a:rPr>
                <a:t>Ideal MHD</a:t>
              </a:r>
              <a:r>
                <a:rPr lang="en" sz="1400">
                  <a:solidFill>
                    <a:srgbClr val="000000"/>
                  </a:solidFill>
                  <a:latin typeface="Cambria"/>
                  <a:ea typeface="Cambria"/>
                  <a:cs typeface="Cambria"/>
                  <a:sym typeface="Cambria"/>
                </a:rPr>
                <a:t> (2014)</a:t>
              </a:r>
              <a:endParaRPr sz="1100"/>
            </a:p>
          </p:txBody>
        </p:sp>
        <p:pic>
          <p:nvPicPr>
            <p:cNvPr id="168" name="Google Shape;168;p21"/>
            <p:cNvPicPr preferRelativeResize="0"/>
            <p:nvPr/>
          </p:nvPicPr>
          <p:blipFill rotWithShape="1">
            <a:blip r:embed="rId3">
              <a:alphaModFix/>
            </a:blip>
            <a:srcRect b="-100" l="0" r="0" t="0"/>
            <a:stretch/>
          </p:blipFill>
          <p:spPr>
            <a:xfrm>
              <a:off x="447046" y="1134299"/>
              <a:ext cx="3028697" cy="3098373"/>
            </a:xfrm>
            <a:prstGeom prst="rect">
              <a:avLst/>
            </a:prstGeom>
            <a:noFill/>
            <a:ln>
              <a:noFill/>
            </a:ln>
          </p:spPr>
        </p:pic>
        <p:sp>
          <p:nvSpPr>
            <p:cNvPr id="169" name="Google Shape;169;p21"/>
            <p:cNvSpPr/>
            <p:nvPr/>
          </p:nvSpPr>
          <p:spPr>
            <a:xfrm>
              <a:off x="409129" y="1134299"/>
              <a:ext cx="3119700" cy="3098400"/>
            </a:xfrm>
            <a:prstGeom prst="rect">
              <a:avLst/>
            </a:prstGeom>
            <a:no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grpSp>
      <p:graphicFrame>
        <p:nvGraphicFramePr>
          <p:cNvPr id="170" name="Google Shape;170;p21"/>
          <p:cNvGraphicFramePr/>
          <p:nvPr/>
        </p:nvGraphicFramePr>
        <p:xfrm>
          <a:off x="4116894" y="1703403"/>
          <a:ext cx="3000000" cy="3000000"/>
        </p:xfrm>
        <a:graphic>
          <a:graphicData uri="http://schemas.openxmlformats.org/drawingml/2006/table">
            <a:tbl>
              <a:tblPr bandRow="1" firstRow="1">
                <a:noFill/>
                <a:tableStyleId>{BCE519DC-E5B4-4C98-9645-A3D9EF5910E3}</a:tableStyleId>
              </a:tblPr>
              <a:tblGrid>
                <a:gridCol w="542075"/>
                <a:gridCol w="3016925"/>
              </a:tblGrid>
              <a:tr h="434350">
                <a:tc>
                  <a:txBody>
                    <a:bodyPr/>
                    <a:lstStyle/>
                    <a:p>
                      <a:pPr indent="0" lvl="0" marL="0" marR="0" rtl="0" algn="l">
                        <a:lnSpc>
                          <a:spcPct val="100000"/>
                        </a:lnSpc>
                        <a:spcBef>
                          <a:spcPts val="0"/>
                        </a:spcBef>
                        <a:spcAft>
                          <a:spcPts val="0"/>
                        </a:spcAft>
                        <a:buNone/>
                      </a:pPr>
                      <a:r>
                        <a:rPr lang="en"/>
                        <a:t>𝜌</a:t>
                      </a:r>
                      <a:endParaRPr sz="1400" u="none" cap="none" strike="noStrike"/>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0" lang="en" sz="2400" u="none" cap="none" strike="noStrike"/>
                        <a:t>Ion Mass Density</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34350">
                <a:tc>
                  <a:txBody>
                    <a:bodyPr/>
                    <a:lstStyle/>
                    <a:p>
                      <a:pPr indent="0" lvl="0" marL="0" marR="0" rtl="0" algn="l">
                        <a:lnSpc>
                          <a:spcPct val="100000"/>
                        </a:lnSpc>
                        <a:spcBef>
                          <a:spcPts val="0"/>
                        </a:spcBef>
                        <a:spcAft>
                          <a:spcPts val="0"/>
                        </a:spcAft>
                        <a:buNone/>
                      </a:pPr>
                      <a:r>
                        <a:rPr b="1" lang="en"/>
                        <a:t>v</a:t>
                      </a:r>
                      <a:endParaRPr sz="1400" u="none" cap="none" strike="noStrike"/>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 sz="2400" u="none" cap="none" strike="noStrike"/>
                        <a:t>Ion Flow Velocity</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34350">
                <a:tc>
                  <a:txBody>
                    <a:bodyPr/>
                    <a:lstStyle/>
                    <a:p>
                      <a:pPr indent="0" lvl="0" marL="0" marR="0" rtl="0" algn="l">
                        <a:lnSpc>
                          <a:spcPct val="100000"/>
                        </a:lnSpc>
                        <a:spcBef>
                          <a:spcPts val="0"/>
                        </a:spcBef>
                        <a:spcAft>
                          <a:spcPts val="0"/>
                        </a:spcAft>
                        <a:buNone/>
                      </a:pPr>
                      <a:r>
                        <a:rPr i="1" lang="en"/>
                        <a:t>p</a:t>
                      </a:r>
                      <a:endParaRPr i="1" sz="1400" u="none" cap="none" strike="noStrike"/>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 sz="2400" u="none" cap="none" strike="noStrike"/>
                        <a:t>Pressure</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34350">
                <a:tc>
                  <a:txBody>
                    <a:bodyPr/>
                    <a:lstStyle/>
                    <a:p>
                      <a:pPr indent="0" lvl="0" marL="0" marR="0" rtl="0" algn="l">
                        <a:lnSpc>
                          <a:spcPct val="100000"/>
                        </a:lnSpc>
                        <a:spcBef>
                          <a:spcPts val="0"/>
                        </a:spcBef>
                        <a:spcAft>
                          <a:spcPts val="0"/>
                        </a:spcAft>
                        <a:buNone/>
                      </a:pPr>
                      <a:r>
                        <a:rPr b="1" lang="en"/>
                        <a:t>B</a:t>
                      </a:r>
                      <a:endParaRPr b="1" sz="1400" u="none" cap="none" strike="noStrike"/>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 sz="2400" u="none" cap="none" strike="noStrike"/>
                        <a:t>Magnetic Field</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34350">
                <a:tc>
                  <a:txBody>
                    <a:bodyPr/>
                    <a:lstStyle/>
                    <a:p>
                      <a:pPr indent="0" lvl="0" marL="0" marR="0" rtl="0" algn="l">
                        <a:lnSpc>
                          <a:spcPct val="100000"/>
                        </a:lnSpc>
                        <a:spcBef>
                          <a:spcPts val="0"/>
                        </a:spcBef>
                        <a:spcAft>
                          <a:spcPts val="0"/>
                        </a:spcAft>
                        <a:buNone/>
                      </a:pPr>
                      <a:r>
                        <a:rPr b="1" lang="en"/>
                        <a:t>J</a:t>
                      </a:r>
                      <a:endParaRPr b="1" sz="1400" u="none" cap="none" strike="noStrike"/>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 sz="2400" u="none" cap="none" strike="noStrike"/>
                        <a:t>Current Density</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171" name="Google Shape;171;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22"/>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77" name="Google Shape;177;p22"/>
          <p:cNvSpPr txBox="1"/>
          <p:nvPr>
            <p:ph type="title"/>
          </p:nvPr>
        </p:nvSpPr>
        <p:spPr>
          <a:xfrm>
            <a:off x="0" y="433996"/>
            <a:ext cx="6256800" cy="572700"/>
          </a:xfrm>
          <a:prstGeom prst="rect">
            <a:avLst/>
          </a:prstGeom>
          <a:noFill/>
          <a:ln>
            <a:noFill/>
          </a:ln>
        </p:spPr>
        <p:txBody>
          <a:bodyPr anchorCtr="0" anchor="t" bIns="68575" lIns="68575" spcFirstLastPara="1" rIns="68575" wrap="square" tIns="68575">
            <a:normAutofit/>
          </a:bodyPr>
          <a:lstStyle/>
          <a:p>
            <a:pPr indent="0" lvl="0" marL="0" rtl="0" algn="l">
              <a:lnSpc>
                <a:spcPct val="100000"/>
              </a:lnSpc>
              <a:spcBef>
                <a:spcPts val="0"/>
              </a:spcBef>
              <a:spcAft>
                <a:spcPts val="0"/>
              </a:spcAft>
              <a:buSzPts val="2100"/>
              <a:buNone/>
            </a:pPr>
            <a:r>
              <a:rPr lang="en" sz="2400">
                <a:solidFill>
                  <a:schemeClr val="lt1"/>
                </a:solidFill>
              </a:rPr>
              <a:t>Plasma Model – Ideal MHD</a:t>
            </a:r>
            <a:r>
              <a:rPr lang="en" sz="2400"/>
              <a:t> </a:t>
            </a:r>
            <a:r>
              <a:rPr lang="en" sz="2400">
                <a:solidFill>
                  <a:srgbClr val="FF0000"/>
                </a:solidFill>
              </a:rPr>
              <a:t>Equilibrium</a:t>
            </a:r>
            <a:endParaRPr>
              <a:solidFill>
                <a:srgbClr val="FF0000"/>
              </a:solidFill>
            </a:endParaRPr>
          </a:p>
        </p:txBody>
      </p:sp>
      <p:pic>
        <p:nvPicPr>
          <p:cNvPr id="178" name="Google Shape;178;p22"/>
          <p:cNvPicPr preferRelativeResize="0"/>
          <p:nvPr/>
        </p:nvPicPr>
        <p:blipFill rotWithShape="1">
          <a:blip r:embed="rId3">
            <a:alphaModFix/>
          </a:blip>
          <a:srcRect b="-100" l="0" r="0" t="0"/>
          <a:stretch/>
        </p:blipFill>
        <p:spPr>
          <a:xfrm>
            <a:off x="437421" y="1346499"/>
            <a:ext cx="3028697" cy="3098373"/>
          </a:xfrm>
          <a:prstGeom prst="rect">
            <a:avLst/>
          </a:prstGeom>
          <a:noFill/>
          <a:ln>
            <a:noFill/>
          </a:ln>
        </p:spPr>
      </p:pic>
      <p:sp>
        <p:nvSpPr>
          <p:cNvPr id="179" name="Google Shape;179;p22"/>
          <p:cNvSpPr/>
          <p:nvPr/>
        </p:nvSpPr>
        <p:spPr>
          <a:xfrm>
            <a:off x="399504" y="1346499"/>
            <a:ext cx="3119700" cy="3098400"/>
          </a:xfrm>
          <a:prstGeom prst="rect">
            <a:avLst/>
          </a:prstGeom>
          <a:no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pic>
        <p:nvPicPr>
          <p:cNvPr id="180" name="Google Shape;180;p22"/>
          <p:cNvPicPr preferRelativeResize="0"/>
          <p:nvPr/>
        </p:nvPicPr>
        <p:blipFill rotWithShape="1">
          <a:blip r:embed="rId4">
            <a:alphaModFix/>
          </a:blip>
          <a:srcRect b="0" l="0" r="0" t="0"/>
          <a:stretch/>
        </p:blipFill>
        <p:spPr>
          <a:xfrm>
            <a:off x="4832989" y="1743728"/>
            <a:ext cx="2903756" cy="2195581"/>
          </a:xfrm>
          <a:prstGeom prst="rect">
            <a:avLst/>
          </a:prstGeom>
          <a:noFill/>
          <a:ln>
            <a:noFill/>
          </a:ln>
        </p:spPr>
      </p:pic>
      <p:cxnSp>
        <p:nvCxnSpPr>
          <p:cNvPr id="181" name="Google Shape;181;p22"/>
          <p:cNvCxnSpPr>
            <a:stCxn id="179" idx="3"/>
            <a:endCxn id="182" idx="1"/>
          </p:cNvCxnSpPr>
          <p:nvPr/>
        </p:nvCxnSpPr>
        <p:spPr>
          <a:xfrm>
            <a:off x="3519204" y="2895699"/>
            <a:ext cx="1282200" cy="0"/>
          </a:xfrm>
          <a:prstGeom prst="straightConnector1">
            <a:avLst/>
          </a:prstGeom>
          <a:noFill/>
          <a:ln cap="flat" cmpd="sng" w="9525">
            <a:solidFill>
              <a:srgbClr val="3B7FF2"/>
            </a:solidFill>
            <a:prstDash val="solid"/>
            <a:round/>
            <a:headEnd len="sm" w="sm" type="none"/>
            <a:tailEnd len="med" w="med" type="triangle"/>
          </a:ln>
        </p:spPr>
      </p:cxnSp>
      <p:sp>
        <p:nvSpPr>
          <p:cNvPr id="183" name="Google Shape;183;p22"/>
          <p:cNvSpPr txBox="1"/>
          <p:nvPr/>
        </p:nvSpPr>
        <p:spPr>
          <a:xfrm>
            <a:off x="3889183" y="2374287"/>
            <a:ext cx="574200" cy="409500"/>
          </a:xfrm>
          <a:prstGeom prst="rect">
            <a:avLst/>
          </a:prstGeom>
          <a:blipFill rotWithShape="1">
            <a:blip r:embed="rId5">
              <a:alphaModFix/>
            </a:blip>
            <a:stretch>
              <a:fillRect b="0" l="0" r="0"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184" name="Google Shape;184;p22"/>
          <p:cNvSpPr txBox="1"/>
          <p:nvPr/>
        </p:nvSpPr>
        <p:spPr>
          <a:xfrm>
            <a:off x="3865036" y="2950264"/>
            <a:ext cx="507000" cy="215700"/>
          </a:xfrm>
          <a:prstGeom prst="rect">
            <a:avLst/>
          </a:prstGeom>
          <a:blipFill rotWithShape="1">
            <a:blip r:embed="rId6">
              <a:alphaModFix/>
            </a:blip>
            <a:stretch>
              <a:fillRect b="-8509" l="-3599" r="-7209" t="0"/>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mbria"/>
                <a:ea typeface="Cambria"/>
                <a:cs typeface="Cambria"/>
                <a:sym typeface="Cambria"/>
              </a:rPr>
              <a:t> </a:t>
            </a:r>
            <a:endParaRPr sz="1100"/>
          </a:p>
        </p:txBody>
      </p:sp>
      <p:sp>
        <p:nvSpPr>
          <p:cNvPr id="185" name="Google Shape;185;p22"/>
          <p:cNvSpPr txBox="1"/>
          <p:nvPr/>
        </p:nvSpPr>
        <p:spPr>
          <a:xfrm>
            <a:off x="312878" y="4444872"/>
            <a:ext cx="25236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000000"/>
                </a:solidFill>
                <a:latin typeface="Cambria"/>
                <a:ea typeface="Cambria"/>
                <a:cs typeface="Cambria"/>
                <a:sym typeface="Cambria"/>
              </a:rPr>
              <a:t>Freidberg </a:t>
            </a:r>
            <a:r>
              <a:rPr i="1" lang="en" sz="1400">
                <a:solidFill>
                  <a:srgbClr val="000000"/>
                </a:solidFill>
                <a:latin typeface="Cambria"/>
                <a:ea typeface="Cambria"/>
                <a:cs typeface="Cambria"/>
                <a:sym typeface="Cambria"/>
              </a:rPr>
              <a:t>Ideal MHD</a:t>
            </a:r>
            <a:r>
              <a:rPr lang="en" sz="1400">
                <a:solidFill>
                  <a:srgbClr val="000000"/>
                </a:solidFill>
                <a:latin typeface="Cambria"/>
                <a:ea typeface="Cambria"/>
                <a:cs typeface="Cambria"/>
                <a:sym typeface="Cambria"/>
              </a:rPr>
              <a:t> (2014)</a:t>
            </a:r>
            <a:endParaRPr sz="1100"/>
          </a:p>
        </p:txBody>
      </p:sp>
      <p:cxnSp>
        <p:nvCxnSpPr>
          <p:cNvPr id="186" name="Google Shape;186;p22"/>
          <p:cNvCxnSpPr/>
          <p:nvPr/>
        </p:nvCxnSpPr>
        <p:spPr>
          <a:xfrm>
            <a:off x="2620695" y="1394016"/>
            <a:ext cx="267900" cy="481500"/>
          </a:xfrm>
          <a:prstGeom prst="straightConnector1">
            <a:avLst/>
          </a:prstGeom>
          <a:noFill/>
          <a:ln cap="flat" cmpd="sng" w="38100">
            <a:solidFill>
              <a:srgbClr val="FF0000"/>
            </a:solidFill>
            <a:prstDash val="solid"/>
            <a:round/>
            <a:headEnd len="sm" w="sm" type="none"/>
            <a:tailEnd len="sm" w="sm" type="none"/>
          </a:ln>
        </p:spPr>
      </p:cxnSp>
      <p:cxnSp>
        <p:nvCxnSpPr>
          <p:cNvPr id="187" name="Google Shape;187;p22"/>
          <p:cNvCxnSpPr/>
          <p:nvPr/>
        </p:nvCxnSpPr>
        <p:spPr>
          <a:xfrm>
            <a:off x="1758826" y="1352007"/>
            <a:ext cx="267900" cy="481500"/>
          </a:xfrm>
          <a:prstGeom prst="straightConnector1">
            <a:avLst/>
          </a:prstGeom>
          <a:noFill/>
          <a:ln cap="flat" cmpd="sng" w="38100">
            <a:solidFill>
              <a:srgbClr val="FF0000"/>
            </a:solidFill>
            <a:prstDash val="solid"/>
            <a:round/>
            <a:headEnd len="sm" w="sm" type="none"/>
            <a:tailEnd len="sm" w="sm" type="none"/>
          </a:ln>
        </p:spPr>
      </p:cxnSp>
      <p:cxnSp>
        <p:nvCxnSpPr>
          <p:cNvPr id="188" name="Google Shape;188;p22"/>
          <p:cNvCxnSpPr/>
          <p:nvPr/>
        </p:nvCxnSpPr>
        <p:spPr>
          <a:xfrm>
            <a:off x="1825364" y="1953101"/>
            <a:ext cx="267900" cy="481500"/>
          </a:xfrm>
          <a:prstGeom prst="straightConnector1">
            <a:avLst/>
          </a:prstGeom>
          <a:noFill/>
          <a:ln cap="flat" cmpd="sng" w="38100">
            <a:solidFill>
              <a:srgbClr val="FF0000"/>
            </a:solidFill>
            <a:prstDash val="solid"/>
            <a:round/>
            <a:headEnd len="sm" w="sm" type="none"/>
            <a:tailEnd len="sm" w="sm" type="none"/>
          </a:ln>
        </p:spPr>
      </p:cxnSp>
      <p:cxnSp>
        <p:nvCxnSpPr>
          <p:cNvPr id="189" name="Google Shape;189;p22"/>
          <p:cNvCxnSpPr/>
          <p:nvPr/>
        </p:nvCxnSpPr>
        <p:spPr>
          <a:xfrm>
            <a:off x="1875200" y="2497508"/>
            <a:ext cx="390600" cy="636000"/>
          </a:xfrm>
          <a:prstGeom prst="straightConnector1">
            <a:avLst/>
          </a:prstGeom>
          <a:noFill/>
          <a:ln cap="flat" cmpd="sng" w="38100">
            <a:solidFill>
              <a:srgbClr val="FF0000"/>
            </a:solidFill>
            <a:prstDash val="solid"/>
            <a:round/>
            <a:headEnd len="sm" w="sm" type="none"/>
            <a:tailEnd len="sm" w="sm" type="none"/>
          </a:ln>
        </p:spPr>
      </p:cxnSp>
      <p:cxnSp>
        <p:nvCxnSpPr>
          <p:cNvPr id="190" name="Google Shape;190;p22"/>
          <p:cNvCxnSpPr/>
          <p:nvPr/>
        </p:nvCxnSpPr>
        <p:spPr>
          <a:xfrm>
            <a:off x="2187779" y="3164199"/>
            <a:ext cx="156000" cy="223200"/>
          </a:xfrm>
          <a:prstGeom prst="straightConnector1">
            <a:avLst/>
          </a:prstGeom>
          <a:noFill/>
          <a:ln cap="flat" cmpd="sng" w="38100">
            <a:solidFill>
              <a:srgbClr val="FF0000"/>
            </a:solidFill>
            <a:prstDash val="solid"/>
            <a:round/>
            <a:headEnd len="sm" w="sm" type="none"/>
            <a:tailEnd len="sm" w="sm" type="none"/>
          </a:ln>
        </p:spPr>
      </p:cxnSp>
      <p:cxnSp>
        <p:nvCxnSpPr>
          <p:cNvPr id="191" name="Google Shape;191;p22"/>
          <p:cNvCxnSpPr/>
          <p:nvPr/>
        </p:nvCxnSpPr>
        <p:spPr>
          <a:xfrm>
            <a:off x="2758531" y="3469363"/>
            <a:ext cx="306600" cy="417300"/>
          </a:xfrm>
          <a:prstGeom prst="straightConnector1">
            <a:avLst/>
          </a:prstGeom>
          <a:noFill/>
          <a:ln cap="flat" cmpd="sng" w="38100">
            <a:solidFill>
              <a:srgbClr val="FF0000"/>
            </a:solidFill>
            <a:prstDash val="solid"/>
            <a:round/>
            <a:headEnd len="sm" w="sm" type="none"/>
            <a:tailEnd len="sm" w="sm" type="none"/>
          </a:ln>
        </p:spPr>
      </p:cxnSp>
      <p:sp>
        <p:nvSpPr>
          <p:cNvPr id="192" name="Google Shape;192;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23"/>
          <p:cNvSpPr/>
          <p:nvPr/>
        </p:nvSpPr>
        <p:spPr>
          <a:xfrm>
            <a:off x="0" y="0"/>
            <a:ext cx="9144000" cy="1268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198" name="Google Shape;198;p23"/>
          <p:cNvPicPr preferRelativeResize="0"/>
          <p:nvPr/>
        </p:nvPicPr>
        <p:blipFill rotWithShape="1">
          <a:blip r:embed="rId3">
            <a:alphaModFix/>
          </a:blip>
          <a:srcRect b="0" l="0" r="0" t="0"/>
          <a:stretch/>
        </p:blipFill>
        <p:spPr>
          <a:xfrm>
            <a:off x="6026008" y="1510359"/>
            <a:ext cx="2844811" cy="2122766"/>
          </a:xfrm>
          <a:prstGeom prst="rect">
            <a:avLst/>
          </a:prstGeom>
          <a:noFill/>
          <a:ln>
            <a:noFill/>
          </a:ln>
        </p:spPr>
      </p:pic>
      <p:sp>
        <p:nvSpPr>
          <p:cNvPr id="199" name="Google Shape;199;p23"/>
          <p:cNvSpPr txBox="1"/>
          <p:nvPr>
            <p:ph type="title"/>
          </p:nvPr>
        </p:nvSpPr>
        <p:spPr>
          <a:xfrm>
            <a:off x="233775" y="333769"/>
            <a:ext cx="6390600" cy="429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82142"/>
              <a:buNone/>
            </a:pPr>
            <a:r>
              <a:rPr lang="en">
                <a:solidFill>
                  <a:schemeClr val="lt1"/>
                </a:solidFill>
              </a:rPr>
              <a:t>Ideal MHD Equilibrium - What Do the Equations Tell Us?</a:t>
            </a:r>
            <a:endParaRPr>
              <a:solidFill>
                <a:schemeClr val="lt1"/>
              </a:solidFill>
            </a:endParaRPr>
          </a:p>
        </p:txBody>
      </p:sp>
      <p:sp>
        <p:nvSpPr>
          <p:cNvPr id="200" name="Google Shape;200;p23"/>
          <p:cNvSpPr txBox="1"/>
          <p:nvPr>
            <p:ph idx="1" type="body"/>
          </p:nvPr>
        </p:nvSpPr>
        <p:spPr>
          <a:xfrm>
            <a:off x="-92675" y="1304875"/>
            <a:ext cx="6419700" cy="3416400"/>
          </a:xfrm>
          <a:prstGeom prst="rect">
            <a:avLst/>
          </a:prstGeom>
          <a:blipFill rotWithShape="1">
            <a:blip r:embed="rId4">
              <a:alphaModFix/>
            </a:blip>
            <a:stretch>
              <a:fillRect b="0" l="0" r="0" t="0"/>
            </a:stretch>
          </a:blipFill>
          <a:ln>
            <a:noFill/>
          </a:ln>
        </p:spPr>
        <p:txBody>
          <a:bodyPr anchorCtr="0" anchor="t" bIns="68575" lIns="68575" spcFirstLastPara="1" rIns="68575" wrap="square" tIns="68575">
            <a:normAutofit/>
          </a:bodyPr>
          <a:lstStyle/>
          <a:p>
            <a:pPr indent="0" lvl="0" marL="457200" rtl="0" algn="l">
              <a:lnSpc>
                <a:spcPct val="115000"/>
              </a:lnSpc>
              <a:spcBef>
                <a:spcPts val="0"/>
              </a:spcBef>
              <a:spcAft>
                <a:spcPts val="0"/>
              </a:spcAft>
              <a:buNone/>
            </a:pPr>
            <a:r>
              <a:rPr lang="en"/>
              <a:t> </a:t>
            </a:r>
            <a:r>
              <a:rPr lang="en"/>
              <a:t> </a:t>
            </a:r>
            <a:endParaRPr/>
          </a:p>
        </p:txBody>
      </p:sp>
      <p:pic>
        <p:nvPicPr>
          <p:cNvPr id="201" name="Google Shape;201;p23"/>
          <p:cNvPicPr preferRelativeResize="0"/>
          <p:nvPr/>
        </p:nvPicPr>
        <p:blipFill rotWithShape="1">
          <a:blip r:embed="rId5">
            <a:alphaModFix/>
          </a:blip>
          <a:srcRect b="0" l="0" r="0" t="0"/>
          <a:stretch/>
        </p:blipFill>
        <p:spPr>
          <a:xfrm>
            <a:off x="755592" y="2711046"/>
            <a:ext cx="1597380" cy="405148"/>
          </a:xfrm>
          <a:prstGeom prst="rect">
            <a:avLst/>
          </a:prstGeom>
          <a:noFill/>
          <a:ln cap="flat" cmpd="sng" w="9525">
            <a:solidFill>
              <a:schemeClr val="dk1"/>
            </a:solidFill>
            <a:prstDash val="solid"/>
            <a:round/>
            <a:headEnd len="sm" w="sm" type="none"/>
            <a:tailEnd len="sm" w="sm" type="none"/>
          </a:ln>
        </p:spPr>
      </p:pic>
      <p:pic>
        <p:nvPicPr>
          <p:cNvPr id="202" name="Google Shape;202;p23"/>
          <p:cNvPicPr preferRelativeResize="0"/>
          <p:nvPr/>
        </p:nvPicPr>
        <p:blipFill rotWithShape="1">
          <a:blip r:embed="rId6">
            <a:alphaModFix/>
          </a:blip>
          <a:srcRect b="0" l="0" r="0" t="0"/>
          <a:stretch/>
        </p:blipFill>
        <p:spPr>
          <a:xfrm>
            <a:off x="2688480" y="2705109"/>
            <a:ext cx="1420238" cy="411085"/>
          </a:xfrm>
          <a:prstGeom prst="rect">
            <a:avLst/>
          </a:prstGeom>
          <a:noFill/>
          <a:ln cap="flat" cmpd="sng" w="9525">
            <a:solidFill>
              <a:schemeClr val="dk1"/>
            </a:solidFill>
            <a:prstDash val="solid"/>
            <a:round/>
            <a:headEnd len="sm" w="sm" type="none"/>
            <a:tailEnd len="sm" w="sm" type="none"/>
          </a:ln>
        </p:spPr>
      </p:pic>
      <p:sp>
        <p:nvSpPr>
          <p:cNvPr id="203" name="Google Shape;203;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0">
                                            <p:txEl>
                                              <p:pRg end="0" st="0"/>
                                            </p:txEl>
                                          </p:spTgt>
                                        </p:tgtEl>
                                        <p:attrNameLst>
                                          <p:attrName>style.visibility</p:attrName>
                                        </p:attrNameLst>
                                      </p:cBhvr>
                                      <p:to>
                                        <p:strVal val="visible"/>
                                      </p:to>
                                    </p:set>
                                    <p:animEffect filter="fade" transition="in">
                                      <p:cBhvr>
                                        <p:cTn dur="500"/>
                                        <p:tgtEl>
                                          <p:spTgt spid="2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