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</p:sldIdLst>
  <p:sldSz cx="43891200" cy="32918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55" autoAdjust="0"/>
    <p:restoredTop sz="94660"/>
  </p:normalViewPr>
  <p:slideViewPr>
    <p:cSldViewPr snapToGrid="0">
      <p:cViewPr>
        <p:scale>
          <a:sx n="150" d="100"/>
          <a:sy n="150" d="100"/>
        </p:scale>
        <p:origin x="-18016" y="-9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5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8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1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2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7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5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9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1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1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77F82-4FA9-4200-B3A1-DF6A28B1EA8B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18A21-0D8B-47FB-A870-281BF4A0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7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3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7.png"/><Relationship Id="rId24" Type="http://schemas.openxmlformats.org/officeDocument/2006/relationships/image" Target="../media/image22.png"/><Relationship Id="rId5" Type="http://schemas.openxmlformats.org/officeDocument/2006/relationships/image" Target="../media/image1.tiff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03F5627-74CF-45A3-AB6D-942670EF5D41}"/>
              </a:ext>
            </a:extLst>
          </p:cNvPr>
          <p:cNvSpPr/>
          <p:nvPr/>
        </p:nvSpPr>
        <p:spPr>
          <a:xfrm>
            <a:off x="1588" y="5486400"/>
            <a:ext cx="43888025" cy="274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4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1DCFDFEB-FE25-40A1-9FB3-330BC268C9D9}"/>
                  </a:ext>
                </a:extLst>
              </p:cNvPr>
              <p:cNvSpPr/>
              <p:nvPr/>
            </p:nvSpPr>
            <p:spPr>
              <a:xfrm>
                <a:off x="395210" y="5924656"/>
                <a:ext cx="10469880" cy="25603200"/>
              </a:xfrm>
              <a:prstGeom prst="roundRect">
                <a:avLst>
                  <a:gd name="adj" fmla="val 5334"/>
                </a:avLst>
              </a:prstGeom>
              <a:solidFill>
                <a:schemeClr val="bg1"/>
              </a:solidFill>
              <a:ln w="152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2400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1DCFDFEB-FE25-40A1-9FB3-330BC268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10" y="5924656"/>
                <a:ext cx="10469880" cy="25603200"/>
              </a:xfrm>
              <a:prstGeom prst="roundRect">
                <a:avLst>
                  <a:gd name="adj" fmla="val 5334"/>
                </a:avLst>
              </a:prstGeom>
              <a:blipFill>
                <a:blip r:embed="rId2"/>
                <a:stretch>
                  <a:fillRect/>
                </a:stretch>
              </a:blipFill>
              <a:ln w="152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EE9E3F2-3329-4C28-BCA8-A52BC5586EEA}"/>
              </a:ext>
            </a:extLst>
          </p:cNvPr>
          <p:cNvSpPr/>
          <p:nvPr/>
        </p:nvSpPr>
        <p:spPr>
          <a:xfrm>
            <a:off x="11273207" y="5924656"/>
            <a:ext cx="10469880" cy="25603200"/>
          </a:xfrm>
          <a:prstGeom prst="roundRect">
            <a:avLst>
              <a:gd name="adj" fmla="val 5334"/>
            </a:avLst>
          </a:prstGeom>
          <a:solidFill>
            <a:schemeClr val="bg1"/>
          </a:solidFill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8E774670-0D6C-4DA9-B393-66C268F2C202}"/>
                  </a:ext>
                </a:extLst>
              </p:cNvPr>
              <p:cNvSpPr/>
              <p:nvPr/>
            </p:nvSpPr>
            <p:spPr>
              <a:xfrm>
                <a:off x="22151204" y="5924656"/>
                <a:ext cx="10469880" cy="25603200"/>
              </a:xfrm>
              <a:prstGeom prst="roundRect">
                <a:avLst>
                  <a:gd name="adj" fmla="val 5334"/>
                </a:avLst>
              </a:prstGeom>
              <a:solidFill>
                <a:schemeClr val="bg1"/>
              </a:solidFill>
              <a:ln w="152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2400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8E774670-0D6C-4DA9-B393-66C268F2C2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1204" y="5924656"/>
                <a:ext cx="10469880" cy="25603200"/>
              </a:xfrm>
              <a:prstGeom prst="roundRect">
                <a:avLst>
                  <a:gd name="adj" fmla="val 5334"/>
                </a:avLst>
              </a:prstGeom>
              <a:blipFill>
                <a:blip r:embed="rId3"/>
                <a:stretch>
                  <a:fillRect/>
                </a:stretch>
              </a:blipFill>
              <a:ln w="152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5237F051-875F-4062-A3B3-9CB1D0BCCD25}"/>
                  </a:ext>
                </a:extLst>
              </p:cNvPr>
              <p:cNvSpPr/>
              <p:nvPr/>
            </p:nvSpPr>
            <p:spPr>
              <a:xfrm>
                <a:off x="33029200" y="5924656"/>
                <a:ext cx="10469880" cy="25603200"/>
              </a:xfrm>
              <a:prstGeom prst="roundRect">
                <a:avLst>
                  <a:gd name="adj" fmla="val 5334"/>
                </a:avLst>
              </a:prstGeom>
              <a:solidFill>
                <a:schemeClr val="bg1"/>
              </a:solidFill>
              <a:ln w="152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sz="2400" i="1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5237F051-875F-4062-A3B3-9CB1D0BCC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9200" y="5924656"/>
                <a:ext cx="10469880" cy="25603200"/>
              </a:xfrm>
              <a:prstGeom prst="roundRect">
                <a:avLst>
                  <a:gd name="adj" fmla="val 5334"/>
                </a:avLst>
              </a:prstGeom>
              <a:blipFill>
                <a:blip r:embed="rId4"/>
                <a:stretch>
                  <a:fillRect/>
                </a:stretch>
              </a:blipFill>
              <a:ln w="152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C6F5D95-0C15-4CFF-B572-86D90A6D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3939" y="129802"/>
            <a:ext cx="7017261" cy="23511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B6E3EB7-F343-42E2-B334-02DDEF809572}"/>
              </a:ext>
            </a:extLst>
          </p:cNvPr>
          <p:cNvGrpSpPr/>
          <p:nvPr/>
        </p:nvGrpSpPr>
        <p:grpSpPr>
          <a:xfrm>
            <a:off x="1588" y="5305569"/>
            <a:ext cx="43888025" cy="130619"/>
            <a:chOff x="0" y="6652260"/>
            <a:chExt cx="43891200" cy="1524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CAC0B28-105A-4802-9F52-92D049A6B4FC}"/>
                </a:ext>
              </a:extLst>
            </p:cNvPr>
            <p:cNvCxnSpPr/>
            <p:nvPr/>
          </p:nvCxnSpPr>
          <p:spPr>
            <a:xfrm>
              <a:off x="0" y="6652260"/>
              <a:ext cx="43891200" cy="0"/>
            </a:xfrm>
            <a:prstGeom prst="line">
              <a:avLst/>
            </a:prstGeom>
            <a:ln w="152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E3D39A0-591C-4318-9AC4-D998E6EF60E7}"/>
                </a:ext>
              </a:extLst>
            </p:cNvPr>
            <p:cNvCxnSpPr/>
            <p:nvPr/>
          </p:nvCxnSpPr>
          <p:spPr>
            <a:xfrm>
              <a:off x="0" y="6804660"/>
              <a:ext cx="43891200" cy="0"/>
            </a:xfrm>
            <a:prstGeom prst="line">
              <a:avLst/>
            </a:prstGeom>
            <a:ln w="152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6D47F8-57E3-48BE-BB12-9A4EF0954447}"/>
              </a:ext>
            </a:extLst>
          </p:cNvPr>
          <p:cNvSpPr/>
          <p:nvPr/>
        </p:nvSpPr>
        <p:spPr>
          <a:xfrm>
            <a:off x="715250" y="6315752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Background and motivation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2638429-A126-4718-923B-34171FDBFC3C}"/>
              </a:ext>
            </a:extLst>
          </p:cNvPr>
          <p:cNvSpPr txBox="1"/>
          <p:nvPr/>
        </p:nvSpPr>
        <p:spPr>
          <a:xfrm>
            <a:off x="785303" y="31895261"/>
            <a:ext cx="4232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[1]  R. Shousha, </a:t>
            </a:r>
            <a:r>
              <a:rPr lang="en-US" sz="2800" dirty="0" err="1"/>
              <a:t>S.K.Kim</a:t>
            </a:r>
            <a:r>
              <a:rPr lang="en-US" sz="2800" dirty="0"/>
              <a:t> et al, POP 22.  [2]  </a:t>
            </a:r>
            <a:r>
              <a:rPr lang="en-US" sz="2800" dirty="0" err="1"/>
              <a:t>S.K.Kim</a:t>
            </a:r>
            <a:r>
              <a:rPr lang="en-US" sz="2800" dirty="0"/>
              <a:t>, R. Shousha et al, NF 22.  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57A2AA2-C038-4EAD-A204-F3B709AA051F}"/>
              </a:ext>
            </a:extLst>
          </p:cNvPr>
          <p:cNvGrpSpPr/>
          <p:nvPr/>
        </p:nvGrpSpPr>
        <p:grpSpPr>
          <a:xfrm>
            <a:off x="700660" y="114751"/>
            <a:ext cx="5496489" cy="2744334"/>
            <a:chOff x="2601873" y="1133523"/>
            <a:chExt cx="7213930" cy="3657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341264-5769-4469-9E38-0D3F8C168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1873" y="1133523"/>
              <a:ext cx="2871787" cy="36576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1A66F71-58E6-4602-B27B-A5294311E898}"/>
                </a:ext>
              </a:extLst>
            </p:cNvPr>
            <p:cNvSpPr txBox="1"/>
            <p:nvPr/>
          </p:nvSpPr>
          <p:spPr>
            <a:xfrm>
              <a:off x="5777439" y="1531164"/>
              <a:ext cx="4038364" cy="2877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143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4113" dirty="0">
                  <a:latin typeface="Arial" panose="020B0604020202020204" pitchFamily="34" charset="0"/>
                  <a:cs typeface="Arial" panose="020B0604020202020204" pitchFamily="34" charset="0"/>
                </a:rPr>
                <a:t>echanical &amp;</a:t>
              </a:r>
            </a:p>
            <a:p>
              <a:r>
                <a:rPr lang="en-US" sz="5143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4113" dirty="0">
                  <a:latin typeface="Arial" panose="020B0604020202020204" pitchFamily="34" charset="0"/>
                  <a:cs typeface="Arial" panose="020B0604020202020204" pitchFamily="34" charset="0"/>
                </a:rPr>
                <a:t>erospace</a:t>
              </a:r>
            </a:p>
            <a:p>
              <a:r>
                <a:rPr lang="en-US" sz="5143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4113" dirty="0">
                  <a:latin typeface="Arial" panose="020B0604020202020204" pitchFamily="34" charset="0"/>
                  <a:cs typeface="Arial" panose="020B0604020202020204" pitchFamily="34" charset="0"/>
                </a:rPr>
                <a:t>ngineering</a:t>
              </a:r>
              <a:endParaRPr lang="en-US" sz="154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4BEBC7B-EEDB-42D9-B145-16F2F1E15A4E}"/>
              </a:ext>
            </a:extLst>
          </p:cNvPr>
          <p:cNvSpPr/>
          <p:nvPr/>
        </p:nvSpPr>
        <p:spPr>
          <a:xfrm>
            <a:off x="11593247" y="6315752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Adaptive </a:t>
            </a:r>
            <a:r>
              <a:rPr lang="en-US" sz="4200" b="1" dirty="0" err="1">
                <a:solidFill>
                  <a:schemeClr val="bg1"/>
                </a:solidFill>
                <a:cs typeface="Arial" panose="020B0604020202020204" pitchFamily="34" charset="0"/>
              </a:rPr>
              <a:t>Lowerbound</a:t>
            </a:r>
            <a:endParaRPr lang="en-US" sz="4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4DF21EE-D0E5-4559-BFF9-D10B6A35D9D2}"/>
              </a:ext>
            </a:extLst>
          </p:cNvPr>
          <p:cNvSpPr/>
          <p:nvPr/>
        </p:nvSpPr>
        <p:spPr>
          <a:xfrm>
            <a:off x="22471244" y="6315752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Avoiding imminent ELMs: Jump scheme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0E604DA-FC9F-42EE-959D-4AD1B725A90F}"/>
              </a:ext>
            </a:extLst>
          </p:cNvPr>
          <p:cNvSpPr/>
          <p:nvPr/>
        </p:nvSpPr>
        <p:spPr>
          <a:xfrm>
            <a:off x="33346150" y="6315752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Long pulse feedback ELM suppression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60C1F062-701E-877E-F2B7-AB3425479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580" y="-220226"/>
            <a:ext cx="25359887" cy="537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8339" tIns="39170" rIns="78339" bIns="3917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6000" b="1" dirty="0">
                <a:cs typeface="Arial" panose="020B0604020202020204" pitchFamily="34" charset="0"/>
              </a:rPr>
              <a:t>ELM suppressed high performance fusion scenarios achieved with Feedback Adaptive RMP ELM Control</a:t>
            </a:r>
          </a:p>
          <a:p>
            <a:pPr algn="ctr">
              <a:lnSpc>
                <a:spcPct val="150000"/>
              </a:lnSpc>
            </a:pPr>
            <a:r>
              <a:rPr lang="en-US" altLang="en-US" sz="3500" b="1" dirty="0">
                <a:cs typeface="Arial" panose="020B0604020202020204" pitchFamily="34" charset="0"/>
              </a:rPr>
              <a:t>R. Shousha, S.K. Kim, K.G. Erickson, J.-K. Park, S.M. Yang, M.W. Kim, G. Shin, S.-H. Hahn,  G.Y. Park,  Y.M. Jeon, N.C. Logan and E. </a:t>
            </a:r>
            <a:r>
              <a:rPr lang="en-US" altLang="en-US" sz="3500" b="1" dirty="0" err="1">
                <a:cs typeface="Arial" panose="020B0604020202020204" pitchFamily="34" charset="0"/>
              </a:rPr>
              <a:t>Kolemen</a:t>
            </a:r>
            <a:r>
              <a:rPr lang="en-US" altLang="en-US" sz="3500" b="1" dirty="0">
                <a:cs typeface="Arial" panose="020B0604020202020204" pitchFamily="34" charset="0"/>
              </a:rPr>
              <a:t>		(</a:t>
            </a:r>
            <a:r>
              <a:rPr lang="en-US" altLang="en-US" sz="3500" b="1" dirty="0" err="1">
                <a:cs typeface="Arial" panose="020B0604020202020204" pitchFamily="34" charset="0"/>
              </a:rPr>
              <a:t>rshousha@Princeton.edu</a:t>
            </a:r>
            <a:r>
              <a:rPr lang="en-US" altLang="en-US" sz="3500" b="1" dirty="0"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cs typeface="Arial" pitchFamily="34" charset="0"/>
              </a:rPr>
              <a:t>Department of Mechanical &amp; Aerospace Engineering, Princeton University</a:t>
            </a:r>
          </a:p>
        </p:txBody>
      </p:sp>
      <p:sp>
        <p:nvSpPr>
          <p:cNvPr id="23" name="Rectangle: Rounded Corners 21">
            <a:extLst>
              <a:ext uri="{FF2B5EF4-FFF2-40B4-BE49-F238E27FC236}">
                <a16:creationId xmlns:a16="http://schemas.microsoft.com/office/drawing/2014/main" id="{9CE1EC44-9AC2-7F94-1326-BFE3FED67E0C}"/>
              </a:ext>
            </a:extLst>
          </p:cNvPr>
          <p:cNvSpPr/>
          <p:nvPr/>
        </p:nvSpPr>
        <p:spPr>
          <a:xfrm>
            <a:off x="715250" y="14194847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How is the controller designed?</a:t>
            </a:r>
          </a:p>
        </p:txBody>
      </p:sp>
      <p:sp>
        <p:nvSpPr>
          <p:cNvPr id="24" name="Rectangle: Rounded Corners 77">
            <a:extLst>
              <a:ext uri="{FF2B5EF4-FFF2-40B4-BE49-F238E27FC236}">
                <a16:creationId xmlns:a16="http://schemas.microsoft.com/office/drawing/2014/main" id="{E62787AF-C7B8-418B-1919-9616D929D4DE}"/>
              </a:ext>
            </a:extLst>
          </p:cNvPr>
          <p:cNvSpPr/>
          <p:nvPr/>
        </p:nvSpPr>
        <p:spPr>
          <a:xfrm>
            <a:off x="11593247" y="14194846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ELM suppression-loss precursor detection</a:t>
            </a:r>
          </a:p>
        </p:txBody>
      </p:sp>
      <p:sp>
        <p:nvSpPr>
          <p:cNvPr id="25" name="Rectangle: Rounded Corners 80">
            <a:extLst>
              <a:ext uri="{FF2B5EF4-FFF2-40B4-BE49-F238E27FC236}">
                <a16:creationId xmlns:a16="http://schemas.microsoft.com/office/drawing/2014/main" id="{7E699023-1094-A79C-BD38-08EDA88F1B83}"/>
              </a:ext>
            </a:extLst>
          </p:cNvPr>
          <p:cNvSpPr/>
          <p:nvPr/>
        </p:nvSpPr>
        <p:spPr>
          <a:xfrm>
            <a:off x="22471244" y="14194845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Reducing </a:t>
            </a:r>
            <a:r>
              <a:rPr lang="en-US" sz="4200" b="1" dirty="0" err="1">
                <a:solidFill>
                  <a:schemeClr val="bg1"/>
                </a:solidFill>
                <a:cs typeface="Arial" panose="020B0604020202020204" pitchFamily="34" charset="0"/>
              </a:rPr>
              <a:t>Lowerbound</a:t>
            </a:r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 safe: Probe scheme</a:t>
            </a:r>
          </a:p>
        </p:txBody>
      </p:sp>
      <p:sp>
        <p:nvSpPr>
          <p:cNvPr id="26" name="Rectangle: Rounded Corners 80">
            <a:extLst>
              <a:ext uri="{FF2B5EF4-FFF2-40B4-BE49-F238E27FC236}">
                <a16:creationId xmlns:a16="http://schemas.microsoft.com/office/drawing/2014/main" id="{2CBA9C51-D721-EC44-AF63-EEC03297E9AE}"/>
              </a:ext>
            </a:extLst>
          </p:cNvPr>
          <p:cNvSpPr/>
          <p:nvPr/>
        </p:nvSpPr>
        <p:spPr>
          <a:xfrm>
            <a:off x="22577606" y="24251504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Feedback Initialization and ML integration</a:t>
            </a:r>
          </a:p>
        </p:txBody>
      </p:sp>
      <p:sp>
        <p:nvSpPr>
          <p:cNvPr id="27" name="Rectangle: Rounded Corners 81">
            <a:extLst>
              <a:ext uri="{FF2B5EF4-FFF2-40B4-BE49-F238E27FC236}">
                <a16:creationId xmlns:a16="http://schemas.microsoft.com/office/drawing/2014/main" id="{C6FE0420-2C63-E594-83BB-D5076419EC4E}"/>
              </a:ext>
            </a:extLst>
          </p:cNvPr>
          <p:cNvSpPr/>
          <p:nvPr/>
        </p:nvSpPr>
        <p:spPr>
          <a:xfrm>
            <a:off x="33276098" y="18103045"/>
            <a:ext cx="9829800" cy="11755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cs typeface="Arial" panose="020B0604020202020204" pitchFamily="34" charset="0"/>
              </a:rPr>
              <a:t>Conclusions and outlook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E2C3D5C-318D-39CF-DF6E-2606B6A33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40" y="10023336"/>
            <a:ext cx="5813285" cy="3616464"/>
          </a:xfrm>
          <a:prstGeom prst="rect">
            <a:avLst/>
          </a:prstGeom>
        </p:spPr>
      </p:pic>
      <p:pic>
        <p:nvPicPr>
          <p:cNvPr id="33" name="Picture 32" descr="Diagram&#10;&#10;Description automatically generated with low confidence">
            <a:extLst>
              <a:ext uri="{FF2B5EF4-FFF2-40B4-BE49-F238E27FC236}">
                <a16:creationId xmlns:a16="http://schemas.microsoft.com/office/drawing/2014/main" id="{A4C0139C-8E9C-B6D5-2905-E9A3D9D1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0" y="18348654"/>
            <a:ext cx="8927716" cy="2675705"/>
          </a:xfrm>
          <a:prstGeom prst="rect">
            <a:avLst/>
          </a:prstGeom>
        </p:spPr>
      </p:pic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734DAE4B-349A-051B-AFFE-FAF076D878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0" y="23525450"/>
            <a:ext cx="4983805" cy="6689752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47293F73-F8E6-B178-C9E7-3FD53B5B2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04" y="24674219"/>
            <a:ext cx="4983805" cy="3710447"/>
          </a:xfrm>
          <a:prstGeom prst="rect">
            <a:avLst/>
          </a:prstGeom>
        </p:spPr>
      </p:pic>
      <p:pic>
        <p:nvPicPr>
          <p:cNvPr id="36" name="Picture 35" descr="Chart&#10;&#10;Description automatically generated">
            <a:extLst>
              <a:ext uri="{FF2B5EF4-FFF2-40B4-BE49-F238E27FC236}">
                <a16:creationId xmlns:a16="http://schemas.microsoft.com/office/drawing/2014/main" id="{23F53D57-9C53-B897-D8C9-1475B8BDEE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23" y="28409772"/>
            <a:ext cx="5189802" cy="2716482"/>
          </a:xfrm>
          <a:prstGeom prst="rect">
            <a:avLst/>
          </a:prstGeom>
        </p:spPr>
      </p:pic>
      <p:pic>
        <p:nvPicPr>
          <p:cNvPr id="37" name="Picture 36" descr="Chart, diagram&#10;&#10;Description automatically generated">
            <a:extLst>
              <a:ext uri="{FF2B5EF4-FFF2-40B4-BE49-F238E27FC236}">
                <a16:creationId xmlns:a16="http://schemas.microsoft.com/office/drawing/2014/main" id="{C4634423-A0DC-5B3C-9930-FAAB793459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5736" y="9749733"/>
            <a:ext cx="5622578" cy="4445112"/>
          </a:xfrm>
          <a:prstGeom prst="rect">
            <a:avLst/>
          </a:prstGeom>
        </p:spPr>
      </p:pic>
      <p:pic>
        <p:nvPicPr>
          <p:cNvPr id="38" name="Picture 37" descr="Chart, line chart&#10;&#10;Description automatically generated">
            <a:extLst>
              <a:ext uri="{FF2B5EF4-FFF2-40B4-BE49-F238E27FC236}">
                <a16:creationId xmlns:a16="http://schemas.microsoft.com/office/drawing/2014/main" id="{4C5F15F0-427E-678A-BA73-8095C0862B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683" y="11418555"/>
            <a:ext cx="4572993" cy="2724127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3B80CF27-546F-320E-4269-5FE5398E18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172" y="17935693"/>
            <a:ext cx="4943189" cy="2745473"/>
          </a:xfrm>
          <a:prstGeom prst="rect">
            <a:avLst/>
          </a:prstGeom>
        </p:spPr>
      </p:pic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2EE26461-5158-C2E2-D86E-A5DC05E379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280" y="24375452"/>
            <a:ext cx="8513734" cy="4800101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4EB59F6B-C5A1-8FE0-AEE0-AC060A64FD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232" y="29204423"/>
            <a:ext cx="4049447" cy="21888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DD4AB13-D2FD-0763-CDE5-904C28231683}"/>
              </a:ext>
            </a:extLst>
          </p:cNvPr>
          <p:cNvSpPr txBox="1"/>
          <p:nvPr/>
        </p:nvSpPr>
        <p:spPr>
          <a:xfrm>
            <a:off x="537765" y="7539910"/>
            <a:ext cx="97892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Why a feedback controller for ELM suppression?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Need high performance plasma for fusion (ITER relies on H-mode)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H-mode associated with quasi-periodic bursts of particles and energy (ELMs)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ELMs cause unacceptable damage to devices on ITER scale and need to be controlled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Models are not good enough yet to describe optimized Feedforward controlled ELM suppression (ELM onset time in some sense unpredictable)</a:t>
            </a:r>
          </a:p>
          <a:p>
            <a:endParaRPr lang="en-US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79342D-8528-E5CD-64E9-E6DA4DF9D843}"/>
              </a:ext>
            </a:extLst>
          </p:cNvPr>
          <p:cNvSpPr txBox="1"/>
          <p:nvPr/>
        </p:nvSpPr>
        <p:spPr>
          <a:xfrm>
            <a:off x="538210" y="9468289"/>
            <a:ext cx="4500405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b="1" dirty="0">
                <a:solidFill>
                  <a:srgbClr val="EE7D31"/>
                </a:solidFill>
              </a:rPr>
              <a:t>How can we suppress ELMs?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/>
              <a:t>R</a:t>
            </a:r>
            <a:r>
              <a:rPr lang="en-US" dirty="0"/>
              <a:t>esonant </a:t>
            </a:r>
            <a:r>
              <a:rPr lang="en-US" b="1" dirty="0"/>
              <a:t>M</a:t>
            </a:r>
            <a:r>
              <a:rPr lang="en-US" dirty="0"/>
              <a:t>agnetic 3D-field </a:t>
            </a:r>
            <a:r>
              <a:rPr lang="en-US" b="1" dirty="0"/>
              <a:t>P</a:t>
            </a:r>
            <a:r>
              <a:rPr lang="en-US" dirty="0"/>
              <a:t>erturbations: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Can achieve </a:t>
            </a:r>
            <a:r>
              <a:rPr lang="en-US" dirty="0">
                <a:solidFill>
                  <a:srgbClr val="FFC000"/>
                </a:solidFill>
              </a:rPr>
              <a:t>ELM suppression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Unfortunately, </a:t>
            </a:r>
            <a:r>
              <a:rPr lang="en-US" dirty="0">
                <a:solidFill>
                  <a:schemeClr val="accent1"/>
                </a:solidFill>
              </a:rPr>
              <a:t>confinement </a:t>
            </a:r>
            <a:r>
              <a:rPr lang="en-US" dirty="0"/>
              <a:t>degrades with increasing RMP amplitude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/>
              <a:t>However, due to </a:t>
            </a:r>
            <a:r>
              <a:rPr lang="en-US" dirty="0">
                <a:solidFill>
                  <a:srgbClr val="FF0000"/>
                </a:solidFill>
              </a:rPr>
              <a:t>hysteresis</a:t>
            </a:r>
            <a:r>
              <a:rPr lang="en-US" dirty="0"/>
              <a:t>-effect, </a:t>
            </a:r>
            <a:r>
              <a:rPr lang="en-US" b="1" dirty="0"/>
              <a:t>less</a:t>
            </a:r>
            <a:r>
              <a:rPr lang="en-US" dirty="0"/>
              <a:t> amplitude required to </a:t>
            </a:r>
            <a:r>
              <a:rPr lang="en-US" u="sng" dirty="0"/>
              <a:t>sustain</a:t>
            </a:r>
            <a:r>
              <a:rPr lang="en-US" dirty="0"/>
              <a:t> suppression than to </a:t>
            </a:r>
            <a:r>
              <a:rPr lang="en-US" u="sng" dirty="0"/>
              <a:t>initialize</a:t>
            </a:r>
            <a:r>
              <a:rPr lang="en-US" dirty="0"/>
              <a:t> it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dirty="0"/>
              <a:t>This can be exploited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u="sng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9DD14F-EC1F-568F-92AD-E22F8056BFEB}"/>
              </a:ext>
            </a:extLst>
          </p:cNvPr>
          <p:cNvSpPr/>
          <p:nvPr/>
        </p:nvSpPr>
        <p:spPr>
          <a:xfrm>
            <a:off x="537765" y="12616543"/>
            <a:ext cx="4210320" cy="1423071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à"/>
            </a:pPr>
            <a:r>
              <a:rPr lang="en-US" b="1" u="sng" dirty="0">
                <a:sym typeface="Wingdings" pitchFamily="2" charset="2"/>
              </a:rPr>
              <a:t>Optimize RMP with Adaptive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Minimize applied RMP</a:t>
            </a:r>
          </a:p>
          <a:p>
            <a:endParaRPr lang="en-US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Maximize confinement</a:t>
            </a:r>
            <a:endParaRPr lang="en-US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877796E-7150-320D-60DC-B1791E106C1C}"/>
              </a:ext>
            </a:extLst>
          </p:cNvPr>
          <p:cNvCxnSpPr/>
          <p:nvPr/>
        </p:nvCxnSpPr>
        <p:spPr>
          <a:xfrm>
            <a:off x="1763486" y="13302343"/>
            <a:ext cx="0" cy="3374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CD4B9A-3C72-E7E8-30DB-DA00822EF9F9}"/>
              </a:ext>
            </a:extLst>
          </p:cNvPr>
          <p:cNvCxnSpPr>
            <a:cxnSpLocks/>
          </p:cNvCxnSpPr>
          <p:nvPr/>
        </p:nvCxnSpPr>
        <p:spPr>
          <a:xfrm flipH="1">
            <a:off x="6549656" y="12153014"/>
            <a:ext cx="14141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B955C5-D828-FA33-E796-42117B63DB47}"/>
              </a:ext>
            </a:extLst>
          </p:cNvPr>
          <p:cNvCxnSpPr>
            <a:cxnSpLocks/>
          </p:cNvCxnSpPr>
          <p:nvPr/>
        </p:nvCxnSpPr>
        <p:spPr>
          <a:xfrm flipH="1">
            <a:off x="6549656" y="12812858"/>
            <a:ext cx="26617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2376395-DA97-6636-42A4-50CC3DA63741}"/>
              </a:ext>
            </a:extLst>
          </p:cNvPr>
          <p:cNvCxnSpPr/>
          <p:nvPr/>
        </p:nvCxnSpPr>
        <p:spPr>
          <a:xfrm>
            <a:off x="6549656" y="12211266"/>
            <a:ext cx="0" cy="56918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2E0BB67-55DC-3AFE-92B3-D43F4F20E0E1}"/>
              </a:ext>
            </a:extLst>
          </p:cNvPr>
          <p:cNvCxnSpPr/>
          <p:nvPr/>
        </p:nvCxnSpPr>
        <p:spPr>
          <a:xfrm>
            <a:off x="7549116" y="10655843"/>
            <a:ext cx="310362" cy="5893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F704443-C82A-A50F-0966-8616EEDC1B5A}"/>
              </a:ext>
            </a:extLst>
          </p:cNvPr>
          <p:cNvCxnSpPr>
            <a:cxnSpLocks/>
          </p:cNvCxnSpPr>
          <p:nvPr/>
        </p:nvCxnSpPr>
        <p:spPr>
          <a:xfrm flipV="1">
            <a:off x="8150013" y="10742049"/>
            <a:ext cx="1103153" cy="509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8F6CC51-4812-853D-A285-0E2E4E424665}"/>
                  </a:ext>
                </a:extLst>
              </p:cNvPr>
              <p:cNvSpPr txBox="1"/>
              <p:nvPr/>
            </p:nvSpPr>
            <p:spPr>
              <a:xfrm>
                <a:off x="785302" y="15610114"/>
                <a:ext cx="10079788" cy="769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EE7D31"/>
                    </a:solidFill>
                  </a:rPr>
                  <a:t>How can we monitor ELM activity?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 signal from any RT PCS available photo-diode at sufficient cycle rate</a:t>
                </a:r>
              </a:p>
              <a:p>
                <a:r>
                  <a:rPr lang="en-US" sz="2000" b="1" dirty="0">
                    <a:solidFill>
                      <a:srgbClr val="EE7D31"/>
                    </a:solidFill>
                  </a:rPr>
                  <a:t>How can we change ELM activity?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By applying specific RMP spectra (KSTAR: 3 rows with each 4 coils)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dirty="0"/>
                  <a:t>3 amplitudes (TOP,MID,BOT)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dirty="0"/>
                  <a:t>2 </a:t>
                </a:r>
                <a:r>
                  <a:rPr lang="en-US" dirty="0" err="1"/>
                  <a:t>phasings</a:t>
                </a:r>
                <a:r>
                  <a:rPr lang="en-US" dirty="0"/>
                  <a:t> (TM,MB)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dirty="0"/>
                  <a:t>(1 phase (MID))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endParaRPr lang="en-US" dirty="0"/>
              </a:p>
              <a:p>
                <a:r>
                  <a:rPr lang="en-US" sz="2000" b="1" dirty="0"/>
                  <a:t>This results in the following simplified control loop: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2000" b="1" dirty="0"/>
                  <a:t>Controller feedback mode options:</a:t>
                </a: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US" dirty="0"/>
                  <a:t>Need all coils for optimal ELM suppression</a:t>
                </a: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US" dirty="0"/>
                  <a:t>Need flexibility for physics studies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/>
                  <a:t>Allow amplitude feedback with FF </a:t>
                </a:r>
                <a:r>
                  <a:rPr lang="en-US" dirty="0" err="1"/>
                  <a:t>phasings</a:t>
                </a:r>
                <a:endParaRPr lang="en-US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/>
                  <a:t>Allow phasing feedback with FF amplitudes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/>
                  <a:t>Allow full feedback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i="1" u="sng" dirty="0"/>
                  <a:t>NEW: Allow ML assisted feedback (</a:t>
                </a:r>
                <a:r>
                  <a:rPr lang="en-US" i="1" u="sng" dirty="0" err="1"/>
                  <a:t>ampl+phs</a:t>
                </a:r>
                <a:r>
                  <a:rPr lang="en-US" i="1" u="sng" dirty="0"/>
                  <a:t>)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8F6CC51-4812-853D-A285-0E2E4E424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02" y="15610114"/>
                <a:ext cx="10079788" cy="7694414"/>
              </a:xfrm>
              <a:prstGeom prst="rect">
                <a:avLst/>
              </a:prstGeom>
              <a:blipFill>
                <a:blip r:embed="rId17"/>
                <a:stretch>
                  <a:fillRect l="-629" t="-494" b="-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DE04BEA7-81DA-DD5D-402B-6385EA0E4991}"/>
              </a:ext>
            </a:extLst>
          </p:cNvPr>
          <p:cNvSpPr/>
          <p:nvPr/>
        </p:nvSpPr>
        <p:spPr>
          <a:xfrm>
            <a:off x="5684465" y="21224300"/>
            <a:ext cx="486058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Feedback Mechanism Design: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Need control over shape of current requests (plasma response, hardware limitations)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Need to balance optimized control and controlled physics studies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b="1" u="sng" dirty="0">
                <a:sym typeface="Wingdings" pitchFamily="2" charset="2"/>
              </a:rPr>
              <a:t>Finite State Machine design</a:t>
            </a:r>
          </a:p>
          <a:p>
            <a:r>
              <a:rPr lang="en-US" dirty="0">
                <a:sym typeface="Wingdings" pitchFamily="2" charset="2"/>
              </a:rPr>
              <a:t>States: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sym typeface="Wingdings" pitchFamily="2" charset="2"/>
              </a:rPr>
              <a:t>RAMPUP        (linear ramp)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sym typeface="Wingdings" pitchFamily="2" charset="2"/>
              </a:rPr>
              <a:t>FLAT                (hold steady)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dirty="0">
                <a:sym typeface="Wingdings" pitchFamily="2" charset="2"/>
              </a:rPr>
              <a:t>RAMPDOWN (linear ramp)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i="1" u="sng" dirty="0">
                <a:sym typeface="Wingdings" pitchFamily="2" charset="2"/>
              </a:rPr>
              <a:t>Re-use same mechanism in any feedback mode</a:t>
            </a:r>
            <a:endParaRPr lang="en-US" i="1" u="sng" dirty="0"/>
          </a:p>
          <a:p>
            <a:endParaRPr lang="en-US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91D331C-27E4-EEF2-3989-DA3D655CEA04}"/>
                  </a:ext>
                </a:extLst>
              </p:cNvPr>
              <p:cNvSpPr txBox="1"/>
              <p:nvPr/>
            </p:nvSpPr>
            <p:spPr>
              <a:xfrm>
                <a:off x="11468474" y="7596742"/>
                <a:ext cx="10469880" cy="298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EE7D31"/>
                    </a:solidFill>
                  </a:rPr>
                  <a:t>How do we give the controller capability to reduce number of losses of ELM suppression?</a:t>
                </a:r>
              </a:p>
              <a:p>
                <a:endParaRPr lang="en-US" sz="2000" b="1" dirty="0"/>
              </a:p>
              <a:p>
                <a:r>
                  <a:rPr lang="en-US" sz="2000" b="1" dirty="0"/>
                  <a:t>Idea: 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ELM controller incrementally ramps down to regain confinement until </a:t>
                </a:r>
                <a:r>
                  <a:rPr lang="en-US" b="1" dirty="0"/>
                  <a:t>loss of suppression detected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ELM controller </a:t>
                </a:r>
                <a:r>
                  <a:rPr lang="en-US" b="1" dirty="0"/>
                  <a:t>stores the RMP amplitude </a:t>
                </a:r>
                <a:r>
                  <a:rPr lang="en-US" dirty="0"/>
                  <a:t>at which ELM suppression is lost as Adaptive </a:t>
                </a:r>
                <a:r>
                  <a:rPr lang="en-US" dirty="0" err="1"/>
                  <a:t>Lowerbound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𝐿𝐵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ELM controller ramps up and regains suppression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ELM controller incrementally ramps down to regain confinement, </a:t>
                </a:r>
                <a:r>
                  <a:rPr lang="en-US" b="1" dirty="0"/>
                  <a:t>but not below Adaptive </a:t>
                </a:r>
                <a:r>
                  <a:rPr lang="en-US" b="1" dirty="0" err="1"/>
                  <a:t>Lowerbound</a:t>
                </a:r>
                <a:r>
                  <a:rPr lang="en-US" b="1" dirty="0"/>
                  <a:t>*</a:t>
                </a:r>
              </a:p>
              <a:p>
                <a:pPr marL="342900" indent="-342900">
                  <a:buFont typeface="+mj-lt"/>
                  <a:buAutoNum type="arabicParenR"/>
                </a:pPr>
                <a:endParaRPr lang="en-US" b="1" dirty="0"/>
              </a:p>
              <a:p>
                <a:r>
                  <a:rPr lang="en-US" b="1" dirty="0"/>
                  <a:t>*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𝑳𝑩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𝑳𝑶𝑺𝑺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𝐋𝐁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𝐏𝐂𝐒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Where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LB</m:t>
                        </m:r>
                        <m:r>
                          <a:rPr lang="en-US" b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PCS</m:t>
                        </m:r>
                      </m:sub>
                    </m:sSub>
                  </m:oMath>
                </a14:m>
                <a:r>
                  <a:rPr lang="en-US" dirty="0"/>
                  <a:t> can be chosen in PCS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91D331C-27E4-EEF2-3989-DA3D655CE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474" y="7596742"/>
                <a:ext cx="10469880" cy="2985433"/>
              </a:xfrm>
              <a:prstGeom prst="rect">
                <a:avLst/>
              </a:prstGeom>
              <a:blipFill>
                <a:blip r:embed="rId18"/>
                <a:stretch>
                  <a:fillRect l="-484" t="-1271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BA6AFB86-94B5-D091-3655-1B0B118AD697}"/>
              </a:ext>
            </a:extLst>
          </p:cNvPr>
          <p:cNvSpPr txBox="1"/>
          <p:nvPr/>
        </p:nvSpPr>
        <p:spPr>
          <a:xfrm>
            <a:off x="11509368" y="10687594"/>
            <a:ext cx="485186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Results KSTAR campaign:</a:t>
            </a:r>
          </a:p>
          <a:p>
            <a:endParaRPr lang="en-US" sz="2000" b="1" dirty="0"/>
          </a:p>
          <a:p>
            <a:r>
              <a:rPr lang="en-US" sz="2000" b="1" dirty="0"/>
              <a:t>Good: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Achieved converged optimized RMP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Regained more than 60% of lost confinement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Stay close to marginal boundary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Stay far from locking threshold</a:t>
            </a:r>
          </a:p>
          <a:p>
            <a:r>
              <a:rPr lang="en-US" sz="2000" b="1" dirty="0"/>
              <a:t>Bad: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Still need to LOSE elm suppression </a:t>
            </a:r>
            <a:r>
              <a:rPr lang="en-US" u="sng" dirty="0"/>
              <a:t>at least once</a:t>
            </a:r>
            <a:r>
              <a:rPr lang="en-US" dirty="0"/>
              <a:t> for optimization, not acceptable</a:t>
            </a:r>
          </a:p>
          <a:p>
            <a:r>
              <a:rPr lang="en-US" u="sng" dirty="0">
                <a:sym typeface="Wingdings" pitchFamily="2" charset="2"/>
              </a:rPr>
              <a:t> Need to detect before happens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E803F68-869C-C832-1BE6-07F5C89B6AF5}"/>
                  </a:ext>
                </a:extLst>
              </p:cNvPr>
              <p:cNvSpPr txBox="1"/>
              <p:nvPr/>
            </p:nvSpPr>
            <p:spPr>
              <a:xfrm>
                <a:off x="11468474" y="16038811"/>
                <a:ext cx="4803354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Diagnostics that show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precursors</a:t>
                </a:r>
                <a:r>
                  <a:rPr lang="en-US" sz="2000" b="1" dirty="0"/>
                  <a:t> to loss of ELM suppression: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 signal characteristics: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Constant Baseline in H-mode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i="1" dirty="0">
                    <a:solidFill>
                      <a:srgbClr val="7030A0"/>
                    </a:solidFill>
                  </a:rPr>
                  <a:t>Rapid sustained dip before ELM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Rapid spike with slow tail during ELM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The </a:t>
                </a:r>
                <a:r>
                  <a:rPr lang="en-US" dirty="0" err="1"/>
                  <a:t>Mirnov</a:t>
                </a:r>
                <a:r>
                  <a:rPr lang="en-US" dirty="0"/>
                  <a:t> probe signal characteristics: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Constant broadband in H-mode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b="1" i="1" dirty="0">
                    <a:solidFill>
                      <a:srgbClr val="7030A0"/>
                    </a:solidFill>
                  </a:rPr>
                  <a:t>Rapid sustained reduction in</a:t>
                </a:r>
                <a:br>
                  <a:rPr lang="en-US" b="1" i="1" dirty="0">
                    <a:solidFill>
                      <a:srgbClr val="7030A0"/>
                    </a:solidFill>
                  </a:rPr>
                </a:br>
                <a:r>
                  <a:rPr lang="en-US" b="1" i="1" dirty="0">
                    <a:solidFill>
                      <a:srgbClr val="7030A0"/>
                    </a:solidFill>
                  </a:rPr>
                  <a:t>standard deviation before ELM</a:t>
                </a:r>
              </a:p>
              <a:p>
                <a:pPr marL="800100" lvl="1" indent="-342900">
                  <a:buFont typeface="Courier New" panose="02070309020205020404" pitchFamily="49" charset="0"/>
                  <a:buChar char="o"/>
                </a:pPr>
                <a:r>
                  <a:rPr lang="en-US" dirty="0"/>
                  <a:t>Rapid spike in broadband during ELM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E803F68-869C-C832-1BE6-07F5C89B6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474" y="16038811"/>
                <a:ext cx="4803354" cy="3477875"/>
              </a:xfrm>
              <a:prstGeom prst="rect">
                <a:avLst/>
              </a:prstGeom>
              <a:blipFill>
                <a:blip r:embed="rId19"/>
                <a:stretch>
                  <a:fillRect l="-1053" t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67CC7C8C-CAA7-A0E0-89E6-B48B14CFA6FB}"/>
              </a:ext>
            </a:extLst>
          </p:cNvPr>
          <p:cNvSpPr txBox="1"/>
          <p:nvPr/>
        </p:nvSpPr>
        <p:spPr>
          <a:xfrm>
            <a:off x="16431848" y="16004314"/>
            <a:ext cx="50032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Time scales </a:t>
            </a:r>
            <a:r>
              <a:rPr lang="en-US" sz="2000" b="1" dirty="0"/>
              <a:t>that need to be considered (and can be device specific, here just rough est.):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Pedestal evolves on pedestal confinement time </a:t>
            </a:r>
            <a:r>
              <a:rPr lang="el-GR" dirty="0"/>
              <a:t>(τ</a:t>
            </a:r>
            <a:r>
              <a:rPr lang="en-US" baseline="-25000" dirty="0"/>
              <a:t>ELM </a:t>
            </a:r>
            <a:r>
              <a:rPr lang="en-US" dirty="0"/>
              <a:t>∼10-50ms)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PCS commands </a:t>
            </a:r>
            <a:r>
              <a:rPr lang="el-GR" dirty="0"/>
              <a:t>(</a:t>
            </a:r>
            <a:r>
              <a:rPr lang="en-US" dirty="0"/>
              <a:t>∼50-250 </a:t>
            </a:r>
            <a:r>
              <a:rPr lang="el-GR" dirty="0"/>
              <a:t>μ</a:t>
            </a:r>
            <a:r>
              <a:rPr lang="en-US" dirty="0"/>
              <a:t>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Power supply control / ramp rate (ex. Coils can jump 1kA in 5ms)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Recovery of suppression: A resistive penetration time to recover island (∼3ms)</a:t>
            </a:r>
            <a:endParaRPr lang="en-US" sz="2000" dirty="0"/>
          </a:p>
          <a:p>
            <a:pPr marL="285750" indent="-285750" fontAlgn="base">
              <a:buFont typeface="Wingdings" pitchFamily="2" charset="2"/>
              <a:buChar char="Ø"/>
            </a:pPr>
            <a:r>
              <a:rPr lang="en-US" dirty="0"/>
              <a:t>So we can recover an island in ∼5-10ms &lt; 10-50ms evolution from suppressed to </a:t>
            </a:r>
            <a:r>
              <a:rPr lang="en-US" dirty="0" err="1"/>
              <a:t>ELMing</a:t>
            </a:r>
            <a:r>
              <a:rPr lang="en-US" dirty="0"/>
              <a:t> state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instability itself is very fast (</a:t>
            </a:r>
            <a:r>
              <a:rPr lang="el-GR" dirty="0" err="1"/>
              <a:t>γ∼ω</a:t>
            </a:r>
            <a:r>
              <a:rPr lang="el-GR" baseline="-25000" dirty="0"/>
              <a:t>*</a:t>
            </a:r>
            <a:r>
              <a:rPr lang="en-US" baseline="-25000" dirty="0"/>
              <a:t>eff</a:t>
            </a:r>
            <a:r>
              <a:rPr lang="en-US" dirty="0"/>
              <a:t> ∼1ms) so we can’t rely on detecting the early phase of the ELM itself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Precursor needs to be detected at least ∼10ms before the ELM on KSTAR</a:t>
            </a:r>
          </a:p>
          <a:p>
            <a:endParaRPr lang="en-US" dirty="0"/>
          </a:p>
        </p:txBody>
      </p:sp>
      <p:pic>
        <p:nvPicPr>
          <p:cNvPr id="54" name="Picture 53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8C311FBA-CCCC-F6DA-D66F-47772A4B5B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186" y="20553791"/>
            <a:ext cx="8996377" cy="287076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ED81165F-95A5-F61C-ED0A-F88941B0DC4B}"/>
              </a:ext>
            </a:extLst>
          </p:cNvPr>
          <p:cNvSpPr txBox="1"/>
          <p:nvPr/>
        </p:nvSpPr>
        <p:spPr>
          <a:xfrm>
            <a:off x="11433227" y="15465911"/>
            <a:ext cx="10469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Is it possible to detect imminent ELMs before they happen, and early enough to do something?</a:t>
            </a:r>
          </a:p>
          <a:p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D48E80-91A5-7A47-2A7D-B1D493B3746D}"/>
              </a:ext>
            </a:extLst>
          </p:cNvPr>
          <p:cNvSpPr txBox="1"/>
          <p:nvPr/>
        </p:nvSpPr>
        <p:spPr>
          <a:xfrm>
            <a:off x="11557874" y="23424560"/>
            <a:ext cx="98651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Method: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Design simple ODE descriptions of expected signal patterns in H-mode, during precursor and during ELM. Let each KF predict signal changes using their internal mode. Most probable model wins.</a:t>
            </a:r>
          </a:p>
          <a:p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60B18D-2AC1-07D1-185E-A31841602B25}"/>
              </a:ext>
            </a:extLst>
          </p:cNvPr>
          <p:cNvSpPr txBox="1"/>
          <p:nvPr/>
        </p:nvSpPr>
        <p:spPr>
          <a:xfrm>
            <a:off x="11433227" y="29205621"/>
            <a:ext cx="569798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Result: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Detector can detect this dip with sufficiently early if precursor starts early (only small detection delay)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Subsequent precursor detection in inter ELM period get ignored (controller knows difference between precursor during ELM suppression and during </a:t>
            </a:r>
            <a:r>
              <a:rPr lang="en-US" dirty="0" err="1"/>
              <a:t>ELMy</a:t>
            </a:r>
            <a:r>
              <a:rPr lang="en-US" dirty="0"/>
              <a:t> phase)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2182EE6-639A-C4D4-49F8-D7D5D6780155}"/>
                  </a:ext>
                </a:extLst>
              </p:cNvPr>
              <p:cNvSpPr txBox="1"/>
              <p:nvPr/>
            </p:nvSpPr>
            <p:spPr>
              <a:xfrm>
                <a:off x="22346471" y="7590986"/>
                <a:ext cx="6204881" cy="4151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EE7D31"/>
                    </a:solidFill>
                  </a:rPr>
                  <a:t>Can a jump scheme be effective in preventing imminent ELMs?</a:t>
                </a:r>
              </a:p>
              <a:p>
                <a:endParaRPr lang="en-US" sz="2000" b="1" dirty="0">
                  <a:solidFill>
                    <a:srgbClr val="EE7D31"/>
                  </a:solidFill>
                </a:endParaRPr>
              </a:p>
              <a:p>
                <a:r>
                  <a:rPr lang="en-US" sz="2000" b="1" dirty="0"/>
                  <a:t>Idea: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Precursor detector detects precursor to loss of ELM suppression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If  Jump-scheme active, controller jumps up by amount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𝐽𝑈𝑀𝑃</m:t>
                        </m:r>
                      </m:sub>
                    </m:sSub>
                  </m:oMath>
                </a14:m>
                <a:r>
                  <a:rPr lang="en-US" dirty="0"/>
                  <a:t> (PCS configurable target)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Controller holds RMP at elevated level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𝐽𝑈𝑀𝑃</m:t>
                        </m:r>
                      </m:sub>
                    </m:sSub>
                  </m:oMath>
                </a14:m>
                <a:r>
                  <a:rPr lang="en-US" dirty="0"/>
                  <a:t> (PCS configurable target)</a:t>
                </a:r>
              </a:p>
              <a:p>
                <a:pPr marL="342900" indent="-342900">
                  <a:buFont typeface="+mj-lt"/>
                  <a:buAutoNum type="arabicParenR"/>
                </a:pPr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𝐽𝑈𝑀𝑃</m:t>
                        </m:r>
                      </m:sub>
                    </m:sSub>
                  </m:oMath>
                </a14:m>
                <a:r>
                  <a:rPr lang="en-US" dirty="0"/>
                  <a:t> has elapsed, controller goes back to previous level, changed by offset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𝑂𝐹𝐹𝑆𝐸𝑇</m:t>
                        </m:r>
                      </m:sub>
                    </m:sSub>
                  </m:oMath>
                </a14:m>
                <a:r>
                  <a:rPr lang="en-US" dirty="0"/>
                  <a:t>  (PCS configurable target)</a:t>
                </a:r>
              </a:p>
              <a:p>
                <a:r>
                  <a:rPr lang="en-US" b="1" dirty="0">
                    <a:solidFill>
                      <a:srgbClr val="EE7D31"/>
                    </a:solidFill>
                    <a:sym typeface="Wingdings" pitchFamily="2" charset="2"/>
                  </a:rPr>
                  <a:t>Result: sometimes. Need scans for optimization.</a:t>
                </a:r>
                <a:endParaRPr lang="en-US" b="1" dirty="0">
                  <a:solidFill>
                    <a:srgbClr val="EE7D31"/>
                  </a:solidFill>
                </a:endParaRPr>
              </a:p>
              <a:p>
                <a:pPr marL="342900" indent="-342900">
                  <a:buFont typeface="+mj-lt"/>
                  <a:buAutoNum type="arabicParenR"/>
                </a:pPr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2182EE6-639A-C4D4-49F8-D7D5D6780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6471" y="7590986"/>
                <a:ext cx="6204881" cy="4151714"/>
              </a:xfrm>
              <a:prstGeom prst="rect">
                <a:avLst/>
              </a:prstGeom>
              <a:blipFill>
                <a:blip r:embed="rId21"/>
                <a:stretch>
                  <a:fillRect l="-1020" t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6" name="Picture 10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F7FE25-8E63-DD59-3369-40066ACB70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325" y="8079110"/>
            <a:ext cx="3017976" cy="3216834"/>
          </a:xfrm>
          <a:prstGeom prst="rect">
            <a:avLst/>
          </a:prstGeom>
        </p:spPr>
      </p:pic>
      <p:pic>
        <p:nvPicPr>
          <p:cNvPr id="109" name="Picture 108" descr="Chart, scatter chart&#10;&#10;Description automatically generated">
            <a:extLst>
              <a:ext uri="{FF2B5EF4-FFF2-40B4-BE49-F238E27FC236}">
                <a16:creationId xmlns:a16="http://schemas.microsoft.com/office/drawing/2014/main" id="{9F5AF37B-3BEC-65C6-79A2-6CB2832117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464" y="11413424"/>
            <a:ext cx="5537006" cy="2406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80E4CE7-8D61-CF84-C556-5BDA8C829D7B}"/>
                  </a:ext>
                </a:extLst>
              </p:cNvPr>
              <p:cNvSpPr txBox="1"/>
              <p:nvPr/>
            </p:nvSpPr>
            <p:spPr>
              <a:xfrm>
                <a:off x="28360959" y="13492236"/>
                <a:ext cx="836779" cy="6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arenR"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𝐽𝑈𝑀𝑃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E80E4CE7-8D61-CF84-C556-5BDA8C829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0959" y="13492236"/>
                <a:ext cx="836779" cy="665760"/>
              </a:xfrm>
              <a:prstGeom prst="rect">
                <a:avLst/>
              </a:prstGeom>
              <a:blipFill>
                <a:blip r:embed="rId2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Picture 1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20E4AB-8F9E-FE55-2616-0023536CA6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968" y="20670511"/>
            <a:ext cx="9617076" cy="308107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3D31C31-1DCC-C185-EAFB-D6BCE6603C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174" y="15549667"/>
            <a:ext cx="4810760" cy="2320733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075D63E2-732F-CFA7-A8F8-4621B09E5190}"/>
              </a:ext>
            </a:extLst>
          </p:cNvPr>
          <p:cNvSpPr txBox="1"/>
          <p:nvPr/>
        </p:nvSpPr>
        <p:spPr>
          <a:xfrm>
            <a:off x="22346471" y="15510878"/>
            <a:ext cx="494318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Can an active probing scheme be effective in reducing </a:t>
            </a:r>
            <a:r>
              <a:rPr lang="en-US" sz="2000" b="1" dirty="0" err="1">
                <a:solidFill>
                  <a:srgbClr val="EE7D31"/>
                </a:solidFill>
              </a:rPr>
              <a:t>lowerbound</a:t>
            </a:r>
            <a:r>
              <a:rPr lang="en-US" sz="2000" b="1" dirty="0">
                <a:solidFill>
                  <a:srgbClr val="EE7D31"/>
                </a:solidFill>
              </a:rPr>
              <a:t> without causing ELMs?</a:t>
            </a:r>
          </a:p>
          <a:p>
            <a:endParaRPr lang="en-US" sz="2000" b="1" dirty="0">
              <a:solidFill>
                <a:srgbClr val="EE7D31"/>
              </a:solidFill>
            </a:endParaRPr>
          </a:p>
          <a:p>
            <a:r>
              <a:rPr lang="en-US" sz="2000" b="1" dirty="0"/>
              <a:t>Idea: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err="1"/>
              <a:t>Lowerbound</a:t>
            </a:r>
            <a:r>
              <a:rPr lang="en-US" dirty="0"/>
              <a:t> is activated and preventing RMP from decreasing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Once probing activated, controller applies downward pulse (customizable)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/>
              <a:t>If PREPROBE mode, controller starts checking for precursors DURING downward pulse and exit immediately at time of event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/>
              <a:t>If POSTPROBE mode, controller starts checking for precursors AFTER downward pulse (to study transients)</a:t>
            </a:r>
          </a:p>
          <a:p>
            <a:r>
              <a:rPr lang="en-US" b="1" dirty="0">
                <a:solidFill>
                  <a:srgbClr val="EE7D31"/>
                </a:solidFill>
                <a:sym typeface="Wingdings" pitchFamily="2" charset="2"/>
              </a:rPr>
              <a:t>Result: Effective at reducing </a:t>
            </a:r>
            <a:r>
              <a:rPr lang="en-US" b="1" dirty="0" err="1">
                <a:solidFill>
                  <a:srgbClr val="EE7D31"/>
                </a:solidFill>
                <a:sym typeface="Wingdings" pitchFamily="2" charset="2"/>
              </a:rPr>
              <a:t>lowerbound</a:t>
            </a:r>
            <a:r>
              <a:rPr lang="en-US" b="1" dirty="0">
                <a:solidFill>
                  <a:srgbClr val="EE7D31"/>
                </a:solidFill>
                <a:sym typeface="Wingdings" pitchFamily="2" charset="2"/>
              </a:rPr>
              <a:t>, but not able to prevent all ELMs that follow precursor</a:t>
            </a:r>
            <a:endParaRPr lang="en-US" b="1" dirty="0">
              <a:solidFill>
                <a:srgbClr val="EE7D31"/>
              </a:solidFill>
            </a:endParaRPr>
          </a:p>
          <a:p>
            <a:pPr marL="342900" indent="-342900">
              <a:buFont typeface="+mj-lt"/>
              <a:buAutoNum type="arabicParenR"/>
            </a:pPr>
            <a:endParaRPr lang="en-US" dirty="0"/>
          </a:p>
        </p:txBody>
      </p:sp>
      <p:pic>
        <p:nvPicPr>
          <p:cNvPr id="116" name="Picture 115" descr="Chart, line chart&#10;&#10;Description automatically generated">
            <a:extLst>
              <a:ext uri="{FF2B5EF4-FFF2-40B4-BE49-F238E27FC236}">
                <a16:creationId xmlns:a16="http://schemas.microsoft.com/office/drawing/2014/main" id="{88855E67-7FA2-6F82-7C2B-FE57235CA2B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531" y="14721308"/>
            <a:ext cx="6556419" cy="2566011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7D0A416B-A3FB-4ECA-388C-AA4B86F5BB21}"/>
              </a:ext>
            </a:extLst>
          </p:cNvPr>
          <p:cNvSpPr txBox="1"/>
          <p:nvPr/>
        </p:nvSpPr>
        <p:spPr>
          <a:xfrm>
            <a:off x="22721160" y="25495321"/>
            <a:ext cx="9686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How can we avoid the first ELM and accommodate smooth transition from FF to FB?</a:t>
            </a:r>
          </a:p>
          <a:p>
            <a:endParaRPr lang="en-US" sz="2000" b="1" dirty="0">
              <a:solidFill>
                <a:srgbClr val="EE7D31"/>
              </a:solidFill>
            </a:endParaRPr>
          </a:p>
          <a:p>
            <a:r>
              <a:rPr lang="en-US" sz="2000" b="1" dirty="0"/>
              <a:t>Idea: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ML based LH-transition detector by Dr. M.W. Kim exists in PCS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When LH transition detected in RT, PCS activates Feedback Adaptive RMP ELM Control sequence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Controller can: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/>
              <a:t>Smoothly take over FB after initial FF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/>
              <a:t>Start without FF but initial condition on RMP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</p:txBody>
      </p:sp>
      <p:pic>
        <p:nvPicPr>
          <p:cNvPr id="120" name="Picture 119" descr="Chart&#10;&#10;Description automatically generated">
            <a:extLst>
              <a:ext uri="{FF2B5EF4-FFF2-40B4-BE49-F238E27FC236}">
                <a16:creationId xmlns:a16="http://schemas.microsoft.com/office/drawing/2014/main" id="{05B71049-5C30-7DB5-5CE2-05BDB731183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075" y="27912066"/>
            <a:ext cx="8249346" cy="3455046"/>
          </a:xfrm>
          <a:prstGeom prst="rect">
            <a:avLst/>
          </a:prstGeom>
        </p:spPr>
      </p:pic>
      <p:cxnSp>
        <p:nvCxnSpPr>
          <p:cNvPr id="123" name="Elbow Connector 122">
            <a:extLst>
              <a:ext uri="{FF2B5EF4-FFF2-40B4-BE49-F238E27FC236}">
                <a16:creationId xmlns:a16="http://schemas.microsoft.com/office/drawing/2014/main" id="{2A83920F-ED3B-34A0-8152-0A77B30364F4}"/>
              </a:ext>
            </a:extLst>
          </p:cNvPr>
          <p:cNvCxnSpPr>
            <a:cxnSpLocks/>
          </p:cNvCxnSpPr>
          <p:nvPr/>
        </p:nvCxnSpPr>
        <p:spPr>
          <a:xfrm flipV="1">
            <a:off x="23149237" y="30772729"/>
            <a:ext cx="2118985" cy="594383"/>
          </a:xfrm>
          <a:prstGeom prst="bentConnector3">
            <a:avLst>
              <a:gd name="adj1" fmla="val 99989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87901B58-5AD7-73FA-27DD-A7228B65F1DE}"/>
              </a:ext>
            </a:extLst>
          </p:cNvPr>
          <p:cNvSpPr txBox="1"/>
          <p:nvPr/>
        </p:nvSpPr>
        <p:spPr>
          <a:xfrm>
            <a:off x="22649383" y="30980245"/>
            <a:ext cx="968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ML triggers Adaptive CTRL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4B29CA25-5AF7-9FF0-1448-FEEA76D9B064}"/>
              </a:ext>
            </a:extLst>
          </p:cNvPr>
          <p:cNvCxnSpPr>
            <a:cxnSpLocks/>
          </p:cNvCxnSpPr>
          <p:nvPr/>
        </p:nvCxnSpPr>
        <p:spPr>
          <a:xfrm>
            <a:off x="25235012" y="29786120"/>
            <a:ext cx="3451279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4D56B287-083C-74F9-56EB-42993143936B}"/>
              </a:ext>
            </a:extLst>
          </p:cNvPr>
          <p:cNvSpPr txBox="1"/>
          <p:nvPr/>
        </p:nvSpPr>
        <p:spPr>
          <a:xfrm>
            <a:off x="25448911" y="29880662"/>
            <a:ext cx="968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8000"/>
                </a:highlight>
              </a:rPr>
              <a:t>Adaptive CTRL APPLIES FF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F1E2ECE0-A449-3FF8-6B7A-1D423A4FE0D4}"/>
              </a:ext>
            </a:extLst>
          </p:cNvPr>
          <p:cNvCxnSpPr>
            <a:cxnSpLocks/>
          </p:cNvCxnSpPr>
          <p:nvPr/>
        </p:nvCxnSpPr>
        <p:spPr>
          <a:xfrm>
            <a:off x="28686291" y="29972270"/>
            <a:ext cx="2111996" cy="0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B4EE875-A734-6C2F-D037-607CF7F9D9D0}"/>
              </a:ext>
            </a:extLst>
          </p:cNvPr>
          <p:cNvSpPr txBox="1"/>
          <p:nvPr/>
        </p:nvSpPr>
        <p:spPr>
          <a:xfrm>
            <a:off x="28065653" y="30037564"/>
            <a:ext cx="968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Adaptive CTRL APPLIES FB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AE40702-8A44-59C4-F152-013521AFCEAA}"/>
              </a:ext>
            </a:extLst>
          </p:cNvPr>
          <p:cNvSpPr txBox="1"/>
          <p:nvPr/>
        </p:nvSpPr>
        <p:spPr>
          <a:xfrm>
            <a:off x="33376086" y="7686599"/>
            <a:ext cx="997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So how could the Feedback Adaptive ELM controller be leveraged in a joint attempt to achieve feedback optimized record long pulse ELM suppression?</a:t>
            </a:r>
            <a:endParaRPr lang="en-US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51E5CBF-7515-4791-25D6-A02A8FAD6C5E}"/>
              </a:ext>
            </a:extLst>
          </p:cNvPr>
          <p:cNvSpPr txBox="1"/>
          <p:nvPr/>
        </p:nvSpPr>
        <p:spPr>
          <a:xfrm>
            <a:off x="33398302" y="8200350"/>
            <a:ext cx="784161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EE7D31"/>
              </a:solidFill>
            </a:endParaRPr>
          </a:p>
          <a:p>
            <a:r>
              <a:rPr lang="en-US" sz="2000" b="1" dirty="0"/>
              <a:t>Idea: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Use Feedback Adaptive RMP ELM Controller in I_UP RATIO amplitude feedback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Use ERMP optimal amplitude ratios computed by Dr. S.M. Yang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Use ML trigger developed by Dr. M.W. Kim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Use scenario development by LPT team under leadership J.-K. Park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pPr marL="342900" indent="-342900">
              <a:buFont typeface="+mj-lt"/>
              <a:buAutoNum type="arabicParenR"/>
            </a:pPr>
            <a:endParaRPr lang="en-US" dirty="0"/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B7194E3-09CF-FCBA-ABEF-84BE9E2DF04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017" y="10443676"/>
            <a:ext cx="6693190" cy="3675637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F2E7317B-3903-E46B-08D9-308C07CFD2F5}"/>
              </a:ext>
            </a:extLst>
          </p:cNvPr>
          <p:cNvSpPr txBox="1"/>
          <p:nvPr/>
        </p:nvSpPr>
        <p:spPr>
          <a:xfrm>
            <a:off x="33326617" y="10398956"/>
            <a:ext cx="31674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EE7D31"/>
              </a:solidFill>
            </a:endParaRPr>
          </a:p>
          <a:p>
            <a:r>
              <a:rPr lang="en-US" sz="2000" b="1" dirty="0"/>
              <a:t>2022 (1):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/>
              <a:t>Record length Feedback ELM suppressed discharge</a:t>
            </a:r>
            <a:endParaRPr lang="en-US" dirty="0"/>
          </a:p>
          <a:p>
            <a:r>
              <a:rPr lang="en-US" sz="2000" b="1" dirty="0"/>
              <a:t>However: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Sporadic ELMs in early phase made controller set LB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Probing not turned on so no LB reduction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Confinement could not be optimized due to absence probing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1" dirty="0"/>
              <a:t>2022 (2):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/>
              <a:t>Active probing successfully used to reduce LB</a:t>
            </a:r>
            <a:endParaRPr lang="en-US" dirty="0"/>
          </a:p>
          <a:p>
            <a:r>
              <a:rPr lang="en-US" sz="2000" b="1" dirty="0"/>
              <a:t>However: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some shape control issues causing ELMs in early phase, not perfect trophy shot yet</a:t>
            </a:r>
          </a:p>
          <a:p>
            <a:endParaRPr lang="en-US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7E98196-6564-C750-05E4-F5FE82893F54}"/>
              </a:ext>
            </a:extLst>
          </p:cNvPr>
          <p:cNvSpPr txBox="1"/>
          <p:nvPr/>
        </p:nvSpPr>
        <p:spPr>
          <a:xfrm>
            <a:off x="33346150" y="19504534"/>
            <a:ext cx="9686246" cy="1181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Where are we at and how do we move forward?</a:t>
            </a:r>
          </a:p>
          <a:p>
            <a:endParaRPr lang="en-US" sz="2000" b="1" dirty="0">
              <a:solidFill>
                <a:srgbClr val="EE7D3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/>
              <a:t>Controller demonstrated feedback ELM suppression capability using: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N=1 non-rotating amplitude feedback I_UP Ratio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N=1 phasing feedback  (TM+MB)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N=1 rotating amplitude feedback I_UP Ratio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N=2 amplitude feedback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N=1 ML feedback mode (I_UP Ratio with ratios and </a:t>
            </a:r>
            <a:r>
              <a:rPr lang="en-US" sz="2000" dirty="0" err="1"/>
              <a:t>phasings</a:t>
            </a:r>
            <a:r>
              <a:rPr lang="en-US" sz="2000" dirty="0"/>
              <a:t> generated by ML IPEC acceleration model, not shown on this poster)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N=3 amplitude feedback ELM suppression on DIII-D (portability!)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Strengths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weaknesses </a:t>
            </a:r>
            <a:r>
              <a:rPr lang="en-US" dirty="0"/>
              <a:t>of current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General Finite state machine design capable of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Reliably achieving and sustaining ELM suppression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Able to reliably regain confinement before losing ELM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ELM detector needs to be improved: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Should not be calibration specific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Should ideally get as direct as possible measurements of heat load to wall, and distinguish ELMs among deceptive signal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ELM suppression loss precursor detector based on IMMKF D-a: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Works reliably on KSTAR PCS (not yet on DIII-D) using only D-a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But need to include more signals for robustness (magnetics)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Advanced control schemes such as Jump and Active Probing: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Jumps shown to be able to eliminate imminent ELMs </a:t>
            </a:r>
            <a:r>
              <a:rPr lang="en-US" u="sng" dirty="0">
                <a:solidFill>
                  <a:srgbClr val="00B050"/>
                </a:solidFill>
              </a:rPr>
              <a:t>sometimes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Need to scan shape and optimize precursor lead time to determine final effectiveness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Active probing shown effective in reducing </a:t>
            </a:r>
            <a:r>
              <a:rPr lang="en-US" dirty="0" err="1">
                <a:solidFill>
                  <a:srgbClr val="00B050"/>
                </a:solidFill>
              </a:rPr>
              <a:t>lowerbound</a:t>
            </a:r>
            <a:r>
              <a:rPr lang="en-US" dirty="0">
                <a:solidFill>
                  <a:srgbClr val="00B050"/>
                </a:solidFill>
              </a:rPr>
              <a:t> in long pulses where plasma evolves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However, when probing at stability boundary, not always able to avoid ELM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Need shape scan and optimize precursor lead time to determine final effectiveness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ML generated ratios and </a:t>
            </a:r>
            <a:r>
              <a:rPr lang="en-US" dirty="0" err="1">
                <a:solidFill>
                  <a:srgbClr val="00B050"/>
                </a:solidFill>
              </a:rPr>
              <a:t>phasings</a:t>
            </a:r>
            <a:r>
              <a:rPr lang="en-US" dirty="0">
                <a:solidFill>
                  <a:srgbClr val="00B050"/>
                </a:solidFill>
              </a:rPr>
              <a:t> give more “brains” to the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Neural net needs to be trained on wide variety of discharges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Portability unclear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endParaRPr lang="en-US" sz="2000" b="1" dirty="0"/>
          </a:p>
          <a:p>
            <a:r>
              <a:rPr lang="en-US" sz="2000" b="1" dirty="0"/>
              <a:t>Next steps: We want complete ELM suppression and as much optimization as possible: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weaknesses listed above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ELM detector with more direct measurements of what we care about (IRTV?), and otherwise be able to distinguish ELMs from other signatures with less FP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Trying ML based precursor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control over crucial parameters, to sustain suppression window (q95 ctrl, density/radiation ctrl), so that we can optimize suppression in less naturally evolving plasma, until predictive capability strong enough to let go of additional actuators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B53C3DB-9CD4-9685-16B7-2D48BE34F2B2}"/>
              </a:ext>
            </a:extLst>
          </p:cNvPr>
          <p:cNvSpPr txBox="1"/>
          <p:nvPr/>
        </p:nvSpPr>
        <p:spPr>
          <a:xfrm>
            <a:off x="9760924" y="13636318"/>
            <a:ext cx="67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[1]</a:t>
            </a:r>
            <a:endParaRPr lang="en-US" dirty="0"/>
          </a:p>
          <a:p>
            <a:endParaRPr lang="en-US" sz="2000" b="1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7A0CBF3-4C7E-01BC-A3AE-625B06D519D8}"/>
              </a:ext>
            </a:extLst>
          </p:cNvPr>
          <p:cNvSpPr txBox="1"/>
          <p:nvPr/>
        </p:nvSpPr>
        <p:spPr>
          <a:xfrm>
            <a:off x="9927269" y="20805297"/>
            <a:ext cx="67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[1]</a:t>
            </a:r>
            <a:endParaRPr lang="en-US" dirty="0"/>
          </a:p>
          <a:p>
            <a:endParaRPr lang="en-US" sz="2000" b="1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7D8D3BB-4A2D-9FFC-605E-73AE3883507A}"/>
              </a:ext>
            </a:extLst>
          </p:cNvPr>
          <p:cNvSpPr txBox="1"/>
          <p:nvPr/>
        </p:nvSpPr>
        <p:spPr>
          <a:xfrm>
            <a:off x="4080971" y="30163643"/>
            <a:ext cx="67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[1]</a:t>
            </a:r>
            <a:endParaRPr lang="en-US" dirty="0"/>
          </a:p>
          <a:p>
            <a:endParaRPr lang="en-US" sz="2000" b="1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7605272-9DF2-20EF-ABB7-0855C73D27DE}"/>
              </a:ext>
            </a:extLst>
          </p:cNvPr>
          <p:cNvSpPr txBox="1"/>
          <p:nvPr/>
        </p:nvSpPr>
        <p:spPr>
          <a:xfrm>
            <a:off x="9772965" y="30871529"/>
            <a:ext cx="67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[1]</a:t>
            </a:r>
            <a:endParaRPr lang="en-US" dirty="0"/>
          </a:p>
          <a:p>
            <a:endParaRPr lang="en-US" sz="2000" b="1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35F358E-CD54-4567-D308-687E2AFAA54B}"/>
              </a:ext>
            </a:extLst>
          </p:cNvPr>
          <p:cNvSpPr txBox="1"/>
          <p:nvPr/>
        </p:nvSpPr>
        <p:spPr>
          <a:xfrm>
            <a:off x="10330216" y="28042367"/>
            <a:ext cx="67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[1]</a:t>
            </a:r>
            <a:endParaRPr lang="en-US" dirty="0"/>
          </a:p>
          <a:p>
            <a:endParaRPr lang="en-US" sz="2000" b="1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36F0274B-1B60-2FFB-0EA1-9C6E601CB512}"/>
              </a:ext>
            </a:extLst>
          </p:cNvPr>
          <p:cNvSpPr txBox="1"/>
          <p:nvPr/>
        </p:nvSpPr>
        <p:spPr>
          <a:xfrm>
            <a:off x="20414345" y="13824036"/>
            <a:ext cx="676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E7D31"/>
                </a:solidFill>
              </a:rPr>
              <a:t>[1,2]</a:t>
            </a:r>
            <a:endParaRPr lang="en-US" dirty="0"/>
          </a:p>
          <a:p>
            <a:endParaRPr lang="en-US" sz="2000" b="1" dirty="0"/>
          </a:p>
        </p:txBody>
      </p:sp>
      <p:pic>
        <p:nvPicPr>
          <p:cNvPr id="156" name="그림 10">
            <a:extLst>
              <a:ext uri="{FF2B5EF4-FFF2-40B4-BE49-F238E27FC236}">
                <a16:creationId xmlns:a16="http://schemas.microsoft.com/office/drawing/2014/main" id="{3E172307-2E4B-DC5F-B077-DE0852E9B0A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8492" y="3141835"/>
            <a:ext cx="6652708" cy="1903223"/>
          </a:xfrm>
          <a:prstGeom prst="rect">
            <a:avLst/>
          </a:prstGeom>
        </p:spPr>
      </p:pic>
      <p:pic>
        <p:nvPicPr>
          <p:cNvPr id="157" name="그림 10">
            <a:extLst>
              <a:ext uri="{FF2B5EF4-FFF2-40B4-BE49-F238E27FC236}">
                <a16:creationId xmlns:a16="http://schemas.microsoft.com/office/drawing/2014/main" id="{4E4BC5F2-1A4F-D8CD-AE54-F82596A935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0" y="3131899"/>
            <a:ext cx="6652708" cy="19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0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17749</TotalTime>
  <Words>1699</Words>
  <Application>Microsoft Macintosh PowerPoint</Application>
  <PresentationFormat>Custom</PresentationFormat>
  <Paragraphs>205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W. Dudt</dc:creator>
  <cp:lastModifiedBy>Ricardo Shousha</cp:lastModifiedBy>
  <cp:revision>368</cp:revision>
  <dcterms:created xsi:type="dcterms:W3CDTF">2018-10-24T15:11:11Z</dcterms:created>
  <dcterms:modified xsi:type="dcterms:W3CDTF">2022-09-29T17:12:06Z</dcterms:modified>
</cp:coreProperties>
</file>