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0_7F5C44B7.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991D3D-0731-3A31-48F9-1FC047EDF8AD}" name="Dario G. Panici" initials="DP" userId="S::dpanici@princeton.edu::314a4635-3355-4741-bf85-3cfc1cad3c8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254"/>
    <a:srgbClr val="E1E9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4"/>
    <p:restoredTop sz="96296"/>
  </p:normalViewPr>
  <p:slideViewPr>
    <p:cSldViewPr snapToGrid="0">
      <p:cViewPr>
        <p:scale>
          <a:sx n="50" d="100"/>
          <a:sy n="50" d="100"/>
        </p:scale>
        <p:origin x="1230" y="-16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omments/modernComment_100_7F5C44B7.xml><?xml version="1.0" encoding="utf-8"?>
<p188:cmLst xmlns:a="http://schemas.openxmlformats.org/drawingml/2006/main" xmlns:r="http://schemas.openxmlformats.org/officeDocument/2006/relationships" xmlns:p188="http://schemas.microsoft.com/office/powerpoint/2018/8/main">
  <p188:cm id="{5022E601-8D7A-441C-8901-71E9F2ACA2C2}" authorId="{AD991D3D-0731-3A31-48F9-1FC047EDF8AD}" status="resolved" created="2023-10-26T05:10:56.454" complete="100000">
    <ac:deMkLst xmlns:ac="http://schemas.microsoft.com/office/drawing/2013/main/command">
      <pc:docMk xmlns:pc="http://schemas.microsoft.com/office/powerpoint/2013/main/command"/>
      <pc:sldMk xmlns:pc="http://schemas.microsoft.com/office/powerpoint/2013/main/command" cId="2136753335" sldId="256"/>
      <ac:picMk id="1061" creationId="{DF14F690-C4BC-BC2B-A939-B5A1E7CC93D6}"/>
    </ac:deMkLst>
    <p188:txBody>
      <a:bodyPr/>
      <a:lstStyle/>
      <a:p>
        <a:r>
          <a:rPr lang="en-US"/>
          <a:t>INTEGRATE THESE TO SHOW THEY ARE JUST DIFFERENCES IN PHI AT BDRY
</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F95465-8E78-5742-8A7A-53C2434A9A5A}"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6AD72-BE46-5847-8281-DCF4936C5F1D}" type="slidenum">
              <a:rPr lang="en-US" smtClean="0"/>
              <a:t>‹#›</a:t>
            </a:fld>
            <a:endParaRPr lang="en-US"/>
          </a:p>
        </p:txBody>
      </p:sp>
    </p:spTree>
    <p:extLst>
      <p:ext uri="{BB962C8B-B14F-4D97-AF65-F5344CB8AC3E}">
        <p14:creationId xmlns:p14="http://schemas.microsoft.com/office/powerpoint/2010/main" val="3920176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F95465-8E78-5742-8A7A-53C2434A9A5A}"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6AD72-BE46-5847-8281-DCF4936C5F1D}" type="slidenum">
              <a:rPr lang="en-US" smtClean="0"/>
              <a:t>‹#›</a:t>
            </a:fld>
            <a:endParaRPr lang="en-US"/>
          </a:p>
        </p:txBody>
      </p:sp>
    </p:spTree>
    <p:extLst>
      <p:ext uri="{BB962C8B-B14F-4D97-AF65-F5344CB8AC3E}">
        <p14:creationId xmlns:p14="http://schemas.microsoft.com/office/powerpoint/2010/main" val="31546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F95465-8E78-5742-8A7A-53C2434A9A5A}"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6AD72-BE46-5847-8281-DCF4936C5F1D}" type="slidenum">
              <a:rPr lang="en-US" smtClean="0"/>
              <a:t>‹#›</a:t>
            </a:fld>
            <a:endParaRPr lang="en-US"/>
          </a:p>
        </p:txBody>
      </p:sp>
    </p:spTree>
    <p:extLst>
      <p:ext uri="{BB962C8B-B14F-4D97-AF65-F5344CB8AC3E}">
        <p14:creationId xmlns:p14="http://schemas.microsoft.com/office/powerpoint/2010/main" val="78088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lnSpc>
                <a:spcPts val="1500"/>
              </a:lnSpc>
              <a:defRPr/>
            </a:lvl1pPr>
            <a:lvl2pPr>
              <a:lnSpc>
                <a:spcPts val="1500"/>
              </a:lnSpc>
              <a:defRPr/>
            </a:lvl2pPr>
            <a:lvl3pPr>
              <a:lnSpc>
                <a:spcPts val="1500"/>
              </a:lnSpc>
              <a:defRPr/>
            </a:lvl3pPr>
            <a:lvl4pPr>
              <a:lnSpc>
                <a:spcPts val="1500"/>
              </a:lnSpc>
              <a:defRPr/>
            </a:lvl4pPr>
            <a:lvl5pPr>
              <a:lnSpc>
                <a:spcPts val="15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7F95465-8E78-5742-8A7A-53C2434A9A5A}"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6AD72-BE46-5847-8281-DCF4936C5F1D}" type="slidenum">
              <a:rPr lang="en-US" smtClean="0"/>
              <a:t>‹#›</a:t>
            </a:fld>
            <a:endParaRPr lang="en-US"/>
          </a:p>
        </p:txBody>
      </p:sp>
    </p:spTree>
    <p:extLst>
      <p:ext uri="{BB962C8B-B14F-4D97-AF65-F5344CB8AC3E}">
        <p14:creationId xmlns:p14="http://schemas.microsoft.com/office/powerpoint/2010/main" val="269170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F95465-8E78-5742-8A7A-53C2434A9A5A}"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6AD72-BE46-5847-8281-DCF4936C5F1D}" type="slidenum">
              <a:rPr lang="en-US" smtClean="0"/>
              <a:t>‹#›</a:t>
            </a:fld>
            <a:endParaRPr lang="en-US"/>
          </a:p>
        </p:txBody>
      </p:sp>
    </p:spTree>
    <p:extLst>
      <p:ext uri="{BB962C8B-B14F-4D97-AF65-F5344CB8AC3E}">
        <p14:creationId xmlns:p14="http://schemas.microsoft.com/office/powerpoint/2010/main" val="66535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F95465-8E78-5742-8A7A-53C2434A9A5A}"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6AD72-BE46-5847-8281-DCF4936C5F1D}" type="slidenum">
              <a:rPr lang="en-US" smtClean="0"/>
              <a:t>‹#›</a:t>
            </a:fld>
            <a:endParaRPr lang="en-US"/>
          </a:p>
        </p:txBody>
      </p:sp>
    </p:spTree>
    <p:extLst>
      <p:ext uri="{BB962C8B-B14F-4D97-AF65-F5344CB8AC3E}">
        <p14:creationId xmlns:p14="http://schemas.microsoft.com/office/powerpoint/2010/main" val="511824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F95465-8E78-5742-8A7A-53C2434A9A5A}" type="datetimeFigureOut">
              <a:rPr lang="en-US" smtClean="0"/>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86AD72-BE46-5847-8281-DCF4936C5F1D}" type="slidenum">
              <a:rPr lang="en-US" smtClean="0"/>
              <a:t>‹#›</a:t>
            </a:fld>
            <a:endParaRPr lang="en-US"/>
          </a:p>
        </p:txBody>
      </p:sp>
    </p:spTree>
    <p:extLst>
      <p:ext uri="{BB962C8B-B14F-4D97-AF65-F5344CB8AC3E}">
        <p14:creationId xmlns:p14="http://schemas.microsoft.com/office/powerpoint/2010/main" val="197446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F95465-8E78-5742-8A7A-53C2434A9A5A}" type="datetimeFigureOut">
              <a:rPr lang="en-US" smtClean="0"/>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86AD72-BE46-5847-8281-DCF4936C5F1D}" type="slidenum">
              <a:rPr lang="en-US" smtClean="0"/>
              <a:t>‹#›</a:t>
            </a:fld>
            <a:endParaRPr lang="en-US"/>
          </a:p>
        </p:txBody>
      </p:sp>
    </p:spTree>
    <p:extLst>
      <p:ext uri="{BB962C8B-B14F-4D97-AF65-F5344CB8AC3E}">
        <p14:creationId xmlns:p14="http://schemas.microsoft.com/office/powerpoint/2010/main" val="324475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95465-8E78-5742-8A7A-53C2434A9A5A}" type="datetimeFigureOut">
              <a:rPr lang="en-US" smtClean="0"/>
              <a:t>10/27/2023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86AD72-BE46-5847-8281-DCF4936C5F1D}" type="slidenum">
              <a:rPr lang="en-US" smtClean="0"/>
              <a:t>‹#›</a:t>
            </a:fld>
            <a:endParaRPr lang="en-US"/>
          </a:p>
        </p:txBody>
      </p:sp>
    </p:spTree>
    <p:extLst>
      <p:ext uri="{BB962C8B-B14F-4D97-AF65-F5344CB8AC3E}">
        <p14:creationId xmlns:p14="http://schemas.microsoft.com/office/powerpoint/2010/main" val="3848735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47F95465-8E78-5742-8A7A-53C2434A9A5A}"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6AD72-BE46-5847-8281-DCF4936C5F1D}" type="slidenum">
              <a:rPr lang="en-US" smtClean="0"/>
              <a:t>‹#›</a:t>
            </a:fld>
            <a:endParaRPr lang="en-US"/>
          </a:p>
        </p:txBody>
      </p:sp>
    </p:spTree>
    <p:extLst>
      <p:ext uri="{BB962C8B-B14F-4D97-AF65-F5344CB8AC3E}">
        <p14:creationId xmlns:p14="http://schemas.microsoft.com/office/powerpoint/2010/main" val="372481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47F95465-8E78-5742-8A7A-53C2434A9A5A}"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6AD72-BE46-5847-8281-DCF4936C5F1D}" type="slidenum">
              <a:rPr lang="en-US" smtClean="0"/>
              <a:t>‹#›</a:t>
            </a:fld>
            <a:endParaRPr lang="en-US"/>
          </a:p>
        </p:txBody>
      </p:sp>
    </p:spTree>
    <p:extLst>
      <p:ext uri="{BB962C8B-B14F-4D97-AF65-F5344CB8AC3E}">
        <p14:creationId xmlns:p14="http://schemas.microsoft.com/office/powerpoint/2010/main" val="245935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E9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457200" tIns="457200" rIns="457200" bIns="4572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47F95465-8E78-5742-8A7A-53C2434A9A5A}" type="datetimeFigureOut">
              <a:rPr lang="en-US" smtClean="0"/>
              <a:t>10/27/2023</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0186AD72-BE46-5847-8281-DCF4936C5F1D}" type="slidenum">
              <a:rPr lang="en-US" smtClean="0"/>
              <a:t>‹#›</a:t>
            </a:fld>
            <a:endParaRPr lang="en-US"/>
          </a:p>
        </p:txBody>
      </p:sp>
    </p:spTree>
    <p:extLst>
      <p:ext uri="{BB962C8B-B14F-4D97-AF65-F5344CB8AC3E}">
        <p14:creationId xmlns:p14="http://schemas.microsoft.com/office/powerpoint/2010/main" val="61540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8000" kern="1200">
          <a:solidFill>
            <a:schemeClr val="tx1"/>
          </a:solidFill>
          <a:latin typeface="Century Gothic" panose="020B0502020202020204" pitchFamily="34" charset="0"/>
          <a:ea typeface="+mj-ea"/>
          <a:cs typeface="+mj-cs"/>
        </a:defRPr>
      </a:lvl1pPr>
    </p:titleStyle>
    <p:bodyStyle>
      <a:lvl1pPr marL="928688" indent="-465138" algn="l" defTabSz="4389120" rtl="0" eaLnBrk="1" latinLnBrk="0" hangingPunct="1">
        <a:lnSpc>
          <a:spcPct val="100000"/>
        </a:lnSpc>
        <a:spcBef>
          <a:spcPts val="48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1pPr>
      <a:lvl2pPr marL="1833563" indent="-450850" algn="l" defTabSz="4389120" rtl="0" eaLnBrk="1" latinLnBrk="0" hangingPunct="1">
        <a:lnSpc>
          <a:spcPct val="1000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2pPr>
      <a:lvl3pPr marL="2703513" indent="-409575" algn="l" defTabSz="4389120" rtl="0" eaLnBrk="1" latinLnBrk="0" hangingPunct="1">
        <a:lnSpc>
          <a:spcPct val="1000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3pPr>
      <a:lvl4pPr marL="3665538" indent="-388938" algn="l" defTabSz="4389120" rtl="0" eaLnBrk="1" latinLnBrk="0" hangingPunct="1">
        <a:lnSpc>
          <a:spcPct val="1000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4pPr>
      <a:lvl5pPr marL="4116388" indent="471488" algn="l" defTabSz="4389120" rtl="0" eaLnBrk="1" latinLnBrk="0" hangingPunct="1">
        <a:lnSpc>
          <a:spcPct val="1000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9" Type="http://schemas.openxmlformats.org/officeDocument/2006/relationships/image" Target="../media/image37.png"/><Relationship Id="rId21" Type="http://schemas.openxmlformats.org/officeDocument/2006/relationships/image" Target="../media/image18.png"/><Relationship Id="rId34" Type="http://schemas.openxmlformats.org/officeDocument/2006/relationships/image" Target="../media/image32.png"/><Relationship Id="rId42" Type="http://schemas.openxmlformats.org/officeDocument/2006/relationships/image" Target="../media/image40.png"/><Relationship Id="rId47" Type="http://schemas.openxmlformats.org/officeDocument/2006/relationships/image" Target="../media/image39.png"/><Relationship Id="rId50" Type="http://schemas.openxmlformats.org/officeDocument/2006/relationships/image" Target="../media/image44.png"/><Relationship Id="rId55" Type="http://schemas.openxmlformats.org/officeDocument/2006/relationships/image" Target="../media/image49.png"/><Relationship Id="rId63" Type="http://schemas.openxmlformats.org/officeDocument/2006/relationships/image" Target="../media/image57.png"/><Relationship Id="rId7" Type="http://schemas.openxmlformats.org/officeDocument/2006/relationships/image" Target="../media/image5.png"/><Relationship Id="rId2" Type="http://schemas.microsoft.com/office/2018/10/relationships/comments" Target="../comments/modernComment_100_7F5C44B7.xml"/><Relationship Id="rId16" Type="http://schemas.openxmlformats.org/officeDocument/2006/relationships/image" Target="../media/image13.png"/><Relationship Id="rId29" Type="http://schemas.openxmlformats.org/officeDocument/2006/relationships/image" Target="../media/image26.png"/><Relationship Id="rId11" Type="http://schemas.openxmlformats.org/officeDocument/2006/relationships/image" Target="../media/image80.png"/><Relationship Id="rId24" Type="http://schemas.openxmlformats.org/officeDocument/2006/relationships/image" Target="../media/image21.png"/><Relationship Id="rId32" Type="http://schemas.openxmlformats.org/officeDocument/2006/relationships/image" Target="../media/image29.png"/><Relationship Id="rId37" Type="http://schemas.openxmlformats.org/officeDocument/2006/relationships/image" Target="../media/image35.png"/><Relationship Id="rId40" Type="http://schemas.openxmlformats.org/officeDocument/2006/relationships/image" Target="../media/image38.png"/><Relationship Id="rId45" Type="http://schemas.openxmlformats.org/officeDocument/2006/relationships/image" Target="../media/image33.png"/><Relationship Id="rId53" Type="http://schemas.openxmlformats.org/officeDocument/2006/relationships/image" Target="../media/image47.png"/><Relationship Id="rId58" Type="http://schemas.openxmlformats.org/officeDocument/2006/relationships/image" Target="../media/image52.png"/><Relationship Id="rId5" Type="http://schemas.openxmlformats.org/officeDocument/2006/relationships/image" Target="../media/image3.png"/><Relationship Id="rId61" Type="http://schemas.openxmlformats.org/officeDocument/2006/relationships/image" Target="../media/image55.png"/><Relationship Id="rId19"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png"/><Relationship Id="rId30" Type="http://schemas.openxmlformats.org/officeDocument/2006/relationships/image" Target="../media/image27.png"/><Relationship Id="rId43" Type="http://schemas.openxmlformats.org/officeDocument/2006/relationships/image" Target="../media/image41.png"/><Relationship Id="rId48" Type="http://schemas.openxmlformats.org/officeDocument/2006/relationships/image" Target="../media/image42.png"/><Relationship Id="rId56" Type="http://schemas.openxmlformats.org/officeDocument/2006/relationships/image" Target="../media/image50.png"/><Relationship Id="rId8" Type="http://schemas.openxmlformats.org/officeDocument/2006/relationships/image" Target="../media/image6.png"/><Relationship Id="rId51" Type="http://schemas.openxmlformats.org/officeDocument/2006/relationships/image" Target="../media/image45.png"/><Relationship Id="rId3" Type="http://schemas.openxmlformats.org/officeDocument/2006/relationships/image" Target="../media/image1.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33" Type="http://schemas.openxmlformats.org/officeDocument/2006/relationships/image" Target="../media/image31.png"/><Relationship Id="rId38" Type="http://schemas.openxmlformats.org/officeDocument/2006/relationships/image" Target="../media/image36.png"/><Relationship Id="rId46" Type="http://schemas.openxmlformats.org/officeDocument/2006/relationships/image" Target="../media/image34.png"/><Relationship Id="rId59" Type="http://schemas.openxmlformats.org/officeDocument/2006/relationships/image" Target="../media/image53.png"/><Relationship Id="rId20" Type="http://schemas.openxmlformats.org/officeDocument/2006/relationships/image" Target="../media/image17.png"/><Relationship Id="rId54" Type="http://schemas.openxmlformats.org/officeDocument/2006/relationships/image" Target="../media/image48.png"/><Relationship Id="rId6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4.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49" Type="http://schemas.openxmlformats.org/officeDocument/2006/relationships/image" Target="../media/image43.png"/><Relationship Id="rId57" Type="http://schemas.openxmlformats.org/officeDocument/2006/relationships/image" Target="../media/image51.png"/><Relationship Id="rId10" Type="http://schemas.openxmlformats.org/officeDocument/2006/relationships/image" Target="../media/image8.png"/><Relationship Id="rId31" Type="http://schemas.openxmlformats.org/officeDocument/2006/relationships/image" Target="../media/image28.png"/><Relationship Id="rId44" Type="http://schemas.openxmlformats.org/officeDocument/2006/relationships/image" Target="../media/image30.png"/><Relationship Id="rId52" Type="http://schemas.openxmlformats.org/officeDocument/2006/relationships/image" Target="../media/image46.png"/><Relationship Id="rId60"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C9BBC2AD-75F2-452E-61A0-5CC67DE099C1}"/>
              </a:ext>
            </a:extLst>
          </p:cNvPr>
          <p:cNvSpPr txBox="1">
            <a:spLocks/>
          </p:cNvSpPr>
          <p:nvPr/>
        </p:nvSpPr>
        <p:spPr>
          <a:xfrm>
            <a:off x="29506912" y="28954237"/>
            <a:ext cx="13716000" cy="2655214"/>
          </a:xfrm>
          <a:prstGeom prst="rect">
            <a:avLst/>
          </a:prstGeom>
          <a:solidFill>
            <a:schemeClr val="bg1"/>
          </a:solidFill>
          <a:ln w="38100">
            <a:solidFill>
              <a:srgbClr val="245254"/>
            </a:solidFill>
          </a:ln>
        </p:spPr>
        <p:txBody>
          <a:bodyPr vert="horz" lIns="457200" tIns="457200" rIns="457200" bIns="457200" rtlCol="0">
            <a:normAutofit/>
          </a:bodyPr>
          <a:lstStyle>
            <a:lvl1pPr marL="928688" indent="-465138" algn="l" defTabSz="4389120" rtl="0" eaLnBrk="1" latinLnBrk="0" hangingPunct="1">
              <a:lnSpc>
                <a:spcPts val="1500"/>
              </a:lnSpc>
              <a:spcBef>
                <a:spcPts val="48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1pPr>
            <a:lvl2pPr marL="1833563" indent="-450850"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2pPr>
            <a:lvl3pPr marL="2703513" indent="-409575"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3pPr>
            <a:lvl4pPr marL="3665538" indent="-388938"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4pPr>
            <a:lvl5pPr marL="4116388" indent="471488"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a:lnSpc>
                <a:spcPct val="100000"/>
              </a:lnSpc>
              <a:spcBef>
                <a:spcPts val="0"/>
              </a:spcBef>
            </a:pP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B22B32-FD67-C8F2-4313-F3D970C48F80}"/>
                  </a:ext>
                </a:extLst>
              </p:cNvPr>
              <p:cNvSpPr>
                <a:spLocks noGrp="1"/>
              </p:cNvSpPr>
              <p:nvPr>
                <p:ph idx="1"/>
              </p:nvPr>
            </p:nvSpPr>
            <p:spPr>
              <a:xfrm>
                <a:off x="731519" y="5055995"/>
                <a:ext cx="13716000" cy="7659350"/>
              </a:xfrm>
              <a:solidFill>
                <a:schemeClr val="bg1"/>
              </a:solidFill>
              <a:ln w="38100">
                <a:solidFill>
                  <a:srgbClr val="245254"/>
                </a:solidFill>
              </a:ln>
            </p:spPr>
            <p:txBody>
              <a:bodyPr lIns="274320" tIns="274320" rIns="274320" bIns="91440">
                <a:normAutofit/>
              </a:bodyPr>
              <a:lstStyle/>
              <a:p>
                <a:pPr>
                  <a:lnSpc>
                    <a:spcPct val="100000"/>
                  </a:lnSpc>
                  <a:spcBef>
                    <a:spcPts val="0"/>
                  </a:spcBef>
                </a:pPr>
                <a:r>
                  <a:rPr lang="en-US" dirty="0"/>
                  <a:t>Stellarator optimization typically takes a two-stage approach:</a:t>
                </a:r>
              </a:p>
              <a:p>
                <a:pPr lvl="1">
                  <a:lnSpc>
                    <a:spcPct val="100000"/>
                  </a:lnSpc>
                  <a:spcBef>
                    <a:spcPts val="0"/>
                  </a:spcBef>
                </a:pPr>
                <a:r>
                  <a:rPr lang="en-US" b="1" dirty="0"/>
                  <a:t>Stage 1: Optimize Physics Objectives To Obtain Boundary</a:t>
                </a:r>
              </a:p>
              <a:p>
                <a:pPr lvl="1">
                  <a:lnSpc>
                    <a:spcPct val="100000"/>
                  </a:lnSpc>
                  <a:spcBef>
                    <a:spcPts val="0"/>
                  </a:spcBef>
                </a:pPr>
                <a:endParaRPr lang="en-US" b="1" dirty="0"/>
              </a:p>
              <a:p>
                <a:pPr lvl="1">
                  <a:lnSpc>
                    <a:spcPct val="100000"/>
                  </a:lnSpc>
                  <a:spcBef>
                    <a:spcPts val="0"/>
                  </a:spcBef>
                </a:pPr>
                <a:endParaRPr lang="en-US" b="1" dirty="0"/>
              </a:p>
              <a:p>
                <a:pPr lvl="1">
                  <a:lnSpc>
                    <a:spcPct val="100000"/>
                  </a:lnSpc>
                  <a:spcBef>
                    <a:spcPts val="0"/>
                  </a:spcBef>
                </a:pPr>
                <a:endParaRPr lang="en-US" b="1" dirty="0"/>
              </a:p>
              <a:p>
                <a:pPr lvl="1">
                  <a:lnSpc>
                    <a:spcPct val="100000"/>
                  </a:lnSpc>
                  <a:spcBef>
                    <a:spcPts val="0"/>
                  </a:spcBef>
                </a:pPr>
                <a:endParaRPr lang="en-US" b="1" dirty="0"/>
              </a:p>
              <a:p>
                <a:pPr lvl="1">
                  <a:lnSpc>
                    <a:spcPct val="100000"/>
                  </a:lnSpc>
                  <a:spcBef>
                    <a:spcPts val="0"/>
                  </a:spcBef>
                </a:pPr>
                <a:endParaRPr lang="en-US" b="1" dirty="0"/>
              </a:p>
              <a:p>
                <a:pPr lvl="1">
                  <a:lnSpc>
                    <a:spcPct val="100000"/>
                  </a:lnSpc>
                  <a:spcBef>
                    <a:spcPts val="0"/>
                  </a:spcBef>
                </a:pPr>
                <a:r>
                  <a:rPr lang="en-US" b="1" dirty="0"/>
                  <a:t>Stage 2: Minimize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𝑩</m:t>
                        </m:r>
                      </m:e>
                      <m:sub>
                        <m:r>
                          <a:rPr lang="en-US" b="1" i="1" smtClean="0">
                            <a:latin typeface="Cambria Math" panose="02040503050406030204" pitchFamily="18" charset="0"/>
                          </a:rPr>
                          <m:t>𝒏</m:t>
                        </m:r>
                      </m:sub>
                    </m:sSub>
                  </m:oMath>
                </a14:m>
                <a:r>
                  <a:rPr lang="en-US" b="1" dirty="0"/>
                  <a:t> on Boundary to obtain Coils</a:t>
                </a:r>
              </a:p>
              <a:p>
                <a:pPr lvl="1">
                  <a:lnSpc>
                    <a:spcPct val="100000"/>
                  </a:lnSpc>
                  <a:spcBef>
                    <a:spcPts val="0"/>
                  </a:spcBef>
                </a:pPr>
                <a:endParaRPr lang="en-US" b="1" dirty="0"/>
              </a:p>
              <a:p>
                <a:pPr lvl="1">
                  <a:lnSpc>
                    <a:spcPct val="100000"/>
                  </a:lnSpc>
                  <a:spcBef>
                    <a:spcPts val="0"/>
                  </a:spcBef>
                </a:pPr>
                <a:endParaRPr lang="en-US" b="1" dirty="0"/>
              </a:p>
              <a:p>
                <a:pPr lvl="1">
                  <a:lnSpc>
                    <a:spcPct val="100000"/>
                  </a:lnSpc>
                  <a:spcBef>
                    <a:spcPts val="0"/>
                  </a:spcBef>
                </a:pPr>
                <a:endParaRPr lang="en-US" b="1" dirty="0"/>
              </a:p>
              <a:p>
                <a:pPr lvl="1">
                  <a:lnSpc>
                    <a:spcPct val="100000"/>
                  </a:lnSpc>
                  <a:spcBef>
                    <a:spcPts val="0"/>
                  </a:spcBef>
                </a:pPr>
                <a:endParaRPr lang="en-US" b="1" dirty="0"/>
              </a:p>
              <a:p>
                <a:pPr lvl="1">
                  <a:lnSpc>
                    <a:spcPct val="100000"/>
                  </a:lnSpc>
                  <a:spcBef>
                    <a:spcPts val="0"/>
                  </a:spcBef>
                </a:pPr>
                <a:endParaRPr lang="en-US" b="1" dirty="0"/>
              </a:p>
              <a:p>
                <a:pPr>
                  <a:lnSpc>
                    <a:spcPct val="100000"/>
                  </a:lnSpc>
                  <a:spcBef>
                    <a:spcPts val="0"/>
                  </a:spcBef>
                </a:pPr>
                <a:r>
                  <a:rPr lang="en-US" b="1" dirty="0"/>
                  <a:t>Implementing coil optimization capabilities in DESC:</a:t>
                </a:r>
              </a:p>
              <a:p>
                <a:pPr lvl="1">
                  <a:lnSpc>
                    <a:spcPct val="100000"/>
                  </a:lnSpc>
                  <a:spcBef>
                    <a:spcPts val="0"/>
                  </a:spcBef>
                </a:pPr>
                <a:r>
                  <a:rPr lang="en-US" b="1" dirty="0"/>
                  <a:t>Combine equilibrium + coil optimization code [cite </a:t>
                </a:r>
                <a:r>
                  <a:rPr lang="en-US" b="1" dirty="0" err="1"/>
                  <a:t>Rogerio</a:t>
                </a:r>
                <a:r>
                  <a:rPr lang="en-US" b="1" dirty="0"/>
                  <a:t> 1stage]</a:t>
                </a:r>
              </a:p>
              <a:p>
                <a:pPr lvl="2">
                  <a:lnSpc>
                    <a:spcPct val="100000"/>
                  </a:lnSpc>
                  <a:spcBef>
                    <a:spcPts val="0"/>
                  </a:spcBef>
                </a:pPr>
                <a:r>
                  <a:rPr lang="en-US" dirty="0"/>
                  <a:t>Utilize DESC’s automatic differentiation</a:t>
                </a:r>
              </a:p>
              <a:p>
                <a:pPr lvl="1">
                  <a:lnSpc>
                    <a:spcPct val="100000"/>
                  </a:lnSpc>
                  <a:spcBef>
                    <a:spcPts val="0"/>
                  </a:spcBef>
                </a:pPr>
                <a:r>
                  <a:rPr lang="en-US" b="1" dirty="0"/>
                  <a:t>Helical Coil Optimization</a:t>
                </a:r>
                <a:r>
                  <a:rPr lang="en-US" dirty="0"/>
                  <a:t>: Limited options with current coil codes</a:t>
                </a:r>
              </a:p>
            </p:txBody>
          </p:sp>
        </mc:Choice>
        <mc:Fallback xmlns="">
          <p:sp>
            <p:nvSpPr>
              <p:cNvPr id="3" name="Content Placeholder 2">
                <a:extLst>
                  <a:ext uri="{FF2B5EF4-FFF2-40B4-BE49-F238E27FC236}">
                    <a16:creationId xmlns:a16="http://schemas.microsoft.com/office/drawing/2014/main" id="{6EB22B32-FD67-C8F2-4313-F3D970C48F80}"/>
                  </a:ext>
                </a:extLst>
              </p:cNvPr>
              <p:cNvSpPr>
                <a:spLocks noGrp="1" noRot="1" noChangeAspect="1" noMove="1" noResize="1" noEditPoints="1" noAdjustHandles="1" noChangeArrowheads="1" noChangeShapeType="1" noTextEdit="1"/>
              </p:cNvSpPr>
              <p:nvPr>
                <p:ph idx="1"/>
              </p:nvPr>
            </p:nvSpPr>
            <p:spPr>
              <a:xfrm>
                <a:off x="731519" y="5055995"/>
                <a:ext cx="13716000" cy="7659350"/>
              </a:xfrm>
              <a:blipFill>
                <a:blip r:embed="rId3"/>
                <a:stretch>
                  <a:fillRect b="-871"/>
                </a:stretch>
              </a:blipFill>
              <a:ln w="38100">
                <a:solidFill>
                  <a:srgbClr val="245254"/>
                </a:solidFill>
              </a:ln>
            </p:spPr>
            <p:txBody>
              <a:bodyPr/>
              <a:lstStyle/>
              <a:p>
                <a:r>
                  <a:rPr lang="en-US">
                    <a:noFill/>
                  </a:rPr>
                  <a:t> </a:t>
                </a:r>
              </a:p>
            </p:txBody>
          </p:sp>
        </mc:Fallback>
      </mc:AlternateContent>
      <p:sp>
        <p:nvSpPr>
          <p:cNvPr id="11" name="Google Shape;142;g291cc912b2b_0_0">
            <a:extLst>
              <a:ext uri="{FF2B5EF4-FFF2-40B4-BE49-F238E27FC236}">
                <a16:creationId xmlns:a16="http://schemas.microsoft.com/office/drawing/2014/main" id="{9FC35789-D702-880E-8EAC-AACADFB0E146}"/>
              </a:ext>
            </a:extLst>
          </p:cNvPr>
          <p:cNvSpPr/>
          <p:nvPr/>
        </p:nvSpPr>
        <p:spPr>
          <a:xfrm>
            <a:off x="731520" y="4208451"/>
            <a:ext cx="13716000" cy="868680"/>
          </a:xfrm>
          <a:prstGeom prst="round2SameRect">
            <a:avLst>
              <a:gd name="adj1" fmla="val 16667"/>
              <a:gd name="adj2" fmla="val 0"/>
            </a:avLst>
          </a:prstGeom>
          <a:gradFill>
            <a:gsLst>
              <a:gs pos="0">
                <a:srgbClr val="245253"/>
              </a:gs>
              <a:gs pos="40000">
                <a:srgbClr val="628B7D"/>
              </a:gs>
              <a:gs pos="60000">
                <a:srgbClr val="628B7D"/>
              </a:gs>
              <a:gs pos="100000">
                <a:srgbClr val="245253"/>
              </a:gs>
            </a:gsLst>
            <a:lin ang="0" scaled="0"/>
          </a:gradFill>
          <a:ln w="38100" cap="flat" cmpd="sng">
            <a:solidFill>
              <a:srgbClr val="24525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dirty="0">
                <a:solidFill>
                  <a:schemeClr val="lt1"/>
                </a:solidFill>
                <a:latin typeface="Century Gothic"/>
                <a:ea typeface="Century Gothic"/>
                <a:cs typeface="Century Gothic"/>
                <a:sym typeface="Century Gothic"/>
              </a:rPr>
              <a:t>Motivation</a:t>
            </a:r>
            <a:endParaRPr sz="4800" b="0" i="0" u="none" strike="noStrike" cap="none" dirty="0">
              <a:solidFill>
                <a:srgbClr val="000000"/>
              </a:solidFill>
              <a:latin typeface="Arial"/>
              <a:ea typeface="Arial"/>
              <a:cs typeface="Arial"/>
              <a:sym typeface="Arial"/>
            </a:endParaRPr>
          </a:p>
        </p:txBody>
      </p:sp>
      <p:sp>
        <p:nvSpPr>
          <p:cNvPr id="12" name="Google Shape;143;g291cc912b2b_0_0">
            <a:extLst>
              <a:ext uri="{FF2B5EF4-FFF2-40B4-BE49-F238E27FC236}">
                <a16:creationId xmlns:a16="http://schemas.microsoft.com/office/drawing/2014/main" id="{75F53F33-45A3-DAFB-3C4F-D5BA53D74C09}"/>
              </a:ext>
            </a:extLst>
          </p:cNvPr>
          <p:cNvSpPr txBox="1"/>
          <p:nvPr/>
        </p:nvSpPr>
        <p:spPr>
          <a:xfrm>
            <a:off x="0" y="-338148"/>
            <a:ext cx="43891200" cy="3862596"/>
          </a:xfrm>
          <a:prstGeom prst="rect">
            <a:avLst/>
          </a:prstGeom>
          <a:gradFill>
            <a:gsLst>
              <a:gs pos="0">
                <a:srgbClr val="245253"/>
              </a:gs>
              <a:gs pos="40000">
                <a:srgbClr val="628B7D"/>
              </a:gs>
              <a:gs pos="60000">
                <a:srgbClr val="628B7D"/>
              </a:gs>
              <a:gs pos="100000">
                <a:srgbClr val="245253"/>
              </a:gs>
            </a:gsLst>
            <a:lin ang="0" scaled="0"/>
          </a:gradFill>
          <a:ln w="12700" cap="flat" cmpd="sng">
            <a:solidFill>
              <a:schemeClr val="dk1"/>
            </a:solidFill>
            <a:prstDash val="solid"/>
            <a:round/>
            <a:headEnd type="none" w="sm" len="sm"/>
            <a:tailEnd type="none" w="sm" len="sm"/>
          </a:ln>
        </p:spPr>
        <p:txBody>
          <a:bodyPr spcFirstLastPara="1" wrap="square" lIns="91425" tIns="228600" rIns="91425" bIns="2286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8500"/>
              <a:buFont typeface="Arial"/>
              <a:buNone/>
              <a:tabLst/>
              <a:defRPr/>
            </a:pPr>
            <a:r>
              <a:rPr kumimoji="0" lang="en-US" sz="85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Helical Coil Design in DESC</a:t>
            </a:r>
            <a:endParaRPr kumimoji="0" lang="en-US" sz="85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0" marR="0" lvl="0" indent="0" algn="ctr" defTabSz="914400" rtl="0" eaLnBrk="1" fontAlgn="auto" latinLnBrk="0" hangingPunct="1">
              <a:lnSpc>
                <a:spcPct val="100000"/>
              </a:lnSpc>
              <a:spcBef>
                <a:spcPts val="0"/>
              </a:spcBef>
              <a:spcAft>
                <a:spcPts val="0"/>
              </a:spcAft>
              <a:buClr>
                <a:srgbClr val="000000"/>
              </a:buClr>
              <a:buSzPts val="6000"/>
              <a:buFont typeface="Arial"/>
              <a:buNone/>
              <a:tabLst/>
              <a:defRPr/>
            </a:pPr>
            <a:r>
              <a:rPr kumimoji="0" lang="en-US" sz="50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Dario Panici</a:t>
            </a:r>
            <a:r>
              <a:rPr kumimoji="0" lang="en-US" sz="5000" b="0" i="0" u="none" strike="noStrike" kern="0" cap="none" spc="0" normalizeH="0" baseline="30000" noProof="0" dirty="0">
                <a:ln>
                  <a:noFill/>
                </a:ln>
                <a:solidFill>
                  <a:srgbClr val="FFFFFF"/>
                </a:solidFill>
                <a:effectLst/>
                <a:uLnTx/>
                <a:uFillTx/>
                <a:latin typeface="Century Gothic"/>
                <a:ea typeface="Century Gothic"/>
                <a:cs typeface="Century Gothic"/>
                <a:sym typeface="Century Gothic"/>
              </a:rPr>
              <a:t>1</a:t>
            </a:r>
            <a:r>
              <a:rPr kumimoji="0" lang="en-US" sz="50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Rory Conlin</a:t>
            </a:r>
            <a:r>
              <a:rPr kumimoji="0" lang="en-US" sz="5000" b="0" i="0" u="none" strike="noStrike" kern="0" cap="none" spc="0" normalizeH="0" baseline="30000" noProof="0" dirty="0">
                <a:ln>
                  <a:noFill/>
                </a:ln>
                <a:solidFill>
                  <a:srgbClr val="FFFFFF"/>
                </a:solidFill>
                <a:effectLst/>
                <a:uLnTx/>
                <a:uFillTx/>
                <a:latin typeface="Century Gothic"/>
                <a:ea typeface="Century Gothic"/>
                <a:cs typeface="Century Gothic"/>
                <a:sym typeface="Century Gothic"/>
              </a:rPr>
              <a:t>1</a:t>
            </a:r>
            <a:r>
              <a:rPr kumimoji="0" lang="en-US" sz="50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Todd Elder</a:t>
            </a:r>
            <a:r>
              <a:rPr kumimoji="0" lang="en-US" sz="5000" b="0" i="0" u="none" strike="noStrike" kern="0" cap="none" spc="0" normalizeH="0" baseline="30000" noProof="0" dirty="0">
                <a:ln>
                  <a:noFill/>
                </a:ln>
                <a:solidFill>
                  <a:srgbClr val="FFFFFF"/>
                </a:solidFill>
                <a:effectLst/>
                <a:uLnTx/>
                <a:uFillTx/>
                <a:latin typeface="Century Gothic"/>
                <a:ea typeface="Century Gothic"/>
                <a:cs typeface="Century Gothic"/>
                <a:sym typeface="Century Gothic"/>
              </a:rPr>
              <a:t>3</a:t>
            </a:r>
            <a:r>
              <a:rPr kumimoji="0" lang="en-US" sz="50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Rahul Gaur</a:t>
            </a:r>
            <a:r>
              <a:rPr kumimoji="0" lang="en-US" sz="5000" b="0" i="0" u="none" strike="noStrike" kern="0" cap="none" spc="0" normalizeH="0" baseline="30000" noProof="0" dirty="0">
                <a:ln>
                  <a:noFill/>
                </a:ln>
                <a:solidFill>
                  <a:srgbClr val="FFFFFF"/>
                </a:solidFill>
                <a:effectLst/>
                <a:uLnTx/>
                <a:uFillTx/>
                <a:latin typeface="Century Gothic"/>
                <a:ea typeface="Century Gothic"/>
                <a:cs typeface="Century Gothic"/>
                <a:sym typeface="Century Gothic"/>
              </a:rPr>
              <a:t>1</a:t>
            </a:r>
            <a:r>
              <a:rPr kumimoji="0" lang="en-US" sz="50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Daniel Dudt</a:t>
            </a:r>
            <a:r>
              <a:rPr kumimoji="0" lang="en-US" sz="5000" b="0" i="0" u="none" strike="noStrike" kern="0" cap="none" spc="0" normalizeH="0" baseline="30000" noProof="0" dirty="0">
                <a:ln>
                  <a:noFill/>
                </a:ln>
                <a:solidFill>
                  <a:srgbClr val="FFFFFF"/>
                </a:solidFill>
                <a:effectLst/>
                <a:uLnTx/>
                <a:uFillTx/>
                <a:latin typeface="Century Gothic"/>
                <a:ea typeface="Century Gothic"/>
                <a:cs typeface="Century Gothic"/>
                <a:sym typeface="Century Gothic"/>
              </a:rPr>
              <a:t>1</a:t>
            </a:r>
            <a:r>
              <a:rPr kumimoji="0" lang="en-US" sz="50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Tal Shpigel</a:t>
            </a:r>
            <a:r>
              <a:rPr kumimoji="0" lang="en-US" sz="5000" b="0" i="0" u="none" strike="noStrike" kern="0" cap="none" spc="0" normalizeH="0" baseline="30000" noProof="0" dirty="0">
                <a:ln>
                  <a:noFill/>
                </a:ln>
                <a:solidFill>
                  <a:srgbClr val="FFFFFF"/>
                </a:solidFill>
                <a:effectLst/>
                <a:uLnTx/>
                <a:uFillTx/>
                <a:latin typeface="Century Gothic"/>
                <a:ea typeface="Century Gothic"/>
                <a:cs typeface="Century Gothic"/>
                <a:sym typeface="Century Gothic"/>
              </a:rPr>
              <a:t>1</a:t>
            </a:r>
            <a:r>
              <a:rPr kumimoji="0" lang="en-US" sz="50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a:t>
            </a:r>
          </a:p>
          <a:p>
            <a:pPr marL="0" marR="0" lvl="0" indent="0" algn="ctr" defTabSz="914400" rtl="0" eaLnBrk="1" fontAlgn="auto" latinLnBrk="0" hangingPunct="1">
              <a:lnSpc>
                <a:spcPct val="100000"/>
              </a:lnSpc>
              <a:spcBef>
                <a:spcPts val="0"/>
              </a:spcBef>
              <a:spcAft>
                <a:spcPts val="0"/>
              </a:spcAft>
              <a:buClr>
                <a:srgbClr val="000000"/>
              </a:buClr>
              <a:buSzPts val="6000"/>
              <a:buFont typeface="Arial"/>
              <a:buNone/>
              <a:tabLst/>
              <a:defRPr/>
            </a:pPr>
            <a:r>
              <a:rPr lang="en-US" sz="5000" kern="0" dirty="0" err="1">
                <a:solidFill>
                  <a:srgbClr val="FFFFFF"/>
                </a:solidFill>
                <a:latin typeface="Century Gothic"/>
                <a:ea typeface="Century Gothic"/>
                <a:cs typeface="Century Gothic"/>
                <a:sym typeface="Century Gothic"/>
              </a:rPr>
              <a:t>Itay</a:t>
            </a:r>
            <a:r>
              <a:rPr lang="en-US" sz="5000" kern="0" dirty="0">
                <a:solidFill>
                  <a:srgbClr val="FFFFFF"/>
                </a:solidFill>
                <a:latin typeface="Century Gothic"/>
                <a:ea typeface="Century Gothic"/>
                <a:cs typeface="Century Gothic"/>
                <a:sym typeface="Century Gothic"/>
              </a:rPr>
              <a:t> Gissis</a:t>
            </a:r>
            <a:r>
              <a:rPr lang="en-US" sz="5000" kern="0" baseline="30000" dirty="0">
                <a:solidFill>
                  <a:srgbClr val="FFFFFF"/>
                </a:solidFill>
                <a:latin typeface="Century Gothic"/>
                <a:ea typeface="Century Gothic"/>
                <a:cs typeface="Century Gothic"/>
                <a:sym typeface="Century Gothic"/>
              </a:rPr>
              <a:t>4</a:t>
            </a:r>
            <a:r>
              <a:rPr lang="en-US" sz="5000" kern="0" dirty="0">
                <a:solidFill>
                  <a:srgbClr val="FFFFFF"/>
                </a:solidFill>
                <a:latin typeface="Century Gothic"/>
                <a:ea typeface="Century Gothic"/>
                <a:cs typeface="Century Gothic"/>
                <a:sym typeface="Century Gothic"/>
              </a:rPr>
              <a:t>, Nadav Snir</a:t>
            </a:r>
            <a:r>
              <a:rPr lang="en-US" sz="5000" kern="0" baseline="30000" dirty="0">
                <a:solidFill>
                  <a:srgbClr val="FFFFFF"/>
                </a:solidFill>
                <a:latin typeface="Century Gothic"/>
                <a:ea typeface="Century Gothic"/>
                <a:cs typeface="Century Gothic"/>
                <a:sym typeface="Century Gothic"/>
              </a:rPr>
              <a:t>4</a:t>
            </a:r>
            <a:r>
              <a:rPr lang="en-US" sz="5000" kern="0" dirty="0">
                <a:solidFill>
                  <a:srgbClr val="FFFFFF"/>
                </a:solidFill>
                <a:latin typeface="Century Gothic"/>
                <a:ea typeface="Century Gothic"/>
                <a:cs typeface="Century Gothic"/>
                <a:sym typeface="Century Gothic"/>
              </a:rPr>
              <a:t>, Yasha Nikulshin</a:t>
            </a:r>
            <a:r>
              <a:rPr lang="en-US" sz="5000" kern="0" baseline="30000" dirty="0">
                <a:solidFill>
                  <a:srgbClr val="FFFFFF"/>
                </a:solidFill>
                <a:latin typeface="Century Gothic"/>
                <a:ea typeface="Century Gothic"/>
                <a:cs typeface="Century Gothic"/>
                <a:sym typeface="Century Gothic"/>
              </a:rPr>
              <a:t>4</a:t>
            </a:r>
            <a:r>
              <a:rPr lang="en-US" sz="5000" kern="0" dirty="0">
                <a:solidFill>
                  <a:srgbClr val="FFFFFF"/>
                </a:solidFill>
                <a:latin typeface="Century Gothic"/>
                <a:ea typeface="Century Gothic"/>
                <a:cs typeface="Century Gothic"/>
                <a:sym typeface="Century Gothic"/>
              </a:rPr>
              <a:t>, </a:t>
            </a:r>
            <a:r>
              <a:rPr kumimoji="0" lang="en-US" sz="5000" b="0" i="0" u="none" strike="noStrike" kern="0" cap="none" spc="0" normalizeH="0" baseline="0" noProof="0" dirty="0" err="1">
                <a:ln>
                  <a:noFill/>
                </a:ln>
                <a:solidFill>
                  <a:srgbClr val="FFFFFF"/>
                </a:solidFill>
                <a:effectLst/>
                <a:uLnTx/>
                <a:uFillTx/>
                <a:latin typeface="Century Gothic"/>
                <a:ea typeface="Century Gothic"/>
                <a:cs typeface="Century Gothic"/>
                <a:sym typeface="Century Gothic"/>
              </a:rPr>
              <a:t>Egemen</a:t>
            </a:r>
            <a:r>
              <a:rPr kumimoji="0" lang="en-US" sz="50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Kolemen</a:t>
            </a:r>
            <a:r>
              <a:rPr kumimoji="0" lang="en-US" sz="5000" b="0" i="0" u="none" strike="noStrike" kern="0" cap="none" spc="0" normalizeH="0" baseline="30000" noProof="0" dirty="0">
                <a:ln>
                  <a:noFill/>
                </a:ln>
                <a:solidFill>
                  <a:srgbClr val="FFFFFF"/>
                </a:solidFill>
                <a:effectLst/>
                <a:uLnTx/>
                <a:uFillTx/>
                <a:latin typeface="Century Gothic"/>
                <a:ea typeface="Century Gothic"/>
                <a:cs typeface="Century Gothic"/>
                <a:sym typeface="Century Gothic"/>
              </a:rPr>
              <a:t>1,2</a:t>
            </a:r>
            <a:endParaRPr kumimoji="0" lang="en-US" sz="5000" b="0" i="0" u="none" strike="noStrike" kern="0" cap="none" spc="0" normalizeH="0" baseline="30000" noProof="0" dirty="0">
              <a:ln>
                <a:noFill/>
              </a:ln>
              <a:solidFill>
                <a:srgbClr val="000000"/>
              </a:solidFill>
              <a:effectLst/>
              <a:uLnTx/>
              <a:uFillTx/>
              <a:latin typeface="Century Gothic"/>
              <a:ea typeface="Century Gothic"/>
              <a:cs typeface="Century Gothic"/>
              <a:sym typeface="Century Gothic"/>
            </a:endParaRPr>
          </a:p>
          <a:p>
            <a:pPr marL="0" marR="0" lvl="0" indent="0" algn="ctr"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en-US" sz="3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1 Princeton University, 2 Princeton Plasma Physics Laboratory , 3 Columbia University, 4 </a:t>
            </a:r>
            <a:r>
              <a:rPr kumimoji="0" lang="en-US" sz="3600" b="0" i="0" u="none" strike="noStrike" kern="0" cap="none" spc="0" normalizeH="0" baseline="0" noProof="0" dirty="0" err="1">
                <a:ln>
                  <a:noFill/>
                </a:ln>
                <a:solidFill>
                  <a:srgbClr val="FFFFFF"/>
                </a:solidFill>
                <a:effectLst/>
                <a:uLnTx/>
                <a:uFillTx/>
                <a:latin typeface="Century Gothic"/>
                <a:ea typeface="Century Gothic"/>
                <a:cs typeface="Century Gothic"/>
                <a:sym typeface="Century Gothic"/>
              </a:rPr>
              <a:t>nT</a:t>
            </a:r>
            <a:r>
              <a:rPr kumimoji="0" lang="en-US" sz="3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-Tao</a:t>
            </a:r>
          </a:p>
        </p:txBody>
      </p:sp>
      <p:sp>
        <p:nvSpPr>
          <p:cNvPr id="13" name="Google Shape;144;g291cc912b2b_0_0">
            <a:extLst>
              <a:ext uri="{FF2B5EF4-FFF2-40B4-BE49-F238E27FC236}">
                <a16:creationId xmlns:a16="http://schemas.microsoft.com/office/drawing/2014/main" id="{48037E76-3ADB-DB5A-8E4C-A548D5EFE6C4}"/>
              </a:ext>
            </a:extLst>
          </p:cNvPr>
          <p:cNvSpPr/>
          <p:nvPr/>
        </p:nvSpPr>
        <p:spPr>
          <a:xfrm>
            <a:off x="731520" y="13144910"/>
            <a:ext cx="13716000" cy="868680"/>
          </a:xfrm>
          <a:prstGeom prst="round2SameRect">
            <a:avLst>
              <a:gd name="adj1" fmla="val 16667"/>
              <a:gd name="adj2" fmla="val 0"/>
            </a:avLst>
          </a:prstGeom>
          <a:gradFill>
            <a:gsLst>
              <a:gs pos="0">
                <a:srgbClr val="245253"/>
              </a:gs>
              <a:gs pos="40000">
                <a:srgbClr val="628B7D"/>
              </a:gs>
              <a:gs pos="60000">
                <a:srgbClr val="628B7D"/>
              </a:gs>
              <a:gs pos="100000">
                <a:srgbClr val="245253"/>
              </a:gs>
            </a:gsLst>
            <a:lin ang="0" scaled="0"/>
          </a:gradFill>
          <a:ln w="38100" cap="flat" cmpd="sng">
            <a:solidFill>
              <a:srgbClr val="24525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dirty="0">
                <a:solidFill>
                  <a:schemeClr val="lt1"/>
                </a:solidFill>
                <a:latin typeface="Century Gothic"/>
                <a:ea typeface="Century Gothic"/>
                <a:cs typeface="Century Gothic"/>
                <a:sym typeface="Century Gothic"/>
              </a:rPr>
              <a:t>DESC Stellarator Optimization Code</a:t>
            </a:r>
            <a:endParaRPr sz="4800" b="0" i="0" u="none" strike="noStrike" cap="none" dirty="0">
              <a:solidFill>
                <a:srgbClr val="000000"/>
              </a:solidFill>
              <a:latin typeface="Arial"/>
              <a:ea typeface="Arial"/>
              <a:cs typeface="Arial"/>
              <a:sym typeface="Arial"/>
            </a:endParaRPr>
          </a:p>
        </p:txBody>
      </p:sp>
      <p:sp>
        <p:nvSpPr>
          <p:cNvPr id="14" name="Google Shape;145;g291cc912b2b_0_0">
            <a:extLst>
              <a:ext uri="{FF2B5EF4-FFF2-40B4-BE49-F238E27FC236}">
                <a16:creationId xmlns:a16="http://schemas.microsoft.com/office/drawing/2014/main" id="{0E10876F-2F49-C294-2509-09EFDEEDD26A}"/>
              </a:ext>
            </a:extLst>
          </p:cNvPr>
          <p:cNvSpPr/>
          <p:nvPr/>
        </p:nvSpPr>
        <p:spPr>
          <a:xfrm>
            <a:off x="731520" y="19334376"/>
            <a:ext cx="13716000" cy="868680"/>
          </a:xfrm>
          <a:prstGeom prst="round2SameRect">
            <a:avLst>
              <a:gd name="adj1" fmla="val 16667"/>
              <a:gd name="adj2" fmla="val 0"/>
            </a:avLst>
          </a:prstGeom>
          <a:gradFill>
            <a:gsLst>
              <a:gs pos="0">
                <a:srgbClr val="245253"/>
              </a:gs>
              <a:gs pos="40000">
                <a:srgbClr val="628B7D"/>
              </a:gs>
              <a:gs pos="60000">
                <a:srgbClr val="628B7D"/>
              </a:gs>
              <a:gs pos="100000">
                <a:srgbClr val="245253"/>
              </a:gs>
            </a:gsLst>
            <a:lin ang="0" scaled="0"/>
          </a:gradFill>
          <a:ln w="38100" cap="flat" cmpd="sng">
            <a:solidFill>
              <a:srgbClr val="24525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dirty="0">
                <a:solidFill>
                  <a:schemeClr val="lt1"/>
                </a:solidFill>
                <a:latin typeface="Century Gothic"/>
                <a:ea typeface="Century Gothic"/>
                <a:cs typeface="Century Gothic"/>
                <a:sym typeface="Century Gothic"/>
              </a:rPr>
              <a:t>REGCOIL Algorithm</a:t>
            </a:r>
            <a:endParaRPr sz="4800" b="0" i="0" u="none" strike="noStrike" cap="none" dirty="0">
              <a:solidFill>
                <a:srgbClr val="000000"/>
              </a:solidFill>
              <a:latin typeface="Arial"/>
              <a:ea typeface="Arial"/>
              <a:cs typeface="Arial"/>
              <a:sym typeface="Arial"/>
            </a:endParaRPr>
          </a:p>
        </p:txBody>
      </p:sp>
      <p:sp>
        <p:nvSpPr>
          <p:cNvPr id="17" name="Google Shape;148;g291cc912b2b_0_0">
            <a:extLst>
              <a:ext uri="{FF2B5EF4-FFF2-40B4-BE49-F238E27FC236}">
                <a16:creationId xmlns:a16="http://schemas.microsoft.com/office/drawing/2014/main" id="{8D1A7BF7-DE12-A906-0DA6-FFB591883304}"/>
              </a:ext>
            </a:extLst>
          </p:cNvPr>
          <p:cNvSpPr/>
          <p:nvPr/>
        </p:nvSpPr>
        <p:spPr>
          <a:xfrm>
            <a:off x="29506928" y="4187315"/>
            <a:ext cx="13716000" cy="868680"/>
          </a:xfrm>
          <a:prstGeom prst="round2SameRect">
            <a:avLst>
              <a:gd name="adj1" fmla="val 16667"/>
              <a:gd name="adj2" fmla="val 0"/>
            </a:avLst>
          </a:prstGeom>
          <a:gradFill>
            <a:gsLst>
              <a:gs pos="0">
                <a:srgbClr val="245253"/>
              </a:gs>
              <a:gs pos="40000">
                <a:srgbClr val="628B7D"/>
              </a:gs>
              <a:gs pos="60000">
                <a:srgbClr val="628B7D"/>
              </a:gs>
              <a:gs pos="100000">
                <a:srgbClr val="245253"/>
              </a:gs>
            </a:gsLst>
            <a:lin ang="0" scaled="0"/>
          </a:gradFill>
          <a:ln w="38100" cap="flat" cmpd="sng">
            <a:solidFill>
              <a:srgbClr val="24525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dirty="0">
                <a:solidFill>
                  <a:schemeClr val="lt1"/>
                </a:solidFill>
                <a:latin typeface="Century Gothic"/>
                <a:ea typeface="Century Gothic"/>
                <a:cs typeface="Century Gothic"/>
                <a:sym typeface="Century Gothic"/>
              </a:rPr>
              <a:t>Results</a:t>
            </a:r>
            <a:endParaRPr sz="4800" b="0" i="0" u="none" strike="noStrike" cap="none" dirty="0">
              <a:solidFill>
                <a:srgbClr val="000000"/>
              </a:solidFill>
              <a:latin typeface="Arial"/>
              <a:ea typeface="Arial"/>
              <a:cs typeface="Arial"/>
              <a:sym typeface="Arial"/>
            </a:endParaRPr>
          </a:p>
        </p:txBody>
      </p:sp>
      <p:sp>
        <p:nvSpPr>
          <p:cNvPr id="18" name="Google Shape;149;g291cc912b2b_0_0">
            <a:extLst>
              <a:ext uri="{FF2B5EF4-FFF2-40B4-BE49-F238E27FC236}">
                <a16:creationId xmlns:a16="http://schemas.microsoft.com/office/drawing/2014/main" id="{DE4475FD-6969-120A-B3D5-B3755A003228}"/>
              </a:ext>
            </a:extLst>
          </p:cNvPr>
          <p:cNvSpPr/>
          <p:nvPr/>
        </p:nvSpPr>
        <p:spPr>
          <a:xfrm>
            <a:off x="29506928" y="19887451"/>
            <a:ext cx="13716000" cy="868680"/>
          </a:xfrm>
          <a:prstGeom prst="round2SameRect">
            <a:avLst>
              <a:gd name="adj1" fmla="val 16667"/>
              <a:gd name="adj2" fmla="val 0"/>
            </a:avLst>
          </a:prstGeom>
          <a:gradFill>
            <a:gsLst>
              <a:gs pos="0">
                <a:srgbClr val="245253"/>
              </a:gs>
              <a:gs pos="40000">
                <a:srgbClr val="628B7D"/>
              </a:gs>
              <a:gs pos="60000">
                <a:srgbClr val="628B7D"/>
              </a:gs>
              <a:gs pos="100000">
                <a:srgbClr val="245253"/>
              </a:gs>
            </a:gsLst>
            <a:lin ang="0" scaled="0"/>
          </a:gradFill>
          <a:ln w="38100" cap="flat" cmpd="sng">
            <a:solidFill>
              <a:srgbClr val="24525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dirty="0">
                <a:solidFill>
                  <a:schemeClr val="lt1"/>
                </a:solidFill>
                <a:latin typeface="Century Gothic"/>
                <a:ea typeface="Century Gothic"/>
                <a:cs typeface="Century Gothic"/>
                <a:sym typeface="Century Gothic"/>
              </a:rPr>
              <a:t>Conclusions and Future Work</a:t>
            </a:r>
            <a:endParaRPr sz="4800" b="0" i="0" u="none" strike="noStrike" cap="none" dirty="0">
              <a:solidFill>
                <a:srgbClr val="000000"/>
              </a:solidFill>
              <a:latin typeface="Arial"/>
              <a:ea typeface="Arial"/>
              <a:cs typeface="Arial"/>
              <a:sym typeface="Arial"/>
            </a:endParaRPr>
          </a:p>
        </p:txBody>
      </p:sp>
      <p:grpSp>
        <p:nvGrpSpPr>
          <p:cNvPr id="19" name="Google Shape;150;g291cc912b2b_0_0">
            <a:extLst>
              <a:ext uri="{FF2B5EF4-FFF2-40B4-BE49-F238E27FC236}">
                <a16:creationId xmlns:a16="http://schemas.microsoft.com/office/drawing/2014/main" id="{4C319D63-590E-842C-E177-AB2296A103B1}"/>
              </a:ext>
            </a:extLst>
          </p:cNvPr>
          <p:cNvGrpSpPr/>
          <p:nvPr/>
        </p:nvGrpSpPr>
        <p:grpSpPr>
          <a:xfrm>
            <a:off x="914400" y="612335"/>
            <a:ext cx="5943600" cy="1920300"/>
            <a:chOff x="34827386" y="457201"/>
            <a:chExt cx="5943600" cy="1920300"/>
          </a:xfrm>
        </p:grpSpPr>
        <p:sp>
          <p:nvSpPr>
            <p:cNvPr id="20" name="Google Shape;151;g291cc912b2b_0_0">
              <a:extLst>
                <a:ext uri="{FF2B5EF4-FFF2-40B4-BE49-F238E27FC236}">
                  <a16:creationId xmlns:a16="http://schemas.microsoft.com/office/drawing/2014/main" id="{53EE8CF9-9987-DFC8-545D-80175823E3CC}"/>
                </a:ext>
              </a:extLst>
            </p:cNvPr>
            <p:cNvSpPr/>
            <p:nvPr/>
          </p:nvSpPr>
          <p:spPr>
            <a:xfrm>
              <a:off x="34827386" y="457201"/>
              <a:ext cx="5943600" cy="192030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1" name="Google Shape;152;g291cc912b2b_0_0" descr="Plasma Control Logo_Color.pdf">
              <a:extLst>
                <a:ext uri="{FF2B5EF4-FFF2-40B4-BE49-F238E27FC236}">
                  <a16:creationId xmlns:a16="http://schemas.microsoft.com/office/drawing/2014/main" id="{EEE023BE-0B1A-4C0C-9AD6-39842984FB2B}"/>
                </a:ext>
              </a:extLst>
            </p:cNvPr>
            <p:cNvPicPr preferRelativeResize="0"/>
            <p:nvPr/>
          </p:nvPicPr>
          <p:blipFill rotWithShape="1">
            <a:blip r:embed="rId4">
              <a:alphaModFix/>
            </a:blip>
            <a:srcRect/>
            <a:stretch/>
          </p:blipFill>
          <p:spPr>
            <a:xfrm>
              <a:off x="35052000" y="537822"/>
              <a:ext cx="5486400" cy="1758998"/>
            </a:xfrm>
            <a:prstGeom prst="rect">
              <a:avLst/>
            </a:prstGeom>
            <a:noFill/>
            <a:ln>
              <a:noFill/>
            </a:ln>
          </p:spPr>
        </p:pic>
      </p:grpSp>
      <p:grpSp>
        <p:nvGrpSpPr>
          <p:cNvPr id="22" name="Google Shape;153;g291cc912b2b_0_0">
            <a:extLst>
              <a:ext uri="{FF2B5EF4-FFF2-40B4-BE49-F238E27FC236}">
                <a16:creationId xmlns:a16="http://schemas.microsoft.com/office/drawing/2014/main" id="{1E66FE66-6FF8-14C7-7C73-87EB33A4C9FE}"/>
              </a:ext>
            </a:extLst>
          </p:cNvPr>
          <p:cNvGrpSpPr/>
          <p:nvPr/>
        </p:nvGrpSpPr>
        <p:grpSpPr>
          <a:xfrm>
            <a:off x="37490400" y="632623"/>
            <a:ext cx="5486400" cy="1920300"/>
            <a:chOff x="33215580" y="424935"/>
            <a:chExt cx="5486400" cy="1920300"/>
          </a:xfrm>
        </p:grpSpPr>
        <p:sp>
          <p:nvSpPr>
            <p:cNvPr id="23" name="Google Shape;154;g291cc912b2b_0_0">
              <a:extLst>
                <a:ext uri="{FF2B5EF4-FFF2-40B4-BE49-F238E27FC236}">
                  <a16:creationId xmlns:a16="http://schemas.microsoft.com/office/drawing/2014/main" id="{7725E884-9E1E-9BD1-71C8-8DEC26208F37}"/>
                </a:ext>
              </a:extLst>
            </p:cNvPr>
            <p:cNvSpPr/>
            <p:nvPr/>
          </p:nvSpPr>
          <p:spPr>
            <a:xfrm>
              <a:off x="33215580" y="424935"/>
              <a:ext cx="5486400" cy="192030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4" name="Google Shape;155;g291cc912b2b_0_0">
              <a:extLst>
                <a:ext uri="{FF2B5EF4-FFF2-40B4-BE49-F238E27FC236}">
                  <a16:creationId xmlns:a16="http://schemas.microsoft.com/office/drawing/2014/main" id="{65FF3958-FDE8-57E9-E7B0-3C8B2E1DF175}"/>
                </a:ext>
              </a:extLst>
            </p:cNvPr>
            <p:cNvPicPr preferRelativeResize="0"/>
            <p:nvPr/>
          </p:nvPicPr>
          <p:blipFill rotWithShape="1">
            <a:blip r:embed="rId5">
              <a:alphaModFix/>
            </a:blip>
            <a:srcRect/>
            <a:stretch/>
          </p:blipFill>
          <p:spPr>
            <a:xfrm>
              <a:off x="36326821" y="1479832"/>
              <a:ext cx="2181880" cy="801419"/>
            </a:xfrm>
            <a:prstGeom prst="rect">
              <a:avLst/>
            </a:prstGeom>
            <a:noFill/>
            <a:ln>
              <a:noFill/>
            </a:ln>
          </p:spPr>
        </p:pic>
        <p:pic>
          <p:nvPicPr>
            <p:cNvPr id="25" name="Google Shape;156;g291cc912b2b_0_0">
              <a:extLst>
                <a:ext uri="{FF2B5EF4-FFF2-40B4-BE49-F238E27FC236}">
                  <a16:creationId xmlns:a16="http://schemas.microsoft.com/office/drawing/2014/main" id="{D0DD1A96-E5A1-5166-E7EA-2B6F7E012CA2}"/>
                </a:ext>
              </a:extLst>
            </p:cNvPr>
            <p:cNvPicPr preferRelativeResize="0"/>
            <p:nvPr/>
          </p:nvPicPr>
          <p:blipFill rotWithShape="1">
            <a:blip r:embed="rId6">
              <a:alphaModFix/>
            </a:blip>
            <a:srcRect t="5094" b="10566"/>
            <a:stretch/>
          </p:blipFill>
          <p:spPr>
            <a:xfrm>
              <a:off x="34241568" y="432416"/>
              <a:ext cx="3434426" cy="937115"/>
            </a:xfrm>
            <a:prstGeom prst="rect">
              <a:avLst/>
            </a:prstGeom>
            <a:noFill/>
            <a:ln>
              <a:noFill/>
            </a:ln>
          </p:spPr>
        </p:pic>
        <p:pic>
          <p:nvPicPr>
            <p:cNvPr id="26" name="Google Shape;157;g291cc912b2b_0_0">
              <a:extLst>
                <a:ext uri="{FF2B5EF4-FFF2-40B4-BE49-F238E27FC236}">
                  <a16:creationId xmlns:a16="http://schemas.microsoft.com/office/drawing/2014/main" id="{8A59D53B-9BC5-5216-4E14-52B3F1390785}"/>
                </a:ext>
              </a:extLst>
            </p:cNvPr>
            <p:cNvPicPr preferRelativeResize="0"/>
            <p:nvPr/>
          </p:nvPicPr>
          <p:blipFill rotWithShape="1">
            <a:blip r:embed="rId7">
              <a:alphaModFix/>
            </a:blip>
            <a:srcRect/>
            <a:stretch/>
          </p:blipFill>
          <p:spPr>
            <a:xfrm>
              <a:off x="33750078" y="1364767"/>
              <a:ext cx="2576740" cy="980407"/>
            </a:xfrm>
            <a:prstGeom prst="rect">
              <a:avLst/>
            </a:prstGeom>
            <a:noFill/>
            <a:ln>
              <a:noFill/>
            </a:ln>
          </p:spPr>
        </p:pic>
      </p:grpSp>
      <p:sp>
        <p:nvSpPr>
          <p:cNvPr id="27" name="Google Shape;158;g291cc912b2b_0_0">
            <a:extLst>
              <a:ext uri="{FF2B5EF4-FFF2-40B4-BE49-F238E27FC236}">
                <a16:creationId xmlns:a16="http://schemas.microsoft.com/office/drawing/2014/main" id="{E9DE9C33-1840-CA64-F7C8-7BD05AC681FC}"/>
              </a:ext>
            </a:extLst>
          </p:cNvPr>
          <p:cNvSpPr/>
          <p:nvPr/>
        </p:nvSpPr>
        <p:spPr>
          <a:xfrm>
            <a:off x="15119214" y="9322539"/>
            <a:ext cx="13716000" cy="868680"/>
          </a:xfrm>
          <a:prstGeom prst="round2SameRect">
            <a:avLst>
              <a:gd name="adj1" fmla="val 16667"/>
              <a:gd name="adj2" fmla="val 0"/>
            </a:avLst>
          </a:prstGeom>
          <a:gradFill>
            <a:gsLst>
              <a:gs pos="0">
                <a:srgbClr val="245253"/>
              </a:gs>
              <a:gs pos="40000">
                <a:srgbClr val="628B7D"/>
              </a:gs>
              <a:gs pos="60000">
                <a:srgbClr val="628B7D"/>
              </a:gs>
              <a:gs pos="100000">
                <a:srgbClr val="245253"/>
              </a:gs>
            </a:gsLst>
            <a:lin ang="0" scaled="0"/>
          </a:gradFill>
          <a:ln w="38100" cap="flat" cmpd="sng">
            <a:solidFill>
              <a:srgbClr val="24525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dirty="0">
                <a:solidFill>
                  <a:schemeClr val="lt1"/>
                </a:solidFill>
                <a:latin typeface="Century Gothic"/>
                <a:ea typeface="Arial"/>
                <a:cs typeface="Arial"/>
                <a:sym typeface="Century Gothic"/>
              </a:rPr>
              <a:t>Coil Cutting Procedure</a:t>
            </a:r>
            <a:endParaRPr sz="4800" b="0" i="0" u="none" strike="noStrike" cap="none" dirty="0">
              <a:solidFill>
                <a:srgbClr val="000000"/>
              </a:solidFill>
              <a:latin typeface="Arial"/>
              <a:ea typeface="Arial"/>
              <a:cs typeface="Arial"/>
              <a:sym typeface="Arial"/>
            </a:endParaRPr>
          </a:p>
        </p:txBody>
      </p:sp>
      <p:sp>
        <p:nvSpPr>
          <p:cNvPr id="29" name="Google Shape;160;g291cc912b2b_0_0">
            <a:extLst>
              <a:ext uri="{FF2B5EF4-FFF2-40B4-BE49-F238E27FC236}">
                <a16:creationId xmlns:a16="http://schemas.microsoft.com/office/drawing/2014/main" id="{D0D06D7F-8AF8-AEFA-0298-432DFDD33F5A}"/>
              </a:ext>
            </a:extLst>
          </p:cNvPr>
          <p:cNvSpPr/>
          <p:nvPr/>
        </p:nvSpPr>
        <p:spPr>
          <a:xfrm>
            <a:off x="37406251" y="29106320"/>
            <a:ext cx="5650721" cy="2380157"/>
          </a:xfrm>
          <a:prstGeom prst="roundRect">
            <a:avLst>
              <a:gd name="adj" fmla="val 16667"/>
            </a:avLst>
          </a:prstGeom>
          <a:solidFill>
            <a:srgbClr val="E1E9E5"/>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30" name="Google Shape;161;g291cc912b2b_0_0">
            <a:extLst>
              <a:ext uri="{FF2B5EF4-FFF2-40B4-BE49-F238E27FC236}">
                <a16:creationId xmlns:a16="http://schemas.microsoft.com/office/drawing/2014/main" id="{F46D6442-5193-11BE-DC6F-021464944050}"/>
              </a:ext>
            </a:extLst>
          </p:cNvPr>
          <p:cNvPicPr preferRelativeResize="0"/>
          <p:nvPr/>
        </p:nvPicPr>
        <p:blipFill rotWithShape="1">
          <a:blip r:embed="rId8">
            <a:alphaModFix/>
          </a:blip>
          <a:srcRect/>
          <a:stretch/>
        </p:blipFill>
        <p:spPr>
          <a:xfrm>
            <a:off x="40792971" y="29292667"/>
            <a:ext cx="1998960" cy="1998960"/>
          </a:xfrm>
          <a:prstGeom prst="rect">
            <a:avLst/>
          </a:prstGeom>
          <a:noFill/>
          <a:ln>
            <a:noFill/>
          </a:ln>
        </p:spPr>
      </p:pic>
      <p:sp>
        <p:nvSpPr>
          <p:cNvPr id="31" name="Google Shape;162;g291cc912b2b_0_0">
            <a:extLst>
              <a:ext uri="{FF2B5EF4-FFF2-40B4-BE49-F238E27FC236}">
                <a16:creationId xmlns:a16="http://schemas.microsoft.com/office/drawing/2014/main" id="{BF5486F9-BEDA-1BAC-10F5-18E9FAC73952}"/>
              </a:ext>
            </a:extLst>
          </p:cNvPr>
          <p:cNvSpPr txBox="1"/>
          <p:nvPr/>
        </p:nvSpPr>
        <p:spPr>
          <a:xfrm>
            <a:off x="37766826" y="29213809"/>
            <a:ext cx="3092867" cy="1784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000000"/>
                </a:solidFill>
                <a:latin typeface="Avenir"/>
                <a:ea typeface="Avenir"/>
                <a:cs typeface="Avenir"/>
                <a:sym typeface="Avenir"/>
              </a:rPr>
              <a:t>Visit</a:t>
            </a:r>
            <a:endParaRPr sz="4400" b="1" i="0" u="none" strike="noStrike" cap="none" dirty="0">
              <a:solidFill>
                <a:srgbClr val="000000"/>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000000"/>
                </a:solidFill>
                <a:latin typeface="Avenir"/>
                <a:ea typeface="Avenir"/>
                <a:cs typeface="Avenir"/>
                <a:sym typeface="Avenir"/>
              </a:rPr>
              <a:t>Our Website!</a:t>
            </a:r>
            <a:endParaRPr sz="4400" b="1" i="0" u="none" strike="noStrike" cap="none" dirty="0">
              <a:solidFill>
                <a:srgbClr val="000000"/>
              </a:solidFill>
              <a:latin typeface="Avenir"/>
              <a:ea typeface="Avenir"/>
              <a:cs typeface="Avenir"/>
              <a:sym typeface="Avenir"/>
            </a:endParaRPr>
          </a:p>
        </p:txBody>
      </p:sp>
      <p:sp>
        <p:nvSpPr>
          <p:cNvPr id="39" name="Google Shape;170;g291cc912b2b_0_0">
            <a:extLst>
              <a:ext uri="{FF2B5EF4-FFF2-40B4-BE49-F238E27FC236}">
                <a16:creationId xmlns:a16="http://schemas.microsoft.com/office/drawing/2014/main" id="{23B7A5C4-A36C-1794-0017-4F09286242F6}"/>
              </a:ext>
            </a:extLst>
          </p:cNvPr>
          <p:cNvSpPr/>
          <p:nvPr/>
        </p:nvSpPr>
        <p:spPr>
          <a:xfrm>
            <a:off x="29506920" y="28085555"/>
            <a:ext cx="13716000" cy="868680"/>
          </a:xfrm>
          <a:prstGeom prst="round2SameRect">
            <a:avLst>
              <a:gd name="adj1" fmla="val 16667"/>
              <a:gd name="adj2" fmla="val 0"/>
            </a:avLst>
          </a:prstGeom>
          <a:gradFill>
            <a:gsLst>
              <a:gs pos="0">
                <a:srgbClr val="245253"/>
              </a:gs>
              <a:gs pos="40000">
                <a:srgbClr val="628B7D"/>
              </a:gs>
              <a:gs pos="60000">
                <a:srgbClr val="628B7D"/>
              </a:gs>
              <a:gs pos="100000">
                <a:srgbClr val="245253"/>
              </a:gs>
            </a:gsLst>
            <a:lin ang="0" scaled="0"/>
          </a:gradFill>
          <a:ln w="38100" cap="flat" cmpd="sng">
            <a:solidFill>
              <a:srgbClr val="24525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Century Gothic"/>
                <a:ea typeface="Century Gothic"/>
                <a:cs typeface="Century Gothic"/>
                <a:sym typeface="Century Gothic"/>
              </a:rPr>
              <a:t>Acknowledgements</a:t>
            </a:r>
            <a:endParaRPr sz="4800" b="0" i="0" u="none" strike="noStrike" cap="none">
              <a:solidFill>
                <a:srgbClr val="000000"/>
              </a:solidFill>
              <a:latin typeface="Arial"/>
              <a:ea typeface="Arial"/>
              <a:cs typeface="Arial"/>
              <a:sym typeface="Arial"/>
            </a:endParaRPr>
          </a:p>
        </p:txBody>
      </p:sp>
      <p:sp>
        <p:nvSpPr>
          <p:cNvPr id="41" name="Content Placeholder 2">
            <a:extLst>
              <a:ext uri="{FF2B5EF4-FFF2-40B4-BE49-F238E27FC236}">
                <a16:creationId xmlns:a16="http://schemas.microsoft.com/office/drawing/2014/main" id="{25D6CA53-A12B-A7D0-4F08-CD8C6CE610B7}"/>
              </a:ext>
            </a:extLst>
          </p:cNvPr>
          <p:cNvSpPr txBox="1">
            <a:spLocks/>
          </p:cNvSpPr>
          <p:nvPr/>
        </p:nvSpPr>
        <p:spPr>
          <a:xfrm>
            <a:off x="731519" y="14013590"/>
            <a:ext cx="13716000" cy="4891221"/>
          </a:xfrm>
          <a:prstGeom prst="rect">
            <a:avLst/>
          </a:prstGeom>
          <a:solidFill>
            <a:schemeClr val="bg1"/>
          </a:solidFill>
          <a:ln w="38100">
            <a:solidFill>
              <a:srgbClr val="245254"/>
            </a:solidFill>
          </a:ln>
        </p:spPr>
        <p:txBody>
          <a:bodyPr vert="horz" lIns="457200" tIns="457200" rIns="457200" bIns="457200" rtlCol="0">
            <a:normAutofit/>
          </a:bodyPr>
          <a:lstStyle>
            <a:lvl1pPr marL="928688" indent="-465138" algn="l" defTabSz="4389120" rtl="0" eaLnBrk="1" latinLnBrk="0" hangingPunct="1">
              <a:lnSpc>
                <a:spcPts val="1500"/>
              </a:lnSpc>
              <a:spcBef>
                <a:spcPts val="48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1pPr>
            <a:lvl2pPr marL="1833563" indent="-450850"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2pPr>
            <a:lvl3pPr marL="2703513" indent="-409575"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3pPr>
            <a:lvl4pPr marL="3665538" indent="-388938"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4pPr>
            <a:lvl5pPr marL="4116388" indent="471488"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a:lnSpc>
                <a:spcPct val="100000"/>
              </a:lnSpc>
              <a:spcBef>
                <a:spcPts val="0"/>
              </a:spcBef>
            </a:pPr>
            <a:r>
              <a:rPr lang="en-US" dirty="0"/>
              <a:t>DESC</a:t>
            </a:r>
            <a:r>
              <a:rPr lang="en-US" baseline="30000" dirty="0"/>
              <a:t>1</a:t>
            </a:r>
            <a:r>
              <a:rPr lang="en-US" dirty="0"/>
              <a:t> is a 3D ideal MHD Stellarator Equilibrium and Optimization code</a:t>
            </a:r>
            <a:r>
              <a:rPr lang="en-US" baseline="30000" dirty="0"/>
              <a:t>2</a:t>
            </a:r>
            <a:endParaRPr lang="en-US" dirty="0"/>
          </a:p>
          <a:p>
            <a:pPr>
              <a:lnSpc>
                <a:spcPct val="100000"/>
              </a:lnSpc>
              <a:spcBef>
                <a:spcPts val="0"/>
              </a:spcBef>
            </a:pPr>
            <a:r>
              <a:rPr lang="en-US" dirty="0"/>
              <a:t>Written in Python+JAX</a:t>
            </a:r>
            <a:r>
              <a:rPr lang="en-US" baseline="30000" dirty="0"/>
              <a:t>2</a:t>
            </a:r>
            <a:r>
              <a:rPr lang="en-US" dirty="0"/>
              <a:t>  enables GPU + Automatic Differentiation capability</a:t>
            </a:r>
          </a:p>
          <a:p>
            <a:pPr>
              <a:lnSpc>
                <a:spcPct val="100000"/>
              </a:lnSpc>
              <a:spcBef>
                <a:spcPts val="0"/>
              </a:spcBef>
            </a:pPr>
            <a:r>
              <a:rPr lang="en-US" dirty="0"/>
              <a:t>Extension underway to handle optimization of coils + surfaces + equilibria</a:t>
            </a:r>
          </a:p>
          <a:p>
            <a:pPr>
              <a:lnSpc>
                <a:spcPct val="100000"/>
              </a:lnSpc>
              <a:spcBef>
                <a:spcPts val="0"/>
              </a:spcBef>
            </a:pPr>
            <a:r>
              <a:rPr lang="en-US" dirty="0"/>
              <a:t>REGCOIL</a:t>
            </a:r>
            <a:r>
              <a:rPr lang="en-US" baseline="30000" dirty="0"/>
              <a:t>3</a:t>
            </a:r>
            <a:r>
              <a:rPr lang="en-US" dirty="0"/>
              <a:t> algorithm being implemented as part of the coil capabilities</a:t>
            </a:r>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p:txBody>
      </p:sp>
      <mc:AlternateContent xmlns:mc="http://schemas.openxmlformats.org/markup-compatibility/2006" xmlns:a14="http://schemas.microsoft.com/office/drawing/2010/main">
        <mc:Choice Requires="a14">
          <p:sp>
            <p:nvSpPr>
              <p:cNvPr id="43" name="Content Placeholder 2">
                <a:extLst>
                  <a:ext uri="{FF2B5EF4-FFF2-40B4-BE49-F238E27FC236}">
                    <a16:creationId xmlns:a16="http://schemas.microsoft.com/office/drawing/2014/main" id="{39F0CE4B-39AE-55E7-03BE-07E7D1379211}"/>
                  </a:ext>
                </a:extLst>
              </p:cNvPr>
              <p:cNvSpPr txBox="1">
                <a:spLocks/>
              </p:cNvSpPr>
              <p:nvPr/>
            </p:nvSpPr>
            <p:spPr>
              <a:xfrm>
                <a:off x="731518" y="20203056"/>
                <a:ext cx="13716000" cy="11408469"/>
              </a:xfrm>
              <a:prstGeom prst="rect">
                <a:avLst/>
              </a:prstGeom>
              <a:solidFill>
                <a:schemeClr val="bg1"/>
              </a:solidFill>
              <a:ln w="38100">
                <a:solidFill>
                  <a:srgbClr val="245254"/>
                </a:solidFill>
              </a:ln>
            </p:spPr>
            <p:txBody>
              <a:bodyPr vert="horz" lIns="91440" tIns="457200" rIns="457200" bIns="457200" rtlCol="0">
                <a:normAutofit/>
              </a:bodyPr>
              <a:lstStyle>
                <a:lvl1pPr marL="928688" indent="-465138" algn="l" defTabSz="4389120" rtl="0" eaLnBrk="1" latinLnBrk="0" hangingPunct="1">
                  <a:lnSpc>
                    <a:spcPts val="1500"/>
                  </a:lnSpc>
                  <a:spcBef>
                    <a:spcPts val="48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1pPr>
                <a:lvl2pPr marL="1833563" indent="-450850"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2pPr>
                <a:lvl3pPr marL="2703513" indent="-409575"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3pPr>
                <a:lvl4pPr marL="3665538" indent="-388938"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4pPr>
                <a:lvl5pPr marL="4116388" indent="471488"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a:lnSpc>
                    <a:spcPct val="100000"/>
                  </a:lnSpc>
                  <a:spcBef>
                    <a:spcPts val="0"/>
                  </a:spcBef>
                </a:pPr>
                <a:r>
                  <a:rPr lang="en-US" dirty="0"/>
                  <a:t>Using surface current distributions on a specified winding is an efficient approach to the coil-finding problem</a:t>
                </a:r>
                <a:r>
                  <a:rPr lang="en-US" baseline="30000" dirty="0"/>
                  <a:t>4,5</a:t>
                </a:r>
                <a:r>
                  <a:rPr lang="en-US" dirty="0"/>
                  <a:t> </a:t>
                </a:r>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r>
                  <a:rPr lang="en-US" dirty="0"/>
                  <a:t>Then minimization of quadratic flux becomes a linear (in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Φ</m:t>
                        </m:r>
                      </m:e>
                      <m:sub>
                        <m:r>
                          <a:rPr lang="en-US" b="0" i="1" smtClean="0">
                            <a:latin typeface="Cambria Math" panose="02040503050406030204" pitchFamily="18" charset="0"/>
                          </a:rPr>
                          <m:t>𝑠𝑣</m:t>
                        </m:r>
                      </m:sub>
                    </m:sSub>
                  </m:oMath>
                </a14:m>
                <a:r>
                  <a:rPr lang="en-US" dirty="0"/>
                  <a:t>)  least-squares problem, after expanding in Fourier Series (I,G, and other terms are known)</a:t>
                </a:r>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r>
                  <a:rPr lang="en-US" dirty="0"/>
                  <a:t>However, can lead to poor solutions without regularization -&gt; REGCOIL adds regularization to the problem based on the surface current</a:t>
                </a:r>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r>
                  <a:rPr lang="en-US" dirty="0"/>
                  <a:t>Helical coils found by specifying net toroidal current </a:t>
                </a:r>
                <a14:m>
                  <m:oMath xmlns:m="http://schemas.openxmlformats.org/officeDocument/2006/math">
                    <m:r>
                      <a:rPr lang="en-US" b="0" i="1" smtClean="0">
                        <a:latin typeface="Cambria Math" panose="02040503050406030204" pitchFamily="18" charset="0"/>
                      </a:rPr>
                      <m:t>𝐼</m:t>
                    </m:r>
                  </m:oMath>
                </a14:m>
                <a:r>
                  <a:rPr lang="en-US" dirty="0"/>
                  <a:t> such that </a:t>
                </a:r>
              </a:p>
              <a:p>
                <a:pPr>
                  <a:lnSpc>
                    <a:spcPct val="100000"/>
                  </a:lnSpc>
                  <a:spcBef>
                    <a:spcPts val="0"/>
                  </a:spcBef>
                </a:pPr>
                <a:r>
                  <a:rPr lang="en-US" dirty="0"/>
                  <a:t>Can calculate net toroidal or net poloidal current through a section of the surface as:</a:t>
                </a:r>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p:txBody>
          </p:sp>
        </mc:Choice>
        <mc:Fallback xmlns="">
          <p:sp>
            <p:nvSpPr>
              <p:cNvPr id="43" name="Content Placeholder 2">
                <a:extLst>
                  <a:ext uri="{FF2B5EF4-FFF2-40B4-BE49-F238E27FC236}">
                    <a16:creationId xmlns:a16="http://schemas.microsoft.com/office/drawing/2014/main" id="{39F0CE4B-39AE-55E7-03BE-07E7D1379211}"/>
                  </a:ext>
                </a:extLst>
              </p:cNvPr>
              <p:cNvSpPr txBox="1">
                <a:spLocks noRot="1" noChangeAspect="1" noMove="1" noResize="1" noEditPoints="1" noAdjustHandles="1" noChangeArrowheads="1" noChangeShapeType="1" noTextEdit="1"/>
              </p:cNvSpPr>
              <p:nvPr/>
            </p:nvSpPr>
            <p:spPr>
              <a:xfrm>
                <a:off x="731518" y="20203056"/>
                <a:ext cx="13716000" cy="11408469"/>
              </a:xfrm>
              <a:prstGeom prst="rect">
                <a:avLst/>
              </a:prstGeom>
              <a:blipFill>
                <a:blip r:embed="rId9"/>
                <a:stretch>
                  <a:fillRect/>
                </a:stretch>
              </a:blipFill>
              <a:ln w="38100">
                <a:solidFill>
                  <a:srgbClr val="24525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Content Placeholder 2">
                <a:extLst>
                  <a:ext uri="{FF2B5EF4-FFF2-40B4-BE49-F238E27FC236}">
                    <a16:creationId xmlns:a16="http://schemas.microsoft.com/office/drawing/2014/main" id="{58B6DEBD-D3B0-783F-6564-8D212B327782}"/>
                  </a:ext>
                </a:extLst>
              </p:cNvPr>
              <p:cNvSpPr txBox="1">
                <a:spLocks/>
              </p:cNvSpPr>
              <p:nvPr/>
            </p:nvSpPr>
            <p:spPr>
              <a:xfrm>
                <a:off x="15119212" y="10191218"/>
                <a:ext cx="13716000" cy="21416315"/>
              </a:xfrm>
              <a:prstGeom prst="rect">
                <a:avLst/>
              </a:prstGeom>
              <a:solidFill>
                <a:schemeClr val="bg1"/>
              </a:solidFill>
              <a:ln w="38100">
                <a:solidFill>
                  <a:srgbClr val="245254"/>
                </a:solidFill>
              </a:ln>
            </p:spPr>
            <p:txBody>
              <a:bodyPr vert="horz" lIns="457200" tIns="457200" rIns="457200" bIns="457200" rtlCol="0">
                <a:normAutofit/>
              </a:bodyPr>
              <a:lstStyle>
                <a:lvl1pPr marL="928688" indent="-465138" algn="l" defTabSz="4389120" rtl="0" eaLnBrk="1" latinLnBrk="0" hangingPunct="1">
                  <a:lnSpc>
                    <a:spcPts val="1500"/>
                  </a:lnSpc>
                  <a:spcBef>
                    <a:spcPts val="48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1pPr>
                <a:lvl2pPr marL="1833563" indent="-450850"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2pPr>
                <a:lvl3pPr marL="2703513" indent="-409575"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3pPr>
                <a:lvl4pPr marL="3665538" indent="-388938"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4pPr>
                <a:lvl5pPr marL="4116388" indent="471488"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a:lnSpc>
                    <a:spcPct val="100000"/>
                  </a:lnSpc>
                  <a:spcBef>
                    <a:spcPts val="0"/>
                  </a:spcBef>
                </a:pPr>
                <a:r>
                  <a:rPr lang="en-US" dirty="0"/>
                  <a:t>Each constant </a:t>
                </a:r>
                <a14:m>
                  <m:oMath xmlns:m="http://schemas.openxmlformats.org/officeDocument/2006/math">
                    <m:r>
                      <m:rPr>
                        <m:sty m:val="p"/>
                      </m:rPr>
                      <a:rPr lang="en-US" b="0" i="0" smtClean="0">
                        <a:latin typeface="Cambria Math" panose="02040503050406030204" pitchFamily="18" charset="0"/>
                      </a:rPr>
                      <m:t>Φ</m:t>
                    </m:r>
                  </m:oMath>
                </a14:m>
                <a:r>
                  <a:rPr lang="en-US" dirty="0"/>
                  <a:t> contour is a possible coil – can choose coils by picking contours starting from evenly spaced values in </a:t>
                </a:r>
                <a14:m>
                  <m:oMath xmlns:m="http://schemas.openxmlformats.org/officeDocument/2006/math">
                    <m:r>
                      <a:rPr lang="en-US" b="0" i="1" smtClean="0">
                        <a:latin typeface="Cambria Math" panose="02040503050406030204" pitchFamily="18" charset="0"/>
                      </a:rPr>
                      <m:t>𝜃</m:t>
                    </m:r>
                  </m:oMath>
                </a14:m>
                <a:r>
                  <a:rPr lang="en-US" dirty="0"/>
                  <a:t>at </a:t>
                </a:r>
                <a14:m>
                  <m:oMath xmlns:m="http://schemas.openxmlformats.org/officeDocument/2006/math">
                    <m:r>
                      <a:rPr lang="en-US" b="0" i="1" smtClean="0">
                        <a:latin typeface="Cambria Math" panose="02040503050406030204" pitchFamily="18" charset="0"/>
                      </a:rPr>
                      <m:t>𝜁</m:t>
                    </m:r>
                    <m:r>
                      <a:rPr lang="en-US" b="0" i="1" smtClean="0">
                        <a:latin typeface="Cambria Math" panose="02040503050406030204" pitchFamily="18" charset="0"/>
                      </a:rPr>
                      <m:t>=0</m:t>
                    </m:r>
                  </m:oMath>
                </a14:m>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marL="463550" indent="0">
                  <a:lnSpc>
                    <a:spcPct val="100000"/>
                  </a:lnSpc>
                  <a:spcBef>
                    <a:spcPts val="0"/>
                  </a:spcBef>
                  <a:buNone/>
                </a:pPr>
                <a:endParaRPr lang="en-US" dirty="0"/>
              </a:p>
              <a:p>
                <a:pPr>
                  <a:lnSpc>
                    <a:spcPct val="100000"/>
                  </a:lnSpc>
                  <a:spcBef>
                    <a:spcPts val="0"/>
                  </a:spcBef>
                </a:pPr>
                <a:endParaRPr lang="en-US" dirty="0"/>
              </a:p>
              <a:p>
                <a:pPr marL="463550" indent="0" algn="ctr">
                  <a:lnSpc>
                    <a:spcPct val="100000"/>
                  </a:lnSpc>
                  <a:spcBef>
                    <a:spcPts val="0"/>
                  </a:spcBef>
                  <a:buNone/>
                </a:pPr>
                <a:r>
                  <a:rPr lang="en-US" sz="3600" b="1" u="sng" dirty="0"/>
                  <a:t>Assigning Coil Currents</a:t>
                </a:r>
              </a:p>
              <a:p>
                <a:pPr>
                  <a:lnSpc>
                    <a:spcPct val="100000"/>
                  </a:lnSpc>
                  <a:spcBef>
                    <a:spcPts val="0"/>
                  </a:spcBef>
                </a:pPr>
                <a:r>
                  <a:rPr lang="en-US" dirty="0"/>
                  <a:t>To assign currents to the helical coils (in the absence of saddle coils), we can think of each coil has being responsible for the current up to halfway between its neighboring coils</a:t>
                </a:r>
              </a:p>
              <a:p>
                <a:pPr>
                  <a:lnSpc>
                    <a:spcPct val="100000"/>
                  </a:lnSpc>
                  <a:spcBef>
                    <a:spcPts val="0"/>
                  </a:spcBef>
                </a:pPr>
                <a:r>
                  <a:rPr lang="en-US" dirty="0"/>
                  <a:t>To find the current this represents, we only need to consider the current </a:t>
                </a:r>
                <a:r>
                  <a:rPr lang="en-US" b="1" dirty="0"/>
                  <a:t>entering the region from one side (due to K being divergence-free):</a:t>
                </a:r>
              </a:p>
              <a:p>
                <a:pPr>
                  <a:lnSpc>
                    <a:spcPct val="100000"/>
                  </a:lnSpc>
                  <a:spcBef>
                    <a:spcPts val="0"/>
                  </a:spcBef>
                </a:pPr>
                <a:endParaRPr lang="en-US" b="1" dirty="0"/>
              </a:p>
              <a:p>
                <a:pPr>
                  <a:lnSpc>
                    <a:spcPct val="100000"/>
                  </a:lnSpc>
                  <a:spcBef>
                    <a:spcPts val="0"/>
                  </a:spcBef>
                </a:pPr>
                <a:endParaRPr lang="en-US" b="1" dirty="0"/>
              </a:p>
              <a:p>
                <a:pPr>
                  <a:lnSpc>
                    <a:spcPct val="100000"/>
                  </a:lnSpc>
                  <a:spcBef>
                    <a:spcPts val="0"/>
                  </a:spcBef>
                </a:pPr>
                <a:endParaRPr lang="en-US" b="1" dirty="0"/>
              </a:p>
              <a:p>
                <a:pPr>
                  <a:lnSpc>
                    <a:spcPct val="100000"/>
                  </a:lnSpc>
                  <a:spcBef>
                    <a:spcPts val="0"/>
                  </a:spcBef>
                </a:pPr>
                <a:r>
                  <a:rPr lang="en-US" b="1" dirty="0"/>
                  <a:t>Current entering left region = current exiting right region</a:t>
                </a:r>
                <a:endParaRPr lang="en-US" dirty="0"/>
              </a:p>
              <a:p>
                <a:pPr>
                  <a:lnSpc>
                    <a:spcPct val="100000"/>
                  </a:lnSpc>
                  <a:spcBef>
                    <a:spcPts val="0"/>
                  </a:spcBef>
                </a:pPr>
                <a:r>
                  <a:rPr lang="en-US" dirty="0"/>
                  <a:t>Only need to evaluate </a:t>
                </a:r>
              </a:p>
              <a:p>
                <a:pPr>
                  <a:lnSpc>
                    <a:spcPct val="100000"/>
                  </a:lnSpc>
                  <a:spcBef>
                    <a:spcPts val="0"/>
                  </a:spcBef>
                </a:pPr>
                <a:endParaRPr lang="en-US" dirty="0"/>
              </a:p>
              <a:p>
                <a:pPr marL="463550" indent="0">
                  <a:lnSpc>
                    <a:spcPct val="100000"/>
                  </a:lnSpc>
                  <a:spcBef>
                    <a:spcPts val="0"/>
                  </a:spcBef>
                  <a:buNone/>
                </a:pPr>
                <a:endParaRPr lang="en-US" dirty="0"/>
              </a:p>
              <a:p>
                <a:pPr marL="463550" indent="0" algn="ctr">
                  <a:lnSpc>
                    <a:spcPct val="100000"/>
                  </a:lnSpc>
                  <a:spcBef>
                    <a:spcPts val="0"/>
                  </a:spcBef>
                  <a:buNone/>
                </a:pPr>
                <a:r>
                  <a:rPr lang="en-US" sz="3600" b="1" u="sng" dirty="0"/>
                  <a:t>Equal Current Algorithm</a:t>
                </a:r>
                <a:endParaRPr lang="en-US" sz="3600" dirty="0"/>
              </a:p>
              <a:p>
                <a:pPr>
                  <a:lnSpc>
                    <a:spcPct val="100000"/>
                  </a:lnSpc>
                  <a:spcBef>
                    <a:spcPts val="0"/>
                  </a:spcBef>
                </a:pPr>
                <a:r>
                  <a:rPr lang="en-US" dirty="0"/>
                  <a:t>Equal current in all coils advantageous from engineering perspective</a:t>
                </a:r>
              </a:p>
              <a:p>
                <a:pPr>
                  <a:lnSpc>
                    <a:spcPct val="100000"/>
                  </a:lnSpc>
                  <a:spcBef>
                    <a:spcPts val="0"/>
                  </a:spcBef>
                </a:pPr>
                <a:r>
                  <a:rPr lang="en-US" dirty="0"/>
                  <a:t>However, cannot naively pick equally spaced contours and set currents equal</a:t>
                </a:r>
              </a:p>
              <a:p>
                <a:pPr>
                  <a:lnSpc>
                    <a:spcPct val="100000"/>
                  </a:lnSpc>
                  <a:spcBef>
                    <a:spcPts val="0"/>
                  </a:spcBef>
                </a:pPr>
                <a:r>
                  <a:rPr lang="en-US" dirty="0"/>
                  <a:t>Instead, minimize current difference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a:t>
                </a:r>
                <a:r>
                  <a:rPr lang="en-US" dirty="0" err="1"/>
                  <a:t>w.r.t.</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oMath>
                </a14:m>
                <a:endParaRPr lang="en-US" b="0" dirty="0"/>
              </a:p>
              <a:p>
                <a:pPr lvl="1">
                  <a:lnSpc>
                    <a:spcPct val="100000"/>
                  </a:lnSpc>
                  <a:spcBef>
                    <a:spcPts val="0"/>
                  </a:spcBef>
                </a:pPr>
                <a:r>
                  <a:rPr lang="en-US" dirty="0"/>
                  <a:t>Note: Sum of currents in coils must be equal to net toroidal current </a:t>
                </a:r>
                <a14:m>
                  <m:oMath xmlns:m="http://schemas.openxmlformats.org/officeDocument/2006/math">
                    <m:r>
                      <a:rPr lang="en-US" b="0" i="1" smtClean="0">
                        <a:latin typeface="Cambria Math" panose="02040503050406030204" pitchFamily="18" charset="0"/>
                      </a:rPr>
                      <m:t>𝐼</m:t>
                    </m:r>
                  </m:oMath>
                </a14:m>
                <a:endParaRPr lang="en-US" b="0" dirty="0"/>
              </a:p>
              <a:p>
                <a:pPr marL="463550" indent="0">
                  <a:lnSpc>
                    <a:spcPct val="100000"/>
                  </a:lnSpc>
                  <a:spcBef>
                    <a:spcPts val="0"/>
                  </a:spcBef>
                  <a:buNone/>
                </a:pPr>
                <a:endParaRPr lang="en-US" dirty="0"/>
              </a:p>
            </p:txBody>
          </p:sp>
        </mc:Choice>
        <mc:Fallback xmlns="">
          <p:sp>
            <p:nvSpPr>
              <p:cNvPr id="45" name="Content Placeholder 2">
                <a:extLst>
                  <a:ext uri="{FF2B5EF4-FFF2-40B4-BE49-F238E27FC236}">
                    <a16:creationId xmlns:a16="http://schemas.microsoft.com/office/drawing/2014/main" id="{58B6DEBD-D3B0-783F-6564-8D212B327782}"/>
                  </a:ext>
                </a:extLst>
              </p:cNvPr>
              <p:cNvSpPr txBox="1">
                <a:spLocks noRot="1" noChangeAspect="1" noMove="1" noResize="1" noEditPoints="1" noAdjustHandles="1" noChangeArrowheads="1" noChangeShapeType="1" noTextEdit="1"/>
              </p:cNvSpPr>
              <p:nvPr/>
            </p:nvSpPr>
            <p:spPr>
              <a:xfrm>
                <a:off x="15119212" y="10191218"/>
                <a:ext cx="13716000" cy="21416315"/>
              </a:xfrm>
              <a:prstGeom prst="rect">
                <a:avLst/>
              </a:prstGeom>
              <a:blipFill>
                <a:blip r:embed="rId10"/>
                <a:stretch>
                  <a:fillRect/>
                </a:stretch>
              </a:blipFill>
              <a:ln w="38100">
                <a:solidFill>
                  <a:srgbClr val="245254"/>
                </a:solidFill>
              </a:ln>
            </p:spPr>
            <p:txBody>
              <a:bodyPr/>
              <a:lstStyle/>
              <a:p>
                <a:r>
                  <a:rPr lang="en-US">
                    <a:noFill/>
                  </a:rPr>
                  <a:t> </a:t>
                </a:r>
              </a:p>
            </p:txBody>
          </p:sp>
        </mc:Fallback>
      </mc:AlternateContent>
      <p:sp>
        <p:nvSpPr>
          <p:cNvPr id="50" name="Content Placeholder 2">
            <a:extLst>
              <a:ext uri="{FF2B5EF4-FFF2-40B4-BE49-F238E27FC236}">
                <a16:creationId xmlns:a16="http://schemas.microsoft.com/office/drawing/2014/main" id="{6184E219-166B-1389-FFF8-6107A538D84F}"/>
              </a:ext>
            </a:extLst>
          </p:cNvPr>
          <p:cNvSpPr txBox="1">
            <a:spLocks/>
          </p:cNvSpPr>
          <p:nvPr/>
        </p:nvSpPr>
        <p:spPr>
          <a:xfrm>
            <a:off x="29506920" y="5055995"/>
            <a:ext cx="13716000" cy="14196702"/>
          </a:xfrm>
          <a:prstGeom prst="rect">
            <a:avLst/>
          </a:prstGeom>
          <a:solidFill>
            <a:schemeClr val="bg1"/>
          </a:solidFill>
          <a:ln w="38100">
            <a:solidFill>
              <a:srgbClr val="245254"/>
            </a:solidFill>
          </a:ln>
        </p:spPr>
        <p:txBody>
          <a:bodyPr vert="horz" lIns="457200" tIns="457200" rIns="457200" bIns="457200" rtlCol="0">
            <a:normAutofit/>
          </a:bodyPr>
          <a:lstStyle>
            <a:lvl1pPr marL="928688" indent="-465138" algn="l" defTabSz="4389120" rtl="0" eaLnBrk="1" latinLnBrk="0" hangingPunct="1">
              <a:lnSpc>
                <a:spcPts val="1500"/>
              </a:lnSpc>
              <a:spcBef>
                <a:spcPts val="48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1pPr>
            <a:lvl2pPr marL="1833563" indent="-450850"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2pPr>
            <a:lvl3pPr marL="2703513" indent="-409575"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3pPr>
            <a:lvl4pPr marL="3665538" indent="-388938"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4pPr>
            <a:lvl5pPr marL="4116388" indent="471488"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a:lnSpc>
                <a:spcPct val="100000"/>
              </a:lnSpc>
              <a:spcBef>
                <a:spcPts val="0"/>
              </a:spcBef>
            </a:pPr>
            <a:r>
              <a:rPr lang="en-US" dirty="0"/>
              <a:t>Example helical </a:t>
            </a:r>
            <a:r>
              <a:rPr lang="en-US" dirty="0" err="1"/>
              <a:t>coilset</a:t>
            </a:r>
            <a:r>
              <a:rPr lang="en-US" dirty="0"/>
              <a:t> for QA Equilibrium on a circular toroidal winding surface</a:t>
            </a:r>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r>
              <a:rPr lang="en-US" dirty="0"/>
              <a:t>Demonstrates low normal field on surface</a:t>
            </a:r>
          </a:p>
          <a:p>
            <a:pPr>
              <a:lnSpc>
                <a:spcPct val="100000"/>
              </a:lnSpc>
              <a:spcBef>
                <a:spcPts val="0"/>
              </a:spcBef>
            </a:pPr>
            <a:r>
              <a:rPr lang="en-US" dirty="0"/>
              <a:t>Can be extended to include external solenoid</a:t>
            </a:r>
          </a:p>
        </p:txBody>
      </p:sp>
      <p:sp>
        <p:nvSpPr>
          <p:cNvPr id="52" name="Content Placeholder 2">
            <a:extLst>
              <a:ext uri="{FF2B5EF4-FFF2-40B4-BE49-F238E27FC236}">
                <a16:creationId xmlns:a16="http://schemas.microsoft.com/office/drawing/2014/main" id="{510DFD07-6A70-640A-55B6-65F46741EDD2}"/>
              </a:ext>
            </a:extLst>
          </p:cNvPr>
          <p:cNvSpPr txBox="1">
            <a:spLocks/>
          </p:cNvSpPr>
          <p:nvPr/>
        </p:nvSpPr>
        <p:spPr>
          <a:xfrm>
            <a:off x="29506920" y="20756132"/>
            <a:ext cx="13716000" cy="3608204"/>
          </a:xfrm>
          <a:prstGeom prst="rect">
            <a:avLst/>
          </a:prstGeom>
          <a:solidFill>
            <a:schemeClr val="bg1"/>
          </a:solidFill>
          <a:ln w="38100">
            <a:solidFill>
              <a:srgbClr val="245254"/>
            </a:solidFill>
          </a:ln>
        </p:spPr>
        <p:txBody>
          <a:bodyPr vert="horz" lIns="274320" tIns="274320" rIns="274320" bIns="274320" rtlCol="0">
            <a:normAutofit fontScale="92500"/>
          </a:bodyPr>
          <a:lstStyle>
            <a:lvl1pPr marL="928688" indent="-465138" algn="l" defTabSz="4389120" rtl="0" eaLnBrk="1" latinLnBrk="0" hangingPunct="1">
              <a:lnSpc>
                <a:spcPts val="1500"/>
              </a:lnSpc>
              <a:spcBef>
                <a:spcPts val="48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1pPr>
            <a:lvl2pPr marL="1833563" indent="-450850"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2pPr>
            <a:lvl3pPr marL="2703513" indent="-409575"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3pPr>
            <a:lvl4pPr marL="3665538" indent="-388938"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4pPr>
            <a:lvl5pPr marL="4116388" indent="471488"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a:lnSpc>
                <a:spcPct val="100000"/>
              </a:lnSpc>
              <a:spcBef>
                <a:spcPts val="0"/>
              </a:spcBef>
            </a:pPr>
            <a:r>
              <a:rPr lang="en-US" dirty="0"/>
              <a:t>REGCOIL algorithm implemented in </a:t>
            </a:r>
            <a:r>
              <a:rPr lang="en-US" dirty="0" err="1"/>
              <a:t>Python+JAX</a:t>
            </a:r>
            <a:r>
              <a:rPr lang="en-US" dirty="0"/>
              <a:t> inside of the DESC code suite</a:t>
            </a:r>
          </a:p>
          <a:p>
            <a:pPr>
              <a:lnSpc>
                <a:spcPct val="100000"/>
              </a:lnSpc>
              <a:spcBef>
                <a:spcPts val="0"/>
              </a:spcBef>
            </a:pPr>
            <a:r>
              <a:rPr lang="en-US" dirty="0"/>
              <a:t>Helical coil cutting algorithms implemented, with capability to optimize chosen coil contours so that resulting coils have equal currents </a:t>
            </a:r>
          </a:p>
          <a:p>
            <a:pPr>
              <a:lnSpc>
                <a:spcPct val="100000"/>
              </a:lnSpc>
              <a:spcBef>
                <a:spcPts val="0"/>
              </a:spcBef>
            </a:pPr>
            <a:r>
              <a:rPr lang="en-US" dirty="0"/>
              <a:t>Future work:</a:t>
            </a:r>
          </a:p>
          <a:p>
            <a:pPr lvl="1">
              <a:lnSpc>
                <a:spcPct val="100000"/>
              </a:lnSpc>
              <a:spcBef>
                <a:spcPts val="0"/>
              </a:spcBef>
            </a:pPr>
            <a:r>
              <a:rPr lang="en-US" dirty="0"/>
              <a:t>Adding filamentary coil optimization capability to DESC</a:t>
            </a:r>
          </a:p>
          <a:p>
            <a:pPr lvl="1">
              <a:lnSpc>
                <a:spcPct val="100000"/>
              </a:lnSpc>
              <a:spcBef>
                <a:spcPts val="0"/>
              </a:spcBef>
            </a:pPr>
            <a:r>
              <a:rPr lang="en-US" dirty="0"/>
              <a:t>Implement ability to handle saddle coils</a:t>
            </a:r>
          </a:p>
          <a:p>
            <a:pPr lvl="1">
              <a:lnSpc>
                <a:spcPct val="100000"/>
              </a:lnSpc>
              <a:spcBef>
                <a:spcPts val="0"/>
              </a:spcBef>
            </a:pPr>
            <a:r>
              <a:rPr lang="en-US" dirty="0"/>
              <a:t>Using REGCOIL + AD to provide coil objectives for use in stellarator optimization</a:t>
            </a:r>
          </a:p>
        </p:txBody>
      </p:sp>
      <p:sp>
        <p:nvSpPr>
          <p:cNvPr id="4" name="TextBox 3">
            <a:extLst>
              <a:ext uri="{FF2B5EF4-FFF2-40B4-BE49-F238E27FC236}">
                <a16:creationId xmlns:a16="http://schemas.microsoft.com/office/drawing/2014/main" id="{3FF5F5AF-E248-4D23-8811-B60341C1AE26}"/>
              </a:ext>
            </a:extLst>
          </p:cNvPr>
          <p:cNvSpPr txBox="1"/>
          <p:nvPr/>
        </p:nvSpPr>
        <p:spPr>
          <a:xfrm>
            <a:off x="3581968" y="6666644"/>
            <a:ext cx="2164080" cy="461665"/>
          </a:xfrm>
          <a:prstGeom prst="rect">
            <a:avLst/>
          </a:prstGeom>
          <a:noFill/>
          <a:ln>
            <a:solidFill>
              <a:srgbClr val="245254"/>
            </a:solidFill>
          </a:ln>
        </p:spPr>
        <p:txBody>
          <a:bodyPr wrap="square" rtlCol="0">
            <a:spAutoFit/>
          </a:bodyPr>
          <a:lstStyle/>
          <a:p>
            <a:pPr algn="ctr"/>
            <a:r>
              <a:rPr lang="en-US" sz="2400" dirty="0" err="1"/>
              <a:t>Quasisymmetry</a:t>
            </a:r>
            <a:endParaRPr lang="en-US" sz="2400" dirty="0"/>
          </a:p>
        </p:txBody>
      </p:sp>
      <p:sp>
        <p:nvSpPr>
          <p:cNvPr id="5" name="TextBox 4">
            <a:extLst>
              <a:ext uri="{FF2B5EF4-FFF2-40B4-BE49-F238E27FC236}">
                <a16:creationId xmlns:a16="http://schemas.microsoft.com/office/drawing/2014/main" id="{47394DDB-C13F-8030-AEA9-205C23A61ACC}"/>
              </a:ext>
            </a:extLst>
          </p:cNvPr>
          <p:cNvSpPr txBox="1"/>
          <p:nvPr/>
        </p:nvSpPr>
        <p:spPr>
          <a:xfrm>
            <a:off x="3581968" y="7240463"/>
            <a:ext cx="2164080" cy="461665"/>
          </a:xfrm>
          <a:prstGeom prst="rect">
            <a:avLst/>
          </a:prstGeom>
          <a:noFill/>
          <a:ln>
            <a:solidFill>
              <a:srgbClr val="245254"/>
            </a:solidFill>
          </a:ln>
        </p:spPr>
        <p:txBody>
          <a:bodyPr wrap="square" rtlCol="0">
            <a:spAutoFit/>
          </a:bodyPr>
          <a:lstStyle/>
          <a:p>
            <a:pPr algn="ctr"/>
            <a:r>
              <a:rPr lang="en-US" sz="2400" dirty="0"/>
              <a:t>Stability</a:t>
            </a:r>
          </a:p>
        </p:txBody>
      </p:sp>
      <p:sp>
        <p:nvSpPr>
          <p:cNvPr id="8" name="Arrow: Right 7">
            <a:extLst>
              <a:ext uri="{FF2B5EF4-FFF2-40B4-BE49-F238E27FC236}">
                <a16:creationId xmlns:a16="http://schemas.microsoft.com/office/drawing/2014/main" id="{6BF2B40A-9BAB-0899-0B4B-942C7CBA9854}"/>
              </a:ext>
            </a:extLst>
          </p:cNvPr>
          <p:cNvSpPr/>
          <p:nvPr/>
        </p:nvSpPr>
        <p:spPr>
          <a:xfrm>
            <a:off x="5746047" y="6666644"/>
            <a:ext cx="1731077" cy="961398"/>
          </a:xfrm>
          <a:prstGeom prst="rightArrow">
            <a:avLst/>
          </a:prstGeom>
          <a:solidFill>
            <a:srgbClr val="2452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Optimization Code (DESC)</a:t>
            </a:r>
          </a:p>
        </p:txBody>
      </p:sp>
      <p:sp>
        <p:nvSpPr>
          <p:cNvPr id="9" name="TextBox 8">
            <a:extLst>
              <a:ext uri="{FF2B5EF4-FFF2-40B4-BE49-F238E27FC236}">
                <a16:creationId xmlns:a16="http://schemas.microsoft.com/office/drawing/2014/main" id="{B523CE2B-C6B6-DEE9-5C2A-DCF2532FDDB8}"/>
              </a:ext>
            </a:extLst>
          </p:cNvPr>
          <p:cNvSpPr txBox="1"/>
          <p:nvPr/>
        </p:nvSpPr>
        <p:spPr>
          <a:xfrm>
            <a:off x="2743759" y="8791975"/>
            <a:ext cx="2164080" cy="830997"/>
          </a:xfrm>
          <a:prstGeom prst="rect">
            <a:avLst/>
          </a:prstGeom>
          <a:noFill/>
          <a:ln>
            <a:solidFill>
              <a:srgbClr val="245254"/>
            </a:solidFill>
          </a:ln>
        </p:spPr>
        <p:txBody>
          <a:bodyPr wrap="square" rtlCol="0">
            <a:spAutoFit/>
          </a:bodyPr>
          <a:lstStyle/>
          <a:p>
            <a:pPr algn="ctr"/>
            <a:r>
              <a:rPr lang="en-US" sz="2400" dirty="0"/>
              <a:t>Optimized Equilibrium</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5E9602-5DED-5789-2D2E-B2307F95B7B5}"/>
                  </a:ext>
                </a:extLst>
              </p:cNvPr>
              <p:cNvSpPr txBox="1"/>
              <p:nvPr/>
            </p:nvSpPr>
            <p:spPr>
              <a:xfrm>
                <a:off x="2743759" y="9727151"/>
                <a:ext cx="2164080" cy="461665"/>
              </a:xfrm>
              <a:prstGeom prst="rect">
                <a:avLst/>
              </a:prstGeom>
              <a:noFill/>
              <a:ln>
                <a:solidFill>
                  <a:srgbClr val="245254"/>
                </a:solidFill>
              </a:ln>
            </p:spPr>
            <p:txBody>
              <a:bodyPr wrap="square" rtlCol="0">
                <a:spAutoFit/>
              </a:bodyPr>
              <a:lstStyle/>
              <a:p>
                <a:pPr algn="ctr"/>
                <a:r>
                  <a:rPr lang="en-US" sz="2400" dirty="0"/>
                  <a:t>Minimize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𝑛</m:t>
                        </m:r>
                      </m:sub>
                    </m:sSub>
                  </m:oMath>
                </a14:m>
                <a:endParaRPr lang="en-US" sz="2400" dirty="0"/>
              </a:p>
            </p:txBody>
          </p:sp>
        </mc:Choice>
        <mc:Fallback xmlns="">
          <p:sp>
            <p:nvSpPr>
              <p:cNvPr id="10" name="TextBox 9">
                <a:extLst>
                  <a:ext uri="{FF2B5EF4-FFF2-40B4-BE49-F238E27FC236}">
                    <a16:creationId xmlns:a16="http://schemas.microsoft.com/office/drawing/2014/main" id="{C35E9602-5DED-5789-2D2E-B2307F95B7B5}"/>
                  </a:ext>
                </a:extLst>
              </p:cNvPr>
              <p:cNvSpPr txBox="1">
                <a:spLocks noRot="1" noChangeAspect="1" noMove="1" noResize="1" noEditPoints="1" noAdjustHandles="1" noChangeArrowheads="1" noChangeShapeType="1" noTextEdit="1"/>
              </p:cNvSpPr>
              <p:nvPr/>
            </p:nvSpPr>
            <p:spPr>
              <a:xfrm>
                <a:off x="2743759" y="9727151"/>
                <a:ext cx="2164080" cy="461665"/>
              </a:xfrm>
              <a:prstGeom prst="rect">
                <a:avLst/>
              </a:prstGeom>
              <a:blipFill>
                <a:blip r:embed="rId11"/>
                <a:stretch>
                  <a:fillRect t="-9091" b="-28571"/>
                </a:stretch>
              </a:blipFill>
              <a:ln>
                <a:solidFill>
                  <a:srgbClr val="245254"/>
                </a:solidFill>
              </a:ln>
            </p:spPr>
            <p:txBody>
              <a:bodyPr/>
              <a:lstStyle/>
              <a:p>
                <a:r>
                  <a:rPr lang="en-US">
                    <a:noFill/>
                  </a:rPr>
                  <a:t> </a:t>
                </a:r>
              </a:p>
            </p:txBody>
          </p:sp>
        </mc:Fallback>
      </mc:AlternateContent>
      <p:sp>
        <p:nvSpPr>
          <p:cNvPr id="28" name="Arrow: Right 27">
            <a:extLst>
              <a:ext uri="{FF2B5EF4-FFF2-40B4-BE49-F238E27FC236}">
                <a16:creationId xmlns:a16="http://schemas.microsoft.com/office/drawing/2014/main" id="{7712CFE8-82FE-62C5-F40C-3174C70A09B1}"/>
              </a:ext>
            </a:extLst>
          </p:cNvPr>
          <p:cNvSpPr/>
          <p:nvPr/>
        </p:nvSpPr>
        <p:spPr>
          <a:xfrm>
            <a:off x="4907847" y="8908436"/>
            <a:ext cx="2759778" cy="1129310"/>
          </a:xfrm>
          <a:prstGeom prst="rightArrow">
            <a:avLst/>
          </a:prstGeom>
          <a:solidFill>
            <a:srgbClr val="2452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Coil Optimization Code (DESC, REGCOIL, FOCUS)</a:t>
            </a:r>
          </a:p>
        </p:txBody>
      </p:sp>
      <p:pic>
        <p:nvPicPr>
          <p:cNvPr id="35" name="Google Shape;125;p8">
            <a:extLst>
              <a:ext uri="{FF2B5EF4-FFF2-40B4-BE49-F238E27FC236}">
                <a16:creationId xmlns:a16="http://schemas.microsoft.com/office/drawing/2014/main" id="{781E6511-52E5-3EAC-D5A4-E5972B083AEC}"/>
              </a:ext>
            </a:extLst>
          </p:cNvPr>
          <p:cNvPicPr preferRelativeResize="0"/>
          <p:nvPr/>
        </p:nvPicPr>
        <p:blipFill rotWithShape="1">
          <a:blip r:embed="rId12">
            <a:alphaModFix/>
          </a:blip>
          <a:srcRect/>
          <a:stretch/>
        </p:blipFill>
        <p:spPr>
          <a:xfrm>
            <a:off x="12715667" y="14095182"/>
            <a:ext cx="1548160" cy="834666"/>
          </a:xfrm>
          <a:prstGeom prst="rect">
            <a:avLst/>
          </a:prstGeom>
          <a:noFill/>
          <a:ln>
            <a:noFill/>
          </a:ln>
        </p:spPr>
      </p:pic>
      <p:pic>
        <p:nvPicPr>
          <p:cNvPr id="1026" name="Picture 2" descr="Alternative text">
            <a:extLst>
              <a:ext uri="{FF2B5EF4-FFF2-40B4-BE49-F238E27FC236}">
                <a16:creationId xmlns:a16="http://schemas.microsoft.com/office/drawing/2014/main" id="{DAABDB85-4487-A350-98B5-72158A145EA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4472" y="16274023"/>
            <a:ext cx="5480112" cy="255661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F29DF1BA-5473-BD4B-E5F2-59D016D104A7}"/>
              </a:ext>
            </a:extLst>
          </p:cNvPr>
          <p:cNvPicPr>
            <a:picLocks noChangeAspect="1"/>
          </p:cNvPicPr>
          <p:nvPr/>
        </p:nvPicPr>
        <p:blipFill>
          <a:blip r:embed="rId14"/>
          <a:stretch>
            <a:fillRect/>
          </a:stretch>
        </p:blipFill>
        <p:spPr>
          <a:xfrm>
            <a:off x="2225985" y="21668946"/>
            <a:ext cx="3199627" cy="704741"/>
          </a:xfrm>
          <a:prstGeom prst="rect">
            <a:avLst/>
          </a:prstGeom>
        </p:spPr>
      </p:pic>
      <p:pic>
        <p:nvPicPr>
          <p:cNvPr id="42" name="Picture 41">
            <a:extLst>
              <a:ext uri="{FF2B5EF4-FFF2-40B4-BE49-F238E27FC236}">
                <a16:creationId xmlns:a16="http://schemas.microsoft.com/office/drawing/2014/main" id="{6D5B7D4F-621D-9BA8-FBC0-FADF423F5A53}"/>
              </a:ext>
            </a:extLst>
          </p:cNvPr>
          <p:cNvPicPr>
            <a:picLocks noChangeAspect="1"/>
          </p:cNvPicPr>
          <p:nvPr/>
        </p:nvPicPr>
        <p:blipFill>
          <a:blip r:embed="rId15"/>
          <a:stretch>
            <a:fillRect/>
          </a:stretch>
        </p:blipFill>
        <p:spPr>
          <a:xfrm>
            <a:off x="6287736" y="21506258"/>
            <a:ext cx="6559587" cy="1030116"/>
          </a:xfrm>
          <a:prstGeom prst="rect">
            <a:avLst/>
          </a:prstGeom>
        </p:spPr>
      </p:pic>
      <p:pic>
        <p:nvPicPr>
          <p:cNvPr id="6" name="Picture 5">
            <a:extLst>
              <a:ext uri="{FF2B5EF4-FFF2-40B4-BE49-F238E27FC236}">
                <a16:creationId xmlns:a16="http://schemas.microsoft.com/office/drawing/2014/main" id="{D6B5A02B-F649-DBB3-9E90-9156C946285F}"/>
              </a:ext>
            </a:extLst>
          </p:cNvPr>
          <p:cNvPicPr>
            <a:picLocks noChangeAspect="1"/>
          </p:cNvPicPr>
          <p:nvPr/>
        </p:nvPicPr>
        <p:blipFill>
          <a:blip r:embed="rId16"/>
          <a:stretch>
            <a:fillRect/>
          </a:stretch>
        </p:blipFill>
        <p:spPr>
          <a:xfrm>
            <a:off x="1412889" y="24134125"/>
            <a:ext cx="2554820" cy="685814"/>
          </a:xfrm>
          <a:prstGeom prst="rect">
            <a:avLst/>
          </a:prstGeom>
        </p:spPr>
      </p:pic>
      <p:pic>
        <p:nvPicPr>
          <p:cNvPr id="32" name="Picture 31">
            <a:extLst>
              <a:ext uri="{FF2B5EF4-FFF2-40B4-BE49-F238E27FC236}">
                <a16:creationId xmlns:a16="http://schemas.microsoft.com/office/drawing/2014/main" id="{FA2E5292-3A53-2D1F-717B-CCE0A2ED52A0}"/>
              </a:ext>
            </a:extLst>
          </p:cNvPr>
          <p:cNvPicPr>
            <a:picLocks noChangeAspect="1"/>
          </p:cNvPicPr>
          <p:nvPr/>
        </p:nvPicPr>
        <p:blipFill>
          <a:blip r:embed="rId17"/>
          <a:stretch>
            <a:fillRect/>
          </a:stretch>
        </p:blipFill>
        <p:spPr>
          <a:xfrm>
            <a:off x="4490762" y="24201072"/>
            <a:ext cx="3593948" cy="709729"/>
          </a:xfrm>
          <a:prstGeom prst="rect">
            <a:avLst/>
          </a:prstGeom>
        </p:spPr>
      </p:pic>
      <p:pic>
        <p:nvPicPr>
          <p:cNvPr id="36" name="Picture 35">
            <a:extLst>
              <a:ext uri="{FF2B5EF4-FFF2-40B4-BE49-F238E27FC236}">
                <a16:creationId xmlns:a16="http://schemas.microsoft.com/office/drawing/2014/main" id="{40935930-4BD5-EC74-85AB-5751398407BF}"/>
              </a:ext>
            </a:extLst>
          </p:cNvPr>
          <p:cNvPicPr>
            <a:picLocks noChangeAspect="1"/>
          </p:cNvPicPr>
          <p:nvPr/>
        </p:nvPicPr>
        <p:blipFill>
          <a:blip r:embed="rId18"/>
          <a:stretch>
            <a:fillRect/>
          </a:stretch>
        </p:blipFill>
        <p:spPr>
          <a:xfrm>
            <a:off x="4684114" y="26006550"/>
            <a:ext cx="3593948" cy="862237"/>
          </a:xfrm>
          <a:prstGeom prst="rect">
            <a:avLst/>
          </a:prstGeom>
        </p:spPr>
      </p:pic>
      <p:pic>
        <p:nvPicPr>
          <p:cNvPr id="37" name="Picture 36">
            <a:extLst>
              <a:ext uri="{FF2B5EF4-FFF2-40B4-BE49-F238E27FC236}">
                <a16:creationId xmlns:a16="http://schemas.microsoft.com/office/drawing/2014/main" id="{CC713955-F891-E8AC-76E2-B8210756F7CC}"/>
              </a:ext>
            </a:extLst>
          </p:cNvPr>
          <p:cNvPicPr>
            <a:picLocks noChangeAspect="1"/>
          </p:cNvPicPr>
          <p:nvPr/>
        </p:nvPicPr>
        <p:blipFill>
          <a:blip r:embed="rId19"/>
          <a:stretch>
            <a:fillRect/>
          </a:stretch>
        </p:blipFill>
        <p:spPr>
          <a:xfrm>
            <a:off x="7763217" y="6470155"/>
            <a:ext cx="4029075" cy="1695450"/>
          </a:xfrm>
          <a:prstGeom prst="rect">
            <a:avLst/>
          </a:prstGeom>
        </p:spPr>
      </p:pic>
      <p:pic>
        <p:nvPicPr>
          <p:cNvPr id="33" name="Picture 32">
            <a:extLst>
              <a:ext uri="{FF2B5EF4-FFF2-40B4-BE49-F238E27FC236}">
                <a16:creationId xmlns:a16="http://schemas.microsoft.com/office/drawing/2014/main" id="{44F347E0-829B-0C9B-2DA4-474CC29D62E1}"/>
              </a:ext>
            </a:extLst>
          </p:cNvPr>
          <p:cNvPicPr>
            <a:picLocks noChangeAspect="1"/>
          </p:cNvPicPr>
          <p:nvPr/>
        </p:nvPicPr>
        <p:blipFill>
          <a:blip r:embed="rId20"/>
          <a:stretch>
            <a:fillRect/>
          </a:stretch>
        </p:blipFill>
        <p:spPr>
          <a:xfrm>
            <a:off x="10908167" y="26728118"/>
            <a:ext cx="1400127" cy="717712"/>
          </a:xfrm>
          <a:prstGeom prst="rect">
            <a:avLst/>
          </a:prstGeom>
          <a:ln>
            <a:solidFill>
              <a:srgbClr val="245254"/>
            </a:solidFill>
          </a:ln>
        </p:spPr>
      </p:pic>
      <p:sp>
        <p:nvSpPr>
          <p:cNvPr id="34" name="TextBox 33">
            <a:extLst>
              <a:ext uri="{FF2B5EF4-FFF2-40B4-BE49-F238E27FC236}">
                <a16:creationId xmlns:a16="http://schemas.microsoft.com/office/drawing/2014/main" id="{E00D0E78-37C4-CDFF-D6EC-DF04D8C72F29}"/>
              </a:ext>
            </a:extLst>
          </p:cNvPr>
          <p:cNvSpPr txBox="1"/>
          <p:nvPr/>
        </p:nvSpPr>
        <p:spPr>
          <a:xfrm>
            <a:off x="1983147" y="22373480"/>
            <a:ext cx="948738" cy="923330"/>
          </a:xfrm>
          <a:prstGeom prst="rect">
            <a:avLst/>
          </a:prstGeom>
          <a:noFill/>
          <a:ln>
            <a:solidFill>
              <a:srgbClr val="245254"/>
            </a:solidFill>
          </a:ln>
        </p:spPr>
        <p:txBody>
          <a:bodyPr wrap="square" rtlCol="0">
            <a:spAutoFit/>
          </a:bodyPr>
          <a:lstStyle/>
          <a:p>
            <a:pPr algn="ctr"/>
            <a:r>
              <a:rPr lang="en-US" dirty="0"/>
              <a:t>Surface Current Density</a:t>
            </a:r>
          </a:p>
        </p:txBody>
      </p:sp>
      <p:sp>
        <p:nvSpPr>
          <p:cNvPr id="40" name="TextBox 39">
            <a:extLst>
              <a:ext uri="{FF2B5EF4-FFF2-40B4-BE49-F238E27FC236}">
                <a16:creationId xmlns:a16="http://schemas.microsoft.com/office/drawing/2014/main" id="{4B045164-09A5-4C61-DBA5-D92BA186D2AC}"/>
              </a:ext>
            </a:extLst>
          </p:cNvPr>
          <p:cNvSpPr txBox="1"/>
          <p:nvPr/>
        </p:nvSpPr>
        <p:spPr>
          <a:xfrm>
            <a:off x="3021470" y="22391607"/>
            <a:ext cx="1558333" cy="923330"/>
          </a:xfrm>
          <a:prstGeom prst="rect">
            <a:avLst/>
          </a:prstGeom>
          <a:noFill/>
          <a:ln>
            <a:solidFill>
              <a:srgbClr val="245254"/>
            </a:solidFill>
          </a:ln>
        </p:spPr>
        <p:txBody>
          <a:bodyPr wrap="square" rtlCol="0">
            <a:spAutoFit/>
          </a:bodyPr>
          <a:lstStyle/>
          <a:p>
            <a:pPr algn="ctr"/>
            <a:r>
              <a:rPr lang="en-US" dirty="0"/>
              <a:t>Unit Normal to Winding Surface</a:t>
            </a:r>
          </a:p>
        </p:txBody>
      </p:sp>
      <p:sp>
        <p:nvSpPr>
          <p:cNvPr id="47" name="TextBox 46">
            <a:extLst>
              <a:ext uri="{FF2B5EF4-FFF2-40B4-BE49-F238E27FC236}">
                <a16:creationId xmlns:a16="http://schemas.microsoft.com/office/drawing/2014/main" id="{ECB54A6E-CCB2-C190-EC74-2DE7CA22FAA2}"/>
              </a:ext>
            </a:extLst>
          </p:cNvPr>
          <p:cNvSpPr txBox="1"/>
          <p:nvPr/>
        </p:nvSpPr>
        <p:spPr>
          <a:xfrm>
            <a:off x="6411983" y="22494216"/>
            <a:ext cx="1058505" cy="646331"/>
          </a:xfrm>
          <a:prstGeom prst="rect">
            <a:avLst/>
          </a:prstGeom>
          <a:noFill/>
          <a:ln>
            <a:solidFill>
              <a:srgbClr val="245254"/>
            </a:solidFill>
          </a:ln>
        </p:spPr>
        <p:txBody>
          <a:bodyPr wrap="square" rtlCol="0">
            <a:spAutoFit/>
          </a:bodyPr>
          <a:lstStyle/>
          <a:p>
            <a:pPr algn="ctr"/>
            <a:r>
              <a:rPr lang="en-US" dirty="0"/>
              <a:t>Current Potential</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63B5D0CA-8763-760B-5419-8F55925E2688}"/>
                  </a:ext>
                </a:extLst>
              </p:cNvPr>
              <p:cNvSpPr txBox="1"/>
              <p:nvPr/>
            </p:nvSpPr>
            <p:spPr>
              <a:xfrm>
                <a:off x="8969278" y="22590810"/>
                <a:ext cx="2014538" cy="646331"/>
              </a:xfrm>
              <a:prstGeom prst="rect">
                <a:avLst/>
              </a:prstGeom>
              <a:noFill/>
              <a:ln>
                <a:solidFill>
                  <a:srgbClr val="245254"/>
                </a:solidFill>
              </a:ln>
            </p:spPr>
            <p:txBody>
              <a:bodyPr wrap="square" rtlCol="0">
                <a:spAutoFit/>
              </a:bodyPr>
              <a:lstStyle/>
              <a:p>
                <a:pPr algn="ctr"/>
                <a14:m>
                  <m:oMath xmlns:m="http://schemas.openxmlformats.org/officeDocument/2006/math">
                    <m:r>
                      <a:rPr lang="en-US" b="1" i="1" smtClean="0">
                        <a:latin typeface="Cambria Math" panose="02040503050406030204" pitchFamily="18" charset="0"/>
                      </a:rPr>
                      <m:t>𝑮</m:t>
                    </m:r>
                  </m:oMath>
                </a14:m>
                <a:r>
                  <a:rPr lang="en-US" dirty="0"/>
                  <a:t>: Surface Net Poloidal Current </a:t>
                </a:r>
              </a:p>
            </p:txBody>
          </p:sp>
        </mc:Choice>
        <mc:Fallback xmlns="">
          <p:sp>
            <p:nvSpPr>
              <p:cNvPr id="48" name="TextBox 47">
                <a:extLst>
                  <a:ext uri="{FF2B5EF4-FFF2-40B4-BE49-F238E27FC236}">
                    <a16:creationId xmlns:a16="http://schemas.microsoft.com/office/drawing/2014/main" id="{63B5D0CA-8763-760B-5419-8F55925E2688}"/>
                  </a:ext>
                </a:extLst>
              </p:cNvPr>
              <p:cNvSpPr txBox="1">
                <a:spLocks noRot="1" noChangeAspect="1" noMove="1" noResize="1" noEditPoints="1" noAdjustHandles="1" noChangeArrowheads="1" noChangeShapeType="1" noTextEdit="1"/>
              </p:cNvSpPr>
              <p:nvPr/>
            </p:nvSpPr>
            <p:spPr>
              <a:xfrm>
                <a:off x="8969278" y="22590810"/>
                <a:ext cx="2014538" cy="646331"/>
              </a:xfrm>
              <a:prstGeom prst="rect">
                <a:avLst/>
              </a:prstGeom>
              <a:blipFill>
                <a:blip r:embed="rId21"/>
                <a:stretch>
                  <a:fillRect t="-4630" b="-12963"/>
                </a:stretch>
              </a:blipFill>
              <a:ln>
                <a:solidFill>
                  <a:srgbClr val="24525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A1F3AA06-6ED1-08F0-54FA-5014366625DE}"/>
                  </a:ext>
                </a:extLst>
              </p:cNvPr>
              <p:cNvSpPr txBox="1"/>
              <p:nvPr/>
            </p:nvSpPr>
            <p:spPr>
              <a:xfrm>
                <a:off x="11708398" y="22627624"/>
                <a:ext cx="2014538" cy="646331"/>
              </a:xfrm>
              <a:prstGeom prst="rect">
                <a:avLst/>
              </a:prstGeom>
              <a:noFill/>
              <a:ln>
                <a:solidFill>
                  <a:srgbClr val="245254"/>
                </a:solidFill>
              </a:ln>
            </p:spPr>
            <p:txBody>
              <a:bodyPr wrap="square" rtlCol="0">
                <a:spAutoFit/>
              </a:bodyPr>
              <a:lstStyle/>
              <a:p>
                <a:pPr algn="ctr"/>
                <a14:m>
                  <m:oMath xmlns:m="http://schemas.openxmlformats.org/officeDocument/2006/math">
                    <m:r>
                      <a:rPr lang="en-US" b="1" i="1" smtClean="0">
                        <a:latin typeface="Cambria Math" panose="02040503050406030204" pitchFamily="18" charset="0"/>
                      </a:rPr>
                      <m:t>𝑰</m:t>
                    </m:r>
                  </m:oMath>
                </a14:m>
                <a:r>
                  <a:rPr lang="en-US" dirty="0"/>
                  <a:t>: Surface Net Toroidal Current </a:t>
                </a:r>
              </a:p>
            </p:txBody>
          </p:sp>
        </mc:Choice>
        <mc:Fallback xmlns="">
          <p:sp>
            <p:nvSpPr>
              <p:cNvPr id="49" name="TextBox 48">
                <a:extLst>
                  <a:ext uri="{FF2B5EF4-FFF2-40B4-BE49-F238E27FC236}">
                    <a16:creationId xmlns:a16="http://schemas.microsoft.com/office/drawing/2014/main" id="{A1F3AA06-6ED1-08F0-54FA-5014366625DE}"/>
                  </a:ext>
                </a:extLst>
              </p:cNvPr>
              <p:cNvSpPr txBox="1">
                <a:spLocks noRot="1" noChangeAspect="1" noMove="1" noResize="1" noEditPoints="1" noAdjustHandles="1" noChangeArrowheads="1" noChangeShapeType="1" noTextEdit="1"/>
              </p:cNvSpPr>
              <p:nvPr/>
            </p:nvSpPr>
            <p:spPr>
              <a:xfrm>
                <a:off x="11708398" y="22627624"/>
                <a:ext cx="2014538" cy="646331"/>
              </a:xfrm>
              <a:prstGeom prst="rect">
                <a:avLst/>
              </a:prstGeom>
              <a:blipFill>
                <a:blip r:embed="rId22"/>
                <a:stretch>
                  <a:fillRect t="-4630" b="-12963"/>
                </a:stretch>
              </a:blipFill>
              <a:ln>
                <a:solidFill>
                  <a:srgbClr val="245254"/>
                </a:solidFill>
              </a:ln>
            </p:spPr>
            <p:txBody>
              <a:bodyPr/>
              <a:lstStyle/>
              <a:p>
                <a:r>
                  <a:rPr lang="en-US">
                    <a:noFill/>
                  </a:rPr>
                  <a:t> </a:t>
                </a:r>
              </a:p>
            </p:txBody>
          </p:sp>
        </mc:Fallback>
      </mc:AlternateContent>
      <p:pic>
        <p:nvPicPr>
          <p:cNvPr id="56" name="Picture 55">
            <a:extLst>
              <a:ext uri="{FF2B5EF4-FFF2-40B4-BE49-F238E27FC236}">
                <a16:creationId xmlns:a16="http://schemas.microsoft.com/office/drawing/2014/main" id="{4405071B-FC2A-5531-9397-4DD29AFEF03D}"/>
              </a:ext>
            </a:extLst>
          </p:cNvPr>
          <p:cNvPicPr>
            <a:picLocks noChangeAspect="1"/>
          </p:cNvPicPr>
          <p:nvPr/>
        </p:nvPicPr>
        <p:blipFill>
          <a:blip r:embed="rId23"/>
          <a:stretch>
            <a:fillRect/>
          </a:stretch>
        </p:blipFill>
        <p:spPr>
          <a:xfrm>
            <a:off x="8459798" y="24201072"/>
            <a:ext cx="4458594" cy="477402"/>
          </a:xfrm>
          <a:prstGeom prst="rect">
            <a:avLst/>
          </a:prstGeom>
        </p:spPr>
      </p:pic>
      <p:pic>
        <p:nvPicPr>
          <p:cNvPr id="58" name="Picture 57">
            <a:extLst>
              <a:ext uri="{FF2B5EF4-FFF2-40B4-BE49-F238E27FC236}">
                <a16:creationId xmlns:a16="http://schemas.microsoft.com/office/drawing/2014/main" id="{DE5EEB82-178C-8279-C06D-7841AB6EA7AD}"/>
              </a:ext>
            </a:extLst>
          </p:cNvPr>
          <p:cNvPicPr>
            <a:picLocks noChangeAspect="1"/>
          </p:cNvPicPr>
          <p:nvPr/>
        </p:nvPicPr>
        <p:blipFill>
          <a:blip r:embed="rId24"/>
          <a:stretch>
            <a:fillRect/>
          </a:stretch>
        </p:blipFill>
        <p:spPr>
          <a:xfrm>
            <a:off x="16325001" y="11751507"/>
            <a:ext cx="10877550" cy="6981825"/>
          </a:xfrm>
          <a:prstGeom prst="rect">
            <a:avLst/>
          </a:prstGeom>
        </p:spPr>
      </p:pic>
      <p:pic>
        <p:nvPicPr>
          <p:cNvPr id="1033" name="Picture 1032">
            <a:extLst>
              <a:ext uri="{FF2B5EF4-FFF2-40B4-BE49-F238E27FC236}">
                <a16:creationId xmlns:a16="http://schemas.microsoft.com/office/drawing/2014/main" id="{1C5A6683-CF5D-195F-1179-0D48F7148C39}"/>
              </a:ext>
            </a:extLst>
          </p:cNvPr>
          <p:cNvPicPr>
            <a:picLocks noChangeAspect="1"/>
          </p:cNvPicPr>
          <p:nvPr/>
        </p:nvPicPr>
        <p:blipFill>
          <a:blip r:embed="rId25"/>
          <a:stretch>
            <a:fillRect/>
          </a:stretch>
        </p:blipFill>
        <p:spPr>
          <a:xfrm>
            <a:off x="20196759" y="21754716"/>
            <a:ext cx="7771735" cy="793035"/>
          </a:xfrm>
          <a:prstGeom prst="rect">
            <a:avLst/>
          </a:prstGeom>
        </p:spPr>
      </p:pic>
      <p:sp>
        <p:nvSpPr>
          <p:cNvPr id="1028" name="TextBox 1027">
            <a:extLst>
              <a:ext uri="{FF2B5EF4-FFF2-40B4-BE49-F238E27FC236}">
                <a16:creationId xmlns:a16="http://schemas.microsoft.com/office/drawing/2014/main" id="{4E18FF06-D921-9FA1-F110-01103060493E}"/>
              </a:ext>
            </a:extLst>
          </p:cNvPr>
          <p:cNvSpPr txBox="1"/>
          <p:nvPr/>
        </p:nvSpPr>
        <p:spPr>
          <a:xfrm>
            <a:off x="28054227" y="21465654"/>
            <a:ext cx="552450" cy="369332"/>
          </a:xfrm>
          <a:prstGeom prst="rect">
            <a:avLst/>
          </a:prstGeom>
          <a:noFill/>
        </p:spPr>
        <p:txBody>
          <a:bodyPr wrap="square" rtlCol="0">
            <a:spAutoFit/>
          </a:bodyPr>
          <a:lstStyle/>
          <a:p>
            <a:r>
              <a:rPr lang="en-US" dirty="0">
                <a:solidFill>
                  <a:srgbClr val="FF0000"/>
                </a:solidFill>
              </a:rPr>
              <a:t>0</a:t>
            </a:r>
          </a:p>
        </p:txBody>
      </p:sp>
      <p:sp>
        <p:nvSpPr>
          <p:cNvPr id="1029" name="TextBox 1028">
            <a:extLst>
              <a:ext uri="{FF2B5EF4-FFF2-40B4-BE49-F238E27FC236}">
                <a16:creationId xmlns:a16="http://schemas.microsoft.com/office/drawing/2014/main" id="{020C48CB-23F6-5661-5248-FB7E416A7806}"/>
              </a:ext>
            </a:extLst>
          </p:cNvPr>
          <p:cNvSpPr txBox="1"/>
          <p:nvPr/>
        </p:nvSpPr>
        <p:spPr>
          <a:xfrm>
            <a:off x="25301502" y="22730336"/>
            <a:ext cx="3305175" cy="369332"/>
          </a:xfrm>
          <a:prstGeom prst="rect">
            <a:avLst/>
          </a:prstGeom>
          <a:noFill/>
        </p:spPr>
        <p:txBody>
          <a:bodyPr wrap="square" rtlCol="0">
            <a:spAutoFit/>
          </a:bodyPr>
          <a:lstStyle/>
          <a:p>
            <a:r>
              <a:rPr lang="en-US" dirty="0">
                <a:latin typeface="Avenir Book" panose="02000503020000020003"/>
              </a:rPr>
              <a:t>b/c  </a:t>
            </a:r>
          </a:p>
        </p:txBody>
      </p:sp>
      <p:pic>
        <p:nvPicPr>
          <p:cNvPr id="1031" name="Picture 1030">
            <a:extLst>
              <a:ext uri="{FF2B5EF4-FFF2-40B4-BE49-F238E27FC236}">
                <a16:creationId xmlns:a16="http://schemas.microsoft.com/office/drawing/2014/main" id="{B05E3589-36B1-EFE9-5904-169B80F0878A}"/>
              </a:ext>
            </a:extLst>
          </p:cNvPr>
          <p:cNvPicPr>
            <a:picLocks noChangeAspect="1"/>
          </p:cNvPicPr>
          <p:nvPr/>
        </p:nvPicPr>
        <p:blipFill>
          <a:blip r:embed="rId26"/>
          <a:stretch>
            <a:fillRect/>
          </a:stretch>
        </p:blipFill>
        <p:spPr>
          <a:xfrm>
            <a:off x="15825641" y="21759645"/>
            <a:ext cx="4225500" cy="791272"/>
          </a:xfrm>
          <a:prstGeom prst="rect">
            <a:avLst/>
          </a:prstGeom>
        </p:spPr>
      </p:pic>
      <p:cxnSp>
        <p:nvCxnSpPr>
          <p:cNvPr id="1027" name="Straight Arrow Connector 1026">
            <a:extLst>
              <a:ext uri="{FF2B5EF4-FFF2-40B4-BE49-F238E27FC236}">
                <a16:creationId xmlns:a16="http://schemas.microsoft.com/office/drawing/2014/main" id="{E9EF9A55-215E-E7FD-CFFC-33520823F91C}"/>
              </a:ext>
            </a:extLst>
          </p:cNvPr>
          <p:cNvCxnSpPr/>
          <p:nvPr/>
        </p:nvCxnSpPr>
        <p:spPr>
          <a:xfrm flipV="1">
            <a:off x="25672977" y="21743802"/>
            <a:ext cx="2466975" cy="8912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37" name="Straight Arrow Connector 1036">
            <a:extLst>
              <a:ext uri="{FF2B5EF4-FFF2-40B4-BE49-F238E27FC236}">
                <a16:creationId xmlns:a16="http://schemas.microsoft.com/office/drawing/2014/main" id="{540910FD-D0D7-A605-3490-A70099DC11CA}"/>
              </a:ext>
            </a:extLst>
          </p:cNvPr>
          <p:cNvCxnSpPr>
            <a:cxnSpLocks/>
          </p:cNvCxnSpPr>
          <p:nvPr/>
        </p:nvCxnSpPr>
        <p:spPr>
          <a:xfrm flipH="1">
            <a:off x="21602700" y="14349935"/>
            <a:ext cx="707343" cy="29130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8" name="TextBox 1037">
                <a:extLst>
                  <a:ext uri="{FF2B5EF4-FFF2-40B4-BE49-F238E27FC236}">
                    <a16:creationId xmlns:a16="http://schemas.microsoft.com/office/drawing/2014/main" id="{9C3FC6B8-33A9-1F37-3CF7-1A894F220CCF}"/>
                  </a:ext>
                </a:extLst>
              </p:cNvPr>
              <p:cNvSpPr txBox="1"/>
              <p:nvPr/>
            </p:nvSpPr>
            <p:spPr>
              <a:xfrm>
                <a:off x="22080805" y="14495589"/>
                <a:ext cx="2292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C000"/>
                          </a:solidFill>
                          <a:latin typeface="Cambria Math" panose="02040503050406030204" pitchFamily="18" charset="0"/>
                        </a:rPr>
                        <m:t>𝑲</m:t>
                      </m:r>
                    </m:oMath>
                  </m:oMathPara>
                </a14:m>
                <a:endParaRPr lang="en-US" b="1" dirty="0">
                  <a:solidFill>
                    <a:srgbClr val="FFC000"/>
                  </a:solidFill>
                </a:endParaRPr>
              </a:p>
            </p:txBody>
          </p:sp>
        </mc:Choice>
        <mc:Fallback xmlns="">
          <p:sp>
            <p:nvSpPr>
              <p:cNvPr id="1038" name="TextBox 1037">
                <a:extLst>
                  <a:ext uri="{FF2B5EF4-FFF2-40B4-BE49-F238E27FC236}">
                    <a16:creationId xmlns:a16="http://schemas.microsoft.com/office/drawing/2014/main" id="{9C3FC6B8-33A9-1F37-3CF7-1A894F220CCF}"/>
                  </a:ext>
                </a:extLst>
              </p:cNvPr>
              <p:cNvSpPr txBox="1">
                <a:spLocks noRot="1" noChangeAspect="1" noMove="1" noResize="1" noEditPoints="1" noAdjustHandles="1" noChangeArrowheads="1" noChangeShapeType="1" noTextEdit="1"/>
              </p:cNvSpPr>
              <p:nvPr/>
            </p:nvSpPr>
            <p:spPr>
              <a:xfrm>
                <a:off x="22080805" y="14495589"/>
                <a:ext cx="229230" cy="276999"/>
              </a:xfrm>
              <a:prstGeom prst="rect">
                <a:avLst/>
              </a:prstGeom>
              <a:blipFill>
                <a:blip r:embed="rId27"/>
                <a:stretch>
                  <a:fillRect l="-23684" r="-23684" b="-6667"/>
                </a:stretch>
              </a:blipFill>
            </p:spPr>
            <p:txBody>
              <a:bodyPr/>
              <a:lstStyle/>
              <a:p>
                <a:r>
                  <a:rPr lang="en-US">
                    <a:noFill/>
                  </a:rPr>
                  <a:t> </a:t>
                </a:r>
              </a:p>
            </p:txBody>
          </p:sp>
        </mc:Fallback>
      </mc:AlternateContent>
      <p:pic>
        <p:nvPicPr>
          <p:cNvPr id="1040" name="Picture 1039">
            <a:extLst>
              <a:ext uri="{FF2B5EF4-FFF2-40B4-BE49-F238E27FC236}">
                <a16:creationId xmlns:a16="http://schemas.microsoft.com/office/drawing/2014/main" id="{4C275EB9-5FDF-C546-10F0-6CB696E2C933}"/>
              </a:ext>
            </a:extLst>
          </p:cNvPr>
          <p:cNvPicPr>
            <a:picLocks noChangeAspect="1"/>
          </p:cNvPicPr>
          <p:nvPr/>
        </p:nvPicPr>
        <p:blipFill>
          <a:blip r:embed="rId28"/>
          <a:stretch>
            <a:fillRect/>
          </a:stretch>
        </p:blipFill>
        <p:spPr>
          <a:xfrm>
            <a:off x="25876577" y="22774502"/>
            <a:ext cx="2262406" cy="281000"/>
          </a:xfrm>
          <a:prstGeom prst="rect">
            <a:avLst/>
          </a:prstGeom>
        </p:spPr>
      </p:pic>
      <p:cxnSp>
        <p:nvCxnSpPr>
          <p:cNvPr id="1041" name="Straight Arrow Connector 1040">
            <a:extLst>
              <a:ext uri="{FF2B5EF4-FFF2-40B4-BE49-F238E27FC236}">
                <a16:creationId xmlns:a16="http://schemas.microsoft.com/office/drawing/2014/main" id="{A1F16CE4-ADA0-C03B-8D81-54BB13A847CA}"/>
              </a:ext>
            </a:extLst>
          </p:cNvPr>
          <p:cNvCxnSpPr>
            <a:cxnSpLocks/>
          </p:cNvCxnSpPr>
          <p:nvPr/>
        </p:nvCxnSpPr>
        <p:spPr>
          <a:xfrm flipH="1" flipV="1">
            <a:off x="22121623" y="13977235"/>
            <a:ext cx="188412" cy="37270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4" name="TextBox 1043">
                <a:extLst>
                  <a:ext uri="{FF2B5EF4-FFF2-40B4-BE49-F238E27FC236}">
                    <a16:creationId xmlns:a16="http://schemas.microsoft.com/office/drawing/2014/main" id="{7A1E0BE7-2947-E59A-2E78-10D04B7506D7}"/>
                  </a:ext>
                </a:extLst>
              </p:cNvPr>
              <p:cNvSpPr txBox="1"/>
              <p:nvPr/>
            </p:nvSpPr>
            <p:spPr>
              <a:xfrm>
                <a:off x="21794303" y="14072936"/>
                <a:ext cx="4215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𝒏</m:t>
                          </m:r>
                        </m:e>
                        <m:sub>
                          <m:r>
                            <a:rPr lang="en-US" b="1" i="1" smtClean="0">
                              <a:solidFill>
                                <a:srgbClr val="7030A0"/>
                              </a:solidFill>
                              <a:latin typeface="Cambria Math" panose="02040503050406030204" pitchFamily="18" charset="0"/>
                            </a:rPr>
                            <m:t>𝟐</m:t>
                          </m:r>
                          <m:r>
                            <a:rPr lang="en-US" b="1" i="1" smtClean="0">
                              <a:solidFill>
                                <a:srgbClr val="7030A0"/>
                              </a:solidFill>
                              <a:latin typeface="Cambria Math" panose="02040503050406030204" pitchFamily="18" charset="0"/>
                            </a:rPr>
                            <m:t>𝒅</m:t>
                          </m:r>
                        </m:sub>
                      </m:sSub>
                    </m:oMath>
                  </m:oMathPara>
                </a14:m>
                <a:endParaRPr lang="en-US" b="1" dirty="0">
                  <a:solidFill>
                    <a:srgbClr val="7030A0"/>
                  </a:solidFill>
                </a:endParaRPr>
              </a:p>
            </p:txBody>
          </p:sp>
        </mc:Choice>
        <mc:Fallback xmlns="">
          <p:sp>
            <p:nvSpPr>
              <p:cNvPr id="1044" name="TextBox 1043">
                <a:extLst>
                  <a:ext uri="{FF2B5EF4-FFF2-40B4-BE49-F238E27FC236}">
                    <a16:creationId xmlns:a16="http://schemas.microsoft.com/office/drawing/2014/main" id="{7A1E0BE7-2947-E59A-2E78-10D04B7506D7}"/>
                  </a:ext>
                </a:extLst>
              </p:cNvPr>
              <p:cNvSpPr txBox="1">
                <a:spLocks noRot="1" noChangeAspect="1" noMove="1" noResize="1" noEditPoints="1" noAdjustHandles="1" noChangeArrowheads="1" noChangeShapeType="1" noTextEdit="1"/>
              </p:cNvSpPr>
              <p:nvPr/>
            </p:nvSpPr>
            <p:spPr>
              <a:xfrm>
                <a:off x="21794303" y="14072936"/>
                <a:ext cx="421526" cy="276999"/>
              </a:xfrm>
              <a:prstGeom prst="rect">
                <a:avLst/>
              </a:prstGeom>
              <a:blipFill>
                <a:blip r:embed="rId29"/>
                <a:stretch>
                  <a:fillRect l="-7246" r="-8696"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5" name="TextBox 1044">
                <a:extLst>
                  <a:ext uri="{FF2B5EF4-FFF2-40B4-BE49-F238E27FC236}">
                    <a16:creationId xmlns:a16="http://schemas.microsoft.com/office/drawing/2014/main" id="{BC455F5F-33D8-EA36-DC4A-D2E3240F033F}"/>
                  </a:ext>
                </a:extLst>
              </p:cNvPr>
              <p:cNvSpPr txBox="1"/>
              <p:nvPr/>
            </p:nvSpPr>
            <p:spPr>
              <a:xfrm>
                <a:off x="16705724" y="16830404"/>
                <a:ext cx="600172" cy="369332"/>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𝐿𝑒𝑓𝑡</m:t>
                      </m:r>
                    </m:oMath>
                  </m:oMathPara>
                </a14:m>
                <a:endParaRPr lang="en-US" i="1" dirty="0"/>
              </a:p>
            </p:txBody>
          </p:sp>
        </mc:Choice>
        <mc:Fallback xmlns="">
          <p:sp>
            <p:nvSpPr>
              <p:cNvPr id="1045" name="TextBox 1044">
                <a:extLst>
                  <a:ext uri="{FF2B5EF4-FFF2-40B4-BE49-F238E27FC236}">
                    <a16:creationId xmlns:a16="http://schemas.microsoft.com/office/drawing/2014/main" id="{BC455F5F-33D8-EA36-DC4A-D2E3240F033F}"/>
                  </a:ext>
                </a:extLst>
              </p:cNvPr>
              <p:cNvSpPr txBox="1">
                <a:spLocks noRot="1" noChangeAspect="1" noMove="1" noResize="1" noEditPoints="1" noAdjustHandles="1" noChangeArrowheads="1" noChangeShapeType="1" noTextEdit="1"/>
              </p:cNvSpPr>
              <p:nvPr/>
            </p:nvSpPr>
            <p:spPr>
              <a:xfrm>
                <a:off x="16705724" y="16830404"/>
                <a:ext cx="600172" cy="369332"/>
              </a:xfrm>
              <a:prstGeom prst="rect">
                <a:avLst/>
              </a:prstGeom>
              <a:blipFill>
                <a:blip r:embed="rId30"/>
                <a:stretch>
                  <a:fillRect l="-1980" r="-7921" b="-1129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6" name="TextBox 1045">
                <a:extLst>
                  <a:ext uri="{FF2B5EF4-FFF2-40B4-BE49-F238E27FC236}">
                    <a16:creationId xmlns:a16="http://schemas.microsoft.com/office/drawing/2014/main" id="{1E48AAF7-4A6E-2770-0E30-4416482DB25A}"/>
                  </a:ext>
                </a:extLst>
              </p:cNvPr>
              <p:cNvSpPr txBox="1"/>
              <p:nvPr/>
            </p:nvSpPr>
            <p:spPr>
              <a:xfrm>
                <a:off x="27514477" y="12707413"/>
                <a:ext cx="719532" cy="369332"/>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𝑅𝑖𝑔h𝑡</m:t>
                      </m:r>
                    </m:oMath>
                  </m:oMathPara>
                </a14:m>
                <a:endParaRPr lang="en-US" i="1" dirty="0"/>
              </a:p>
            </p:txBody>
          </p:sp>
        </mc:Choice>
        <mc:Fallback xmlns="">
          <p:sp>
            <p:nvSpPr>
              <p:cNvPr id="1046" name="TextBox 1045">
                <a:extLst>
                  <a:ext uri="{FF2B5EF4-FFF2-40B4-BE49-F238E27FC236}">
                    <a16:creationId xmlns:a16="http://schemas.microsoft.com/office/drawing/2014/main" id="{1E48AAF7-4A6E-2770-0E30-4416482DB25A}"/>
                  </a:ext>
                </a:extLst>
              </p:cNvPr>
              <p:cNvSpPr txBox="1">
                <a:spLocks noRot="1" noChangeAspect="1" noMove="1" noResize="1" noEditPoints="1" noAdjustHandles="1" noChangeArrowheads="1" noChangeShapeType="1" noTextEdit="1"/>
              </p:cNvSpPr>
              <p:nvPr/>
            </p:nvSpPr>
            <p:spPr>
              <a:xfrm>
                <a:off x="27514477" y="12707413"/>
                <a:ext cx="719532" cy="369332"/>
              </a:xfrm>
              <a:prstGeom prst="rect">
                <a:avLst/>
              </a:prstGeom>
              <a:blipFill>
                <a:blip r:embed="rId31"/>
                <a:stretch>
                  <a:fillRect l="-1667" r="-7500" b="-11290"/>
                </a:stretch>
              </a:blipFill>
              <a:ln>
                <a:solidFill>
                  <a:schemeClr val="tx1"/>
                </a:solidFill>
              </a:ln>
            </p:spPr>
            <p:txBody>
              <a:bodyPr/>
              <a:lstStyle/>
              <a:p>
                <a:r>
                  <a:rPr lang="en-US">
                    <a:noFill/>
                  </a:rPr>
                  <a:t> </a:t>
                </a:r>
              </a:p>
            </p:txBody>
          </p:sp>
        </mc:Fallback>
      </mc:AlternateContent>
      <p:sp>
        <p:nvSpPr>
          <p:cNvPr id="1047" name="TextBox 1046">
            <a:extLst>
              <a:ext uri="{FF2B5EF4-FFF2-40B4-BE49-F238E27FC236}">
                <a16:creationId xmlns:a16="http://schemas.microsoft.com/office/drawing/2014/main" id="{E646AA7E-56EB-9EB3-AAA0-9C107A4E21C4}"/>
              </a:ext>
            </a:extLst>
          </p:cNvPr>
          <p:cNvSpPr txBox="1"/>
          <p:nvPr/>
        </p:nvSpPr>
        <p:spPr>
          <a:xfrm>
            <a:off x="21463690" y="16223979"/>
            <a:ext cx="600172" cy="369332"/>
          </a:xfrm>
          <a:prstGeom prst="rect">
            <a:avLst/>
          </a:prstGeom>
          <a:noFill/>
          <a:ln>
            <a:solidFill>
              <a:schemeClr val="tx1"/>
            </a:solidFill>
          </a:ln>
        </p:spPr>
        <p:txBody>
          <a:bodyPr wrap="square" rtlCol="0">
            <a:spAutoFit/>
          </a:bodyPr>
          <a:lstStyle/>
          <a:p>
            <a:r>
              <a:rPr lang="en-US" i="1" dirty="0"/>
              <a:t>Bot</a:t>
            </a:r>
          </a:p>
        </p:txBody>
      </p:sp>
      <p:sp>
        <p:nvSpPr>
          <p:cNvPr id="1048" name="TextBox 1047">
            <a:extLst>
              <a:ext uri="{FF2B5EF4-FFF2-40B4-BE49-F238E27FC236}">
                <a16:creationId xmlns:a16="http://schemas.microsoft.com/office/drawing/2014/main" id="{7001BBED-0344-2430-1BD9-BEC5A802B4AE}"/>
              </a:ext>
            </a:extLst>
          </p:cNvPr>
          <p:cNvSpPr txBox="1"/>
          <p:nvPr/>
        </p:nvSpPr>
        <p:spPr>
          <a:xfrm>
            <a:off x="19698390" y="15002710"/>
            <a:ext cx="600172" cy="369332"/>
          </a:xfrm>
          <a:prstGeom prst="rect">
            <a:avLst/>
          </a:prstGeom>
          <a:noFill/>
          <a:ln>
            <a:solidFill>
              <a:schemeClr val="tx1"/>
            </a:solidFill>
          </a:ln>
        </p:spPr>
        <p:txBody>
          <a:bodyPr wrap="square" rtlCol="0">
            <a:spAutoFit/>
          </a:bodyPr>
          <a:lstStyle/>
          <a:p>
            <a:r>
              <a:rPr lang="en-US" i="1" dirty="0"/>
              <a:t>Top</a:t>
            </a:r>
          </a:p>
        </p:txBody>
      </p:sp>
      <p:sp>
        <p:nvSpPr>
          <p:cNvPr id="1049" name="Right Brace 1048">
            <a:extLst>
              <a:ext uri="{FF2B5EF4-FFF2-40B4-BE49-F238E27FC236}">
                <a16:creationId xmlns:a16="http://schemas.microsoft.com/office/drawing/2014/main" id="{5AA1F60A-A867-0039-F529-227F3FA8C302}"/>
              </a:ext>
            </a:extLst>
          </p:cNvPr>
          <p:cNvSpPr/>
          <p:nvPr/>
        </p:nvSpPr>
        <p:spPr>
          <a:xfrm>
            <a:off x="27121755" y="12309204"/>
            <a:ext cx="355600" cy="1206500"/>
          </a:xfrm>
          <a:prstGeom prst="rightBrace">
            <a:avLst/>
          </a:prstGeom>
          <a:ln w="38100">
            <a:solidFill>
              <a:srgbClr val="2452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56" name="Picture 1055">
            <a:extLst>
              <a:ext uri="{FF2B5EF4-FFF2-40B4-BE49-F238E27FC236}">
                <a16:creationId xmlns:a16="http://schemas.microsoft.com/office/drawing/2014/main" id="{1A981A62-2A08-5404-8AED-AFD55183F586}"/>
              </a:ext>
            </a:extLst>
          </p:cNvPr>
          <p:cNvPicPr>
            <a:picLocks noChangeAspect="1"/>
          </p:cNvPicPr>
          <p:nvPr/>
        </p:nvPicPr>
        <p:blipFill rotWithShape="1">
          <a:blip r:embed="rId32"/>
          <a:srcRect t="1203"/>
          <a:stretch/>
        </p:blipFill>
        <p:spPr>
          <a:xfrm>
            <a:off x="6287736" y="28680669"/>
            <a:ext cx="2509007" cy="2313274"/>
          </a:xfrm>
          <a:prstGeom prst="rect">
            <a:avLst/>
          </a:prstGeom>
        </p:spPr>
      </p:pic>
      <mc:AlternateContent xmlns:mc="http://schemas.openxmlformats.org/markup-compatibility/2006" xmlns:a14="http://schemas.microsoft.com/office/drawing/2010/main">
        <mc:Choice Requires="a14">
          <p:sp>
            <p:nvSpPr>
              <p:cNvPr id="1057" name="TextBox 1056">
                <a:extLst>
                  <a:ext uri="{FF2B5EF4-FFF2-40B4-BE49-F238E27FC236}">
                    <a16:creationId xmlns:a16="http://schemas.microsoft.com/office/drawing/2014/main" id="{5C946990-DDCD-DE75-0A84-CD15FA782B18}"/>
                  </a:ext>
                </a:extLst>
              </p:cNvPr>
              <p:cNvSpPr txBox="1"/>
              <p:nvPr/>
            </p:nvSpPr>
            <p:spPr>
              <a:xfrm>
                <a:off x="5296467" y="29584031"/>
                <a:ext cx="89916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𝜃</m:t>
                      </m:r>
                    </m:oMath>
                  </m:oMathPara>
                </a14:m>
                <a:endParaRPr lang="en-US" dirty="0"/>
              </a:p>
            </p:txBody>
          </p:sp>
        </mc:Choice>
        <mc:Fallback xmlns="">
          <p:sp>
            <p:nvSpPr>
              <p:cNvPr id="1057" name="TextBox 1056">
                <a:extLst>
                  <a:ext uri="{FF2B5EF4-FFF2-40B4-BE49-F238E27FC236}">
                    <a16:creationId xmlns:a16="http://schemas.microsoft.com/office/drawing/2014/main" id="{5C946990-DDCD-DE75-0A84-CD15FA782B18}"/>
                  </a:ext>
                </a:extLst>
              </p:cNvPr>
              <p:cNvSpPr txBox="1">
                <a:spLocks noRot="1" noChangeAspect="1" noMove="1" noResize="1" noEditPoints="1" noAdjustHandles="1" noChangeArrowheads="1" noChangeShapeType="1" noTextEdit="1"/>
              </p:cNvSpPr>
              <p:nvPr/>
            </p:nvSpPr>
            <p:spPr>
              <a:xfrm>
                <a:off x="5296467" y="29584031"/>
                <a:ext cx="899160" cy="369332"/>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8" name="TextBox 1057">
                <a:extLst>
                  <a:ext uri="{FF2B5EF4-FFF2-40B4-BE49-F238E27FC236}">
                    <a16:creationId xmlns:a16="http://schemas.microsoft.com/office/drawing/2014/main" id="{1C3B7E26-F46D-65F8-FB12-C906173FF2E1}"/>
                  </a:ext>
                </a:extLst>
              </p:cNvPr>
              <p:cNvSpPr txBox="1"/>
              <p:nvPr/>
            </p:nvSpPr>
            <p:spPr>
              <a:xfrm>
                <a:off x="7139938" y="31238201"/>
                <a:ext cx="89916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𝜁</m:t>
                      </m:r>
                    </m:oMath>
                  </m:oMathPara>
                </a14:m>
                <a:endParaRPr lang="en-US" dirty="0"/>
              </a:p>
            </p:txBody>
          </p:sp>
        </mc:Choice>
        <mc:Fallback xmlns="">
          <p:sp>
            <p:nvSpPr>
              <p:cNvPr id="1058" name="TextBox 1057">
                <a:extLst>
                  <a:ext uri="{FF2B5EF4-FFF2-40B4-BE49-F238E27FC236}">
                    <a16:creationId xmlns:a16="http://schemas.microsoft.com/office/drawing/2014/main" id="{1C3B7E26-F46D-65F8-FB12-C906173FF2E1}"/>
                  </a:ext>
                </a:extLst>
              </p:cNvPr>
              <p:cNvSpPr txBox="1">
                <a:spLocks noRot="1" noChangeAspect="1" noMove="1" noResize="1" noEditPoints="1" noAdjustHandles="1" noChangeArrowheads="1" noChangeShapeType="1" noTextEdit="1"/>
              </p:cNvSpPr>
              <p:nvPr/>
            </p:nvSpPr>
            <p:spPr>
              <a:xfrm>
                <a:off x="7139938" y="31238201"/>
                <a:ext cx="899160" cy="369332"/>
              </a:xfrm>
              <a:prstGeom prst="rect">
                <a:avLst/>
              </a:prstGeom>
              <a:blipFill>
                <a:blip r:embed="rId34"/>
                <a:stretch>
                  <a:fillRect b="-11475"/>
                </a:stretch>
              </a:blipFill>
            </p:spPr>
            <p:txBody>
              <a:bodyPr/>
              <a:lstStyle/>
              <a:p>
                <a:r>
                  <a:rPr lang="en-US">
                    <a:noFill/>
                  </a:rPr>
                  <a:t> </a:t>
                </a:r>
              </a:p>
            </p:txBody>
          </p:sp>
        </mc:Fallback>
      </mc:AlternateContent>
      <p:sp>
        <p:nvSpPr>
          <p:cNvPr id="1059" name="TextBox 1058">
            <a:extLst>
              <a:ext uri="{FF2B5EF4-FFF2-40B4-BE49-F238E27FC236}">
                <a16:creationId xmlns:a16="http://schemas.microsoft.com/office/drawing/2014/main" id="{72FACDA2-15B1-C750-B8B4-DC4022A1B067}"/>
              </a:ext>
            </a:extLst>
          </p:cNvPr>
          <p:cNvSpPr txBox="1"/>
          <p:nvPr/>
        </p:nvSpPr>
        <p:spPr>
          <a:xfrm>
            <a:off x="5905384" y="28311337"/>
            <a:ext cx="3715665" cy="369332"/>
          </a:xfrm>
          <a:prstGeom prst="rect">
            <a:avLst/>
          </a:prstGeom>
          <a:noFill/>
        </p:spPr>
        <p:txBody>
          <a:bodyPr wrap="square" rtlCol="0">
            <a:spAutoFit/>
          </a:bodyPr>
          <a:lstStyle/>
          <a:p>
            <a:r>
              <a:rPr lang="en-US" dirty="0"/>
              <a:t>Current Potential On Winding Surface</a:t>
            </a:r>
          </a:p>
        </p:txBody>
      </p:sp>
      <p:cxnSp>
        <p:nvCxnSpPr>
          <p:cNvPr id="1065" name="Straight Arrow Connector 1064">
            <a:extLst>
              <a:ext uri="{FF2B5EF4-FFF2-40B4-BE49-F238E27FC236}">
                <a16:creationId xmlns:a16="http://schemas.microsoft.com/office/drawing/2014/main" id="{8C8F05B5-3107-BBCC-BE7C-FFEAF8B5C54C}"/>
              </a:ext>
            </a:extLst>
          </p:cNvPr>
          <p:cNvCxnSpPr>
            <a:cxnSpLocks/>
          </p:cNvCxnSpPr>
          <p:nvPr/>
        </p:nvCxnSpPr>
        <p:spPr>
          <a:xfrm>
            <a:off x="6254469" y="30605966"/>
            <a:ext cx="432081"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1086" name="Group 1085">
            <a:extLst>
              <a:ext uri="{FF2B5EF4-FFF2-40B4-BE49-F238E27FC236}">
                <a16:creationId xmlns:a16="http://schemas.microsoft.com/office/drawing/2014/main" id="{AACE1CEB-364E-30DB-47B7-5116237C2964}"/>
              </a:ext>
            </a:extLst>
          </p:cNvPr>
          <p:cNvGrpSpPr/>
          <p:nvPr/>
        </p:nvGrpSpPr>
        <p:grpSpPr>
          <a:xfrm>
            <a:off x="6084528" y="30273027"/>
            <a:ext cx="203200" cy="714571"/>
            <a:chOff x="6084528" y="30493700"/>
            <a:chExt cx="203200" cy="493898"/>
          </a:xfrm>
        </p:grpSpPr>
        <p:cxnSp>
          <p:nvCxnSpPr>
            <p:cNvPr id="1069" name="Straight Connector 1068">
              <a:extLst>
                <a:ext uri="{FF2B5EF4-FFF2-40B4-BE49-F238E27FC236}">
                  <a16:creationId xmlns:a16="http://schemas.microsoft.com/office/drawing/2014/main" id="{6E3EF4CF-0811-2CFC-73A6-90D5E934804B}"/>
                </a:ext>
              </a:extLst>
            </p:cNvPr>
            <p:cNvCxnSpPr/>
            <p:nvPr/>
          </p:nvCxnSpPr>
          <p:spPr>
            <a:xfrm>
              <a:off x="6179778" y="30493700"/>
              <a:ext cx="0" cy="49389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70" name="Straight Connector 1069">
              <a:extLst>
                <a:ext uri="{FF2B5EF4-FFF2-40B4-BE49-F238E27FC236}">
                  <a16:creationId xmlns:a16="http://schemas.microsoft.com/office/drawing/2014/main" id="{5A840918-3818-BB42-E96B-5E9A46C5355F}"/>
                </a:ext>
              </a:extLst>
            </p:cNvPr>
            <p:cNvCxnSpPr>
              <a:cxnSpLocks/>
            </p:cNvCxnSpPr>
            <p:nvPr/>
          </p:nvCxnSpPr>
          <p:spPr>
            <a:xfrm flipH="1">
              <a:off x="6084528" y="30500917"/>
              <a:ext cx="203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73" name="Straight Connector 1072">
              <a:extLst>
                <a:ext uri="{FF2B5EF4-FFF2-40B4-BE49-F238E27FC236}">
                  <a16:creationId xmlns:a16="http://schemas.microsoft.com/office/drawing/2014/main" id="{E28EE030-0CCB-2220-648A-52C27E82C997}"/>
                </a:ext>
              </a:extLst>
            </p:cNvPr>
            <p:cNvCxnSpPr>
              <a:cxnSpLocks/>
            </p:cNvCxnSpPr>
            <p:nvPr/>
          </p:nvCxnSpPr>
          <p:spPr>
            <a:xfrm flipH="1">
              <a:off x="6084528" y="30987598"/>
              <a:ext cx="203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75" name="TextBox 1074">
                <a:extLst>
                  <a:ext uri="{FF2B5EF4-FFF2-40B4-BE49-F238E27FC236}">
                    <a16:creationId xmlns:a16="http://schemas.microsoft.com/office/drawing/2014/main" id="{461AB234-FAF6-6EF3-00F7-5087BAA29AF9}"/>
                  </a:ext>
                </a:extLst>
              </p:cNvPr>
              <p:cNvSpPr txBox="1"/>
              <p:nvPr/>
            </p:nvSpPr>
            <p:spPr>
              <a:xfrm>
                <a:off x="6162142" y="30236634"/>
                <a:ext cx="8064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𝑖</m:t>
                          </m:r>
                        </m:sub>
                      </m:sSub>
                    </m:oMath>
                  </m:oMathPara>
                </a14:m>
                <a:endParaRPr lang="en-US" dirty="0"/>
              </a:p>
            </p:txBody>
          </p:sp>
        </mc:Choice>
        <mc:Fallback xmlns="">
          <p:sp>
            <p:nvSpPr>
              <p:cNvPr id="1075" name="TextBox 1074">
                <a:extLst>
                  <a:ext uri="{FF2B5EF4-FFF2-40B4-BE49-F238E27FC236}">
                    <a16:creationId xmlns:a16="http://schemas.microsoft.com/office/drawing/2014/main" id="{461AB234-FAF6-6EF3-00F7-5087BAA29AF9}"/>
                  </a:ext>
                </a:extLst>
              </p:cNvPr>
              <p:cNvSpPr txBox="1">
                <a:spLocks noRot="1" noChangeAspect="1" noMove="1" noResize="1" noEditPoints="1" noAdjustHandles="1" noChangeArrowheads="1" noChangeShapeType="1" noTextEdit="1"/>
              </p:cNvSpPr>
              <p:nvPr/>
            </p:nvSpPr>
            <p:spPr>
              <a:xfrm>
                <a:off x="6162142" y="30236634"/>
                <a:ext cx="806450" cy="369332"/>
              </a:xfrm>
              <a:prstGeom prst="rect">
                <a:avLst/>
              </a:prstGeom>
              <a:blipFill>
                <a:blip r:embed="rId37"/>
                <a:stretch>
                  <a:fillRect/>
                </a:stretch>
              </a:blipFill>
            </p:spPr>
            <p:txBody>
              <a:bodyPr/>
              <a:lstStyle/>
              <a:p>
                <a:r>
                  <a:rPr lang="en-US">
                    <a:noFill/>
                  </a:rPr>
                  <a:t> </a:t>
                </a:r>
              </a:p>
            </p:txBody>
          </p:sp>
        </mc:Fallback>
      </mc:AlternateContent>
      <p:grpSp>
        <p:nvGrpSpPr>
          <p:cNvPr id="1080" name="Group 1079">
            <a:extLst>
              <a:ext uri="{FF2B5EF4-FFF2-40B4-BE49-F238E27FC236}">
                <a16:creationId xmlns:a16="http://schemas.microsoft.com/office/drawing/2014/main" id="{E67D48C2-BFED-949A-E2C7-F5E95BF142C2}"/>
              </a:ext>
            </a:extLst>
          </p:cNvPr>
          <p:cNvGrpSpPr/>
          <p:nvPr/>
        </p:nvGrpSpPr>
        <p:grpSpPr>
          <a:xfrm>
            <a:off x="5869366" y="28664652"/>
            <a:ext cx="203200" cy="2341453"/>
            <a:chOff x="5081078" y="28614386"/>
            <a:chExt cx="203200" cy="2487508"/>
          </a:xfrm>
        </p:grpSpPr>
        <p:cxnSp>
          <p:nvCxnSpPr>
            <p:cNvPr id="1077" name="Straight Connector 1076">
              <a:extLst>
                <a:ext uri="{FF2B5EF4-FFF2-40B4-BE49-F238E27FC236}">
                  <a16:creationId xmlns:a16="http://schemas.microsoft.com/office/drawing/2014/main" id="{165A34F3-E34A-690C-1D45-495E854502E9}"/>
                </a:ext>
              </a:extLst>
            </p:cNvPr>
            <p:cNvCxnSpPr/>
            <p:nvPr/>
          </p:nvCxnSpPr>
          <p:spPr>
            <a:xfrm>
              <a:off x="5176328" y="28614386"/>
              <a:ext cx="0" cy="2487508"/>
            </a:xfrm>
            <a:prstGeom prst="line">
              <a:avLst/>
            </a:prstGeom>
            <a:ln w="28575">
              <a:solidFill>
                <a:srgbClr val="245254"/>
              </a:solidFill>
            </a:ln>
          </p:spPr>
          <p:style>
            <a:lnRef idx="1">
              <a:schemeClr val="accent1"/>
            </a:lnRef>
            <a:fillRef idx="0">
              <a:schemeClr val="accent1"/>
            </a:fillRef>
            <a:effectRef idx="0">
              <a:schemeClr val="accent1"/>
            </a:effectRef>
            <a:fontRef idx="minor">
              <a:schemeClr val="tx1"/>
            </a:fontRef>
          </p:style>
        </p:cxnSp>
        <p:cxnSp>
          <p:nvCxnSpPr>
            <p:cNvPr id="1078" name="Straight Connector 1077">
              <a:extLst>
                <a:ext uri="{FF2B5EF4-FFF2-40B4-BE49-F238E27FC236}">
                  <a16:creationId xmlns:a16="http://schemas.microsoft.com/office/drawing/2014/main" id="{9533273C-3D8E-0DDE-94A0-C8F66DE4928D}"/>
                </a:ext>
              </a:extLst>
            </p:cNvPr>
            <p:cNvCxnSpPr>
              <a:cxnSpLocks/>
            </p:cNvCxnSpPr>
            <p:nvPr/>
          </p:nvCxnSpPr>
          <p:spPr>
            <a:xfrm flipH="1">
              <a:off x="5081078" y="28618723"/>
              <a:ext cx="203200" cy="0"/>
            </a:xfrm>
            <a:prstGeom prst="line">
              <a:avLst/>
            </a:prstGeom>
            <a:ln w="28575">
              <a:solidFill>
                <a:srgbClr val="245254"/>
              </a:solidFill>
            </a:ln>
          </p:spPr>
          <p:style>
            <a:lnRef idx="1">
              <a:schemeClr val="accent1"/>
            </a:lnRef>
            <a:fillRef idx="0">
              <a:schemeClr val="accent1"/>
            </a:fillRef>
            <a:effectRef idx="0">
              <a:schemeClr val="accent1"/>
            </a:effectRef>
            <a:fontRef idx="minor">
              <a:schemeClr val="tx1"/>
            </a:fontRef>
          </p:style>
        </p:cxnSp>
        <p:cxnSp>
          <p:nvCxnSpPr>
            <p:cNvPr id="1079" name="Straight Connector 1078">
              <a:extLst>
                <a:ext uri="{FF2B5EF4-FFF2-40B4-BE49-F238E27FC236}">
                  <a16:creationId xmlns:a16="http://schemas.microsoft.com/office/drawing/2014/main" id="{367B1BD7-C7FC-0C8E-F3D3-207F255263B6}"/>
                </a:ext>
              </a:extLst>
            </p:cNvPr>
            <p:cNvCxnSpPr>
              <a:cxnSpLocks/>
            </p:cNvCxnSpPr>
            <p:nvPr/>
          </p:nvCxnSpPr>
          <p:spPr>
            <a:xfrm flipH="1">
              <a:off x="5081078" y="31101894"/>
              <a:ext cx="203200" cy="0"/>
            </a:xfrm>
            <a:prstGeom prst="line">
              <a:avLst/>
            </a:prstGeom>
            <a:ln w="28575">
              <a:solidFill>
                <a:srgbClr val="245254"/>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81" name="TextBox 1080">
                <a:extLst>
                  <a:ext uri="{FF2B5EF4-FFF2-40B4-BE49-F238E27FC236}">
                    <a16:creationId xmlns:a16="http://schemas.microsoft.com/office/drawing/2014/main" id="{8F0ADA2D-C20A-7711-3DAC-4AA6212615A4}"/>
                  </a:ext>
                </a:extLst>
              </p:cNvPr>
              <p:cNvSpPr txBox="1"/>
              <p:nvPr/>
            </p:nvSpPr>
            <p:spPr>
              <a:xfrm>
                <a:off x="5938641" y="29912505"/>
                <a:ext cx="4949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oMath>
                  </m:oMathPara>
                </a14:m>
                <a:endParaRPr lang="en-US" dirty="0"/>
              </a:p>
            </p:txBody>
          </p:sp>
        </mc:Choice>
        <mc:Fallback xmlns="">
          <p:sp>
            <p:nvSpPr>
              <p:cNvPr id="1081" name="TextBox 1080">
                <a:extLst>
                  <a:ext uri="{FF2B5EF4-FFF2-40B4-BE49-F238E27FC236}">
                    <a16:creationId xmlns:a16="http://schemas.microsoft.com/office/drawing/2014/main" id="{8F0ADA2D-C20A-7711-3DAC-4AA6212615A4}"/>
                  </a:ext>
                </a:extLst>
              </p:cNvPr>
              <p:cNvSpPr txBox="1">
                <a:spLocks noRot="1" noChangeAspect="1" noMove="1" noResize="1" noEditPoints="1" noAdjustHandles="1" noChangeArrowheads="1" noChangeShapeType="1" noTextEdit="1"/>
              </p:cNvSpPr>
              <p:nvPr/>
            </p:nvSpPr>
            <p:spPr>
              <a:xfrm>
                <a:off x="5938641" y="29912505"/>
                <a:ext cx="494974" cy="369332"/>
              </a:xfrm>
              <a:prstGeom prst="rect">
                <a:avLst/>
              </a:prstGeom>
              <a:blipFill>
                <a:blip r:embed="rId38"/>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2" name="TextBox 1081">
                <a:extLst>
                  <a:ext uri="{FF2B5EF4-FFF2-40B4-BE49-F238E27FC236}">
                    <a16:creationId xmlns:a16="http://schemas.microsoft.com/office/drawing/2014/main" id="{2D1D6712-F120-BF42-B601-FA9F08EB66B0}"/>
                  </a:ext>
                </a:extLst>
              </p:cNvPr>
              <p:cNvSpPr txBox="1"/>
              <p:nvPr/>
            </p:nvSpPr>
            <p:spPr>
              <a:xfrm>
                <a:off x="5905537" y="28584903"/>
                <a:ext cx="4949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𝜋</m:t>
                      </m:r>
                    </m:oMath>
                  </m:oMathPara>
                </a14:m>
                <a:endParaRPr lang="en-US" dirty="0"/>
              </a:p>
            </p:txBody>
          </p:sp>
        </mc:Choice>
        <mc:Fallback xmlns="">
          <p:sp>
            <p:nvSpPr>
              <p:cNvPr id="1082" name="TextBox 1081">
                <a:extLst>
                  <a:ext uri="{FF2B5EF4-FFF2-40B4-BE49-F238E27FC236}">
                    <a16:creationId xmlns:a16="http://schemas.microsoft.com/office/drawing/2014/main" id="{2D1D6712-F120-BF42-B601-FA9F08EB66B0}"/>
                  </a:ext>
                </a:extLst>
              </p:cNvPr>
              <p:cNvSpPr txBox="1">
                <a:spLocks noRot="1" noChangeAspect="1" noMove="1" noResize="1" noEditPoints="1" noAdjustHandles="1" noChangeArrowheads="1" noChangeShapeType="1" noTextEdit="1"/>
              </p:cNvSpPr>
              <p:nvPr/>
            </p:nvSpPr>
            <p:spPr>
              <a:xfrm>
                <a:off x="5905537" y="28584903"/>
                <a:ext cx="494974" cy="369332"/>
              </a:xfrm>
              <a:prstGeom prst="rect">
                <a:avLst/>
              </a:prstGeom>
              <a:blipFill>
                <a:blip r:embed="rId39"/>
                <a:stretch>
                  <a:fillRect/>
                </a:stretch>
              </a:blipFill>
            </p:spPr>
            <p:txBody>
              <a:bodyPr/>
              <a:lstStyle/>
              <a:p>
                <a:r>
                  <a:rPr lang="en-US">
                    <a:noFill/>
                  </a:rPr>
                  <a:t> </a:t>
                </a:r>
              </a:p>
            </p:txBody>
          </p:sp>
        </mc:Fallback>
      </mc:AlternateContent>
      <p:cxnSp>
        <p:nvCxnSpPr>
          <p:cNvPr id="1083" name="Straight Arrow Connector 1082">
            <a:extLst>
              <a:ext uri="{FF2B5EF4-FFF2-40B4-BE49-F238E27FC236}">
                <a16:creationId xmlns:a16="http://schemas.microsoft.com/office/drawing/2014/main" id="{0A73F66C-D4FB-7483-6546-6A5D62D62E7F}"/>
              </a:ext>
            </a:extLst>
          </p:cNvPr>
          <p:cNvCxnSpPr>
            <a:cxnSpLocks/>
          </p:cNvCxnSpPr>
          <p:nvPr/>
        </p:nvCxnSpPr>
        <p:spPr>
          <a:xfrm>
            <a:off x="6287728" y="29766761"/>
            <a:ext cx="1178139" cy="0"/>
          </a:xfrm>
          <a:prstGeom prst="straightConnector1">
            <a:avLst/>
          </a:prstGeom>
          <a:ln w="136525" cmpd="sng">
            <a:solidFill>
              <a:srgbClr val="245254"/>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84" name="TextBox 1083">
                <a:extLst>
                  <a:ext uri="{FF2B5EF4-FFF2-40B4-BE49-F238E27FC236}">
                    <a16:creationId xmlns:a16="http://schemas.microsoft.com/office/drawing/2014/main" id="{C490833A-1E89-5F37-3A2F-4DE3079DC456}"/>
                  </a:ext>
                </a:extLst>
              </p:cNvPr>
              <p:cNvSpPr txBox="1"/>
              <p:nvPr/>
            </p:nvSpPr>
            <p:spPr>
              <a:xfrm>
                <a:off x="6162142" y="29368665"/>
                <a:ext cx="8064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oMath>
                  </m:oMathPara>
                </a14:m>
                <a:endParaRPr lang="en-US" dirty="0"/>
              </a:p>
            </p:txBody>
          </p:sp>
        </mc:Choice>
        <mc:Fallback xmlns="">
          <p:sp>
            <p:nvSpPr>
              <p:cNvPr id="1084" name="TextBox 1083">
                <a:extLst>
                  <a:ext uri="{FF2B5EF4-FFF2-40B4-BE49-F238E27FC236}">
                    <a16:creationId xmlns:a16="http://schemas.microsoft.com/office/drawing/2014/main" id="{C490833A-1E89-5F37-3A2F-4DE3079DC456}"/>
                  </a:ext>
                </a:extLst>
              </p:cNvPr>
              <p:cNvSpPr txBox="1">
                <a:spLocks noRot="1" noChangeAspect="1" noMove="1" noResize="1" noEditPoints="1" noAdjustHandles="1" noChangeArrowheads="1" noChangeShapeType="1" noTextEdit="1"/>
              </p:cNvSpPr>
              <p:nvPr/>
            </p:nvSpPr>
            <p:spPr>
              <a:xfrm>
                <a:off x="6162142" y="29368665"/>
                <a:ext cx="806450" cy="369332"/>
              </a:xfrm>
              <a:prstGeom prst="rect">
                <a:avLst/>
              </a:prstGeom>
              <a:blipFill>
                <a:blip r:embed="rId4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2" name="TextBox 1091">
                <a:extLst>
                  <a:ext uri="{FF2B5EF4-FFF2-40B4-BE49-F238E27FC236}">
                    <a16:creationId xmlns:a16="http://schemas.microsoft.com/office/drawing/2014/main" id="{F9825671-3937-911F-209B-0D8FE411F348}"/>
                  </a:ext>
                </a:extLst>
              </p:cNvPr>
              <p:cNvSpPr txBox="1"/>
              <p:nvPr/>
            </p:nvSpPr>
            <p:spPr>
              <a:xfrm>
                <a:off x="8216882" y="30933402"/>
                <a:ext cx="11597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𝐹𝑃</m:t>
                          </m:r>
                        </m:sub>
                      </m:sSub>
                    </m:oMath>
                  </m:oMathPara>
                </a14:m>
                <a:endParaRPr lang="en-US" dirty="0"/>
              </a:p>
            </p:txBody>
          </p:sp>
        </mc:Choice>
        <mc:Fallback xmlns="">
          <p:sp>
            <p:nvSpPr>
              <p:cNvPr id="1092" name="TextBox 1091">
                <a:extLst>
                  <a:ext uri="{FF2B5EF4-FFF2-40B4-BE49-F238E27FC236}">
                    <a16:creationId xmlns:a16="http://schemas.microsoft.com/office/drawing/2014/main" id="{F9825671-3937-911F-209B-0D8FE411F348}"/>
                  </a:ext>
                </a:extLst>
              </p:cNvPr>
              <p:cNvSpPr txBox="1">
                <a:spLocks noRot="1" noChangeAspect="1" noMove="1" noResize="1" noEditPoints="1" noAdjustHandles="1" noChangeArrowheads="1" noChangeShapeType="1" noTextEdit="1"/>
              </p:cNvSpPr>
              <p:nvPr/>
            </p:nvSpPr>
            <p:spPr>
              <a:xfrm>
                <a:off x="8216882" y="30933402"/>
                <a:ext cx="1159724" cy="369332"/>
              </a:xfrm>
              <a:prstGeom prst="rect">
                <a:avLst/>
              </a:prstGeom>
              <a:blipFill>
                <a:blip r:embed="rId42"/>
                <a:stretch>
                  <a:fillRect b="-13115"/>
                </a:stretch>
              </a:blipFill>
            </p:spPr>
            <p:txBody>
              <a:bodyPr/>
              <a:lstStyle/>
              <a:p>
                <a:r>
                  <a:rPr lang="en-US">
                    <a:noFill/>
                  </a:rPr>
                  <a:t> </a:t>
                </a:r>
              </a:p>
            </p:txBody>
          </p:sp>
        </mc:Fallback>
      </mc:AlternateContent>
      <p:grpSp>
        <p:nvGrpSpPr>
          <p:cNvPr id="1093" name="Group 1092">
            <a:extLst>
              <a:ext uri="{FF2B5EF4-FFF2-40B4-BE49-F238E27FC236}">
                <a16:creationId xmlns:a16="http://schemas.microsoft.com/office/drawing/2014/main" id="{AC6399DC-9E66-B655-2ED7-E78249ED741A}"/>
              </a:ext>
            </a:extLst>
          </p:cNvPr>
          <p:cNvGrpSpPr/>
          <p:nvPr/>
        </p:nvGrpSpPr>
        <p:grpSpPr>
          <a:xfrm rot="5400000">
            <a:off x="6543123" y="30731913"/>
            <a:ext cx="203200" cy="714571"/>
            <a:chOff x="6084528" y="30493700"/>
            <a:chExt cx="203200" cy="493898"/>
          </a:xfrm>
        </p:grpSpPr>
        <p:cxnSp>
          <p:nvCxnSpPr>
            <p:cNvPr id="1094" name="Straight Connector 1093">
              <a:extLst>
                <a:ext uri="{FF2B5EF4-FFF2-40B4-BE49-F238E27FC236}">
                  <a16:creationId xmlns:a16="http://schemas.microsoft.com/office/drawing/2014/main" id="{0F8A7F77-67FC-CE41-1C5F-40A2E095B955}"/>
                </a:ext>
              </a:extLst>
            </p:cNvPr>
            <p:cNvCxnSpPr/>
            <p:nvPr/>
          </p:nvCxnSpPr>
          <p:spPr>
            <a:xfrm>
              <a:off x="6179778" y="30493700"/>
              <a:ext cx="0" cy="49389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95" name="Straight Connector 1094">
              <a:extLst>
                <a:ext uri="{FF2B5EF4-FFF2-40B4-BE49-F238E27FC236}">
                  <a16:creationId xmlns:a16="http://schemas.microsoft.com/office/drawing/2014/main" id="{B007D50A-6C98-86FF-647E-79F7E905C007}"/>
                </a:ext>
              </a:extLst>
            </p:cNvPr>
            <p:cNvCxnSpPr>
              <a:cxnSpLocks/>
            </p:cNvCxnSpPr>
            <p:nvPr/>
          </p:nvCxnSpPr>
          <p:spPr>
            <a:xfrm flipH="1">
              <a:off x="6084528" y="30500917"/>
              <a:ext cx="203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96" name="Straight Connector 1095">
              <a:extLst>
                <a:ext uri="{FF2B5EF4-FFF2-40B4-BE49-F238E27FC236}">
                  <a16:creationId xmlns:a16="http://schemas.microsoft.com/office/drawing/2014/main" id="{678275AE-ED9C-41B3-6A70-BCB0BF9A75E1}"/>
                </a:ext>
              </a:extLst>
            </p:cNvPr>
            <p:cNvCxnSpPr>
              <a:cxnSpLocks/>
            </p:cNvCxnSpPr>
            <p:nvPr/>
          </p:nvCxnSpPr>
          <p:spPr>
            <a:xfrm flipH="1">
              <a:off x="6084528" y="30987598"/>
              <a:ext cx="203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97" name="TextBox 1096">
                <a:extLst>
                  <a:ext uri="{FF2B5EF4-FFF2-40B4-BE49-F238E27FC236}">
                    <a16:creationId xmlns:a16="http://schemas.microsoft.com/office/drawing/2014/main" id="{A6F43434-D387-4C3D-F6C3-E575553EE974}"/>
                  </a:ext>
                </a:extLst>
              </p:cNvPr>
              <p:cNvSpPr txBox="1"/>
              <p:nvPr/>
            </p:nvSpPr>
            <p:spPr>
              <a:xfrm>
                <a:off x="6420705" y="30650308"/>
                <a:ext cx="8064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𝑖</m:t>
                          </m:r>
                        </m:sub>
                      </m:sSub>
                    </m:oMath>
                  </m:oMathPara>
                </a14:m>
                <a:endParaRPr lang="en-US" dirty="0"/>
              </a:p>
            </p:txBody>
          </p:sp>
        </mc:Choice>
        <mc:Fallback xmlns="">
          <p:sp>
            <p:nvSpPr>
              <p:cNvPr id="1097" name="TextBox 1096">
                <a:extLst>
                  <a:ext uri="{FF2B5EF4-FFF2-40B4-BE49-F238E27FC236}">
                    <a16:creationId xmlns:a16="http://schemas.microsoft.com/office/drawing/2014/main" id="{A6F43434-D387-4C3D-F6C3-E575553EE974}"/>
                  </a:ext>
                </a:extLst>
              </p:cNvPr>
              <p:cNvSpPr txBox="1">
                <a:spLocks noRot="1" noChangeAspect="1" noMove="1" noResize="1" noEditPoints="1" noAdjustHandles="1" noChangeArrowheads="1" noChangeShapeType="1" noTextEdit="1"/>
              </p:cNvSpPr>
              <p:nvPr/>
            </p:nvSpPr>
            <p:spPr>
              <a:xfrm>
                <a:off x="6420705" y="30650308"/>
                <a:ext cx="806450" cy="369332"/>
              </a:xfrm>
              <a:prstGeom prst="rect">
                <a:avLst/>
              </a:prstGeom>
              <a:blipFill>
                <a:blip r:embed="rId43"/>
                <a:stretch>
                  <a:fillRect/>
                </a:stretch>
              </a:blipFill>
            </p:spPr>
            <p:txBody>
              <a:bodyPr/>
              <a:lstStyle/>
              <a:p>
                <a:r>
                  <a:rPr lang="en-US">
                    <a:noFill/>
                  </a:rPr>
                  <a:t> </a:t>
                </a:r>
              </a:p>
            </p:txBody>
          </p:sp>
        </mc:Fallback>
      </mc:AlternateContent>
      <p:cxnSp>
        <p:nvCxnSpPr>
          <p:cNvPr id="1098" name="Straight Arrow Connector 1097">
            <a:extLst>
              <a:ext uri="{FF2B5EF4-FFF2-40B4-BE49-F238E27FC236}">
                <a16:creationId xmlns:a16="http://schemas.microsoft.com/office/drawing/2014/main" id="{64F4D81B-C25F-4782-331E-B36931489E01}"/>
              </a:ext>
            </a:extLst>
          </p:cNvPr>
          <p:cNvCxnSpPr>
            <a:cxnSpLocks/>
          </p:cNvCxnSpPr>
          <p:nvPr/>
        </p:nvCxnSpPr>
        <p:spPr>
          <a:xfrm flipV="1">
            <a:off x="6644723" y="30681222"/>
            <a:ext cx="0" cy="32488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1100" name="Group 1099">
            <a:extLst>
              <a:ext uri="{FF2B5EF4-FFF2-40B4-BE49-F238E27FC236}">
                <a16:creationId xmlns:a16="http://schemas.microsoft.com/office/drawing/2014/main" id="{4DA82A2A-C295-09B7-E419-33E28C96A0D8}"/>
              </a:ext>
            </a:extLst>
          </p:cNvPr>
          <p:cNvGrpSpPr/>
          <p:nvPr/>
        </p:nvGrpSpPr>
        <p:grpSpPr>
          <a:xfrm rot="5400000">
            <a:off x="7448043" y="30071763"/>
            <a:ext cx="203200" cy="2509007"/>
            <a:chOff x="5081078" y="28614386"/>
            <a:chExt cx="203200" cy="2487508"/>
          </a:xfrm>
        </p:grpSpPr>
        <p:cxnSp>
          <p:nvCxnSpPr>
            <p:cNvPr id="1101" name="Straight Connector 1100">
              <a:extLst>
                <a:ext uri="{FF2B5EF4-FFF2-40B4-BE49-F238E27FC236}">
                  <a16:creationId xmlns:a16="http://schemas.microsoft.com/office/drawing/2014/main" id="{1C701EA8-3EC7-728D-3C4D-C7E787C020C6}"/>
                </a:ext>
              </a:extLst>
            </p:cNvPr>
            <p:cNvCxnSpPr/>
            <p:nvPr/>
          </p:nvCxnSpPr>
          <p:spPr>
            <a:xfrm>
              <a:off x="5176328" y="28614386"/>
              <a:ext cx="0" cy="2487508"/>
            </a:xfrm>
            <a:prstGeom prst="line">
              <a:avLst/>
            </a:prstGeom>
            <a:ln w="28575">
              <a:solidFill>
                <a:srgbClr val="245254"/>
              </a:solidFill>
            </a:ln>
          </p:spPr>
          <p:style>
            <a:lnRef idx="1">
              <a:schemeClr val="accent1"/>
            </a:lnRef>
            <a:fillRef idx="0">
              <a:schemeClr val="accent1"/>
            </a:fillRef>
            <a:effectRef idx="0">
              <a:schemeClr val="accent1"/>
            </a:effectRef>
            <a:fontRef idx="minor">
              <a:schemeClr val="tx1"/>
            </a:fontRef>
          </p:style>
        </p:cxnSp>
        <p:cxnSp>
          <p:nvCxnSpPr>
            <p:cNvPr id="1102" name="Straight Connector 1101">
              <a:extLst>
                <a:ext uri="{FF2B5EF4-FFF2-40B4-BE49-F238E27FC236}">
                  <a16:creationId xmlns:a16="http://schemas.microsoft.com/office/drawing/2014/main" id="{F8765669-FB5F-D65D-1D14-7EF9719CE868}"/>
                </a:ext>
              </a:extLst>
            </p:cNvPr>
            <p:cNvCxnSpPr>
              <a:cxnSpLocks/>
            </p:cNvCxnSpPr>
            <p:nvPr/>
          </p:nvCxnSpPr>
          <p:spPr>
            <a:xfrm flipH="1">
              <a:off x="5081078" y="28618723"/>
              <a:ext cx="203200" cy="0"/>
            </a:xfrm>
            <a:prstGeom prst="line">
              <a:avLst/>
            </a:prstGeom>
            <a:ln w="28575">
              <a:solidFill>
                <a:srgbClr val="245254"/>
              </a:solidFill>
            </a:ln>
          </p:spPr>
          <p:style>
            <a:lnRef idx="1">
              <a:schemeClr val="accent1"/>
            </a:lnRef>
            <a:fillRef idx="0">
              <a:schemeClr val="accent1"/>
            </a:fillRef>
            <a:effectRef idx="0">
              <a:schemeClr val="accent1"/>
            </a:effectRef>
            <a:fontRef idx="minor">
              <a:schemeClr val="tx1"/>
            </a:fontRef>
          </p:style>
        </p:cxnSp>
        <p:cxnSp>
          <p:nvCxnSpPr>
            <p:cNvPr id="1103" name="Straight Connector 1102">
              <a:extLst>
                <a:ext uri="{FF2B5EF4-FFF2-40B4-BE49-F238E27FC236}">
                  <a16:creationId xmlns:a16="http://schemas.microsoft.com/office/drawing/2014/main" id="{ABF0EDB8-2AB7-F86A-3BC5-457DB9C7A81C}"/>
                </a:ext>
              </a:extLst>
            </p:cNvPr>
            <p:cNvCxnSpPr>
              <a:cxnSpLocks/>
            </p:cNvCxnSpPr>
            <p:nvPr/>
          </p:nvCxnSpPr>
          <p:spPr>
            <a:xfrm flipH="1">
              <a:off x="5081078" y="31101894"/>
              <a:ext cx="203200" cy="0"/>
            </a:xfrm>
            <a:prstGeom prst="line">
              <a:avLst/>
            </a:prstGeom>
            <a:ln w="28575">
              <a:solidFill>
                <a:srgbClr val="245254"/>
              </a:solidFill>
            </a:ln>
          </p:spPr>
          <p:style>
            <a:lnRef idx="1">
              <a:schemeClr val="accent1"/>
            </a:lnRef>
            <a:fillRef idx="0">
              <a:schemeClr val="accent1"/>
            </a:fillRef>
            <a:effectRef idx="0">
              <a:schemeClr val="accent1"/>
            </a:effectRef>
            <a:fontRef idx="minor">
              <a:schemeClr val="tx1"/>
            </a:fontRef>
          </p:style>
        </p:cxnSp>
      </p:grpSp>
      <p:cxnSp>
        <p:nvCxnSpPr>
          <p:cNvPr id="1104" name="Straight Arrow Connector 1103">
            <a:extLst>
              <a:ext uri="{FF2B5EF4-FFF2-40B4-BE49-F238E27FC236}">
                <a16:creationId xmlns:a16="http://schemas.microsoft.com/office/drawing/2014/main" id="{9C0F08A3-C9EC-8F88-0A0A-D93A9C8170F0}"/>
              </a:ext>
            </a:extLst>
          </p:cNvPr>
          <p:cNvCxnSpPr>
            <a:cxnSpLocks/>
            <a:stCxn id="1056" idx="2"/>
          </p:cNvCxnSpPr>
          <p:nvPr/>
        </p:nvCxnSpPr>
        <p:spPr>
          <a:xfrm flipV="1">
            <a:off x="7542240" y="30024085"/>
            <a:ext cx="0" cy="969858"/>
          </a:xfrm>
          <a:prstGeom prst="straightConnector1">
            <a:avLst/>
          </a:prstGeom>
          <a:ln w="136525" cmpd="sng">
            <a:solidFill>
              <a:srgbClr val="245254"/>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04A9CBF8-FCD6-5062-AFCE-13860F0EEC3B}"/>
              </a:ext>
            </a:extLst>
          </p:cNvPr>
          <p:cNvPicPr>
            <a:picLocks noChangeAspect="1"/>
          </p:cNvPicPr>
          <p:nvPr/>
        </p:nvPicPr>
        <p:blipFill>
          <a:blip r:embed="rId44"/>
          <a:stretch>
            <a:fillRect/>
          </a:stretch>
        </p:blipFill>
        <p:spPr>
          <a:xfrm>
            <a:off x="1522880" y="28874411"/>
            <a:ext cx="3979579" cy="678920"/>
          </a:xfrm>
          <a:prstGeom prst="rect">
            <a:avLst/>
          </a:prstGeom>
          <a:ln w="28575">
            <a:solidFill>
              <a:schemeClr val="tx1"/>
            </a:solidFill>
          </a:ln>
        </p:spPr>
      </p:pic>
      <p:pic>
        <p:nvPicPr>
          <p:cNvPr id="51" name="Picture 50">
            <a:extLst>
              <a:ext uri="{FF2B5EF4-FFF2-40B4-BE49-F238E27FC236}">
                <a16:creationId xmlns:a16="http://schemas.microsoft.com/office/drawing/2014/main" id="{B82F2D21-82E2-6DD1-9684-D82FB1D63186}"/>
              </a:ext>
            </a:extLst>
          </p:cNvPr>
          <p:cNvPicPr>
            <a:picLocks noChangeAspect="1"/>
          </p:cNvPicPr>
          <p:nvPr/>
        </p:nvPicPr>
        <p:blipFill>
          <a:blip r:embed="rId45"/>
          <a:stretch>
            <a:fillRect/>
          </a:stretch>
        </p:blipFill>
        <p:spPr>
          <a:xfrm>
            <a:off x="1522880" y="30081092"/>
            <a:ext cx="4037177" cy="795000"/>
          </a:xfrm>
          <a:prstGeom prst="rect">
            <a:avLst/>
          </a:prstGeom>
          <a:ln w="28575">
            <a:solidFill>
              <a:srgbClr val="7030A0"/>
            </a:solidFill>
          </a:ln>
        </p:spPr>
      </p:pic>
      <p:pic>
        <p:nvPicPr>
          <p:cNvPr id="55" name="Picture 54">
            <a:extLst>
              <a:ext uri="{FF2B5EF4-FFF2-40B4-BE49-F238E27FC236}">
                <a16:creationId xmlns:a16="http://schemas.microsoft.com/office/drawing/2014/main" id="{6999FF61-49D7-5A02-2200-AA2ABBF9B938}"/>
              </a:ext>
            </a:extLst>
          </p:cNvPr>
          <p:cNvPicPr>
            <a:picLocks noChangeAspect="1"/>
          </p:cNvPicPr>
          <p:nvPr/>
        </p:nvPicPr>
        <p:blipFill>
          <a:blip r:embed="rId46"/>
          <a:stretch>
            <a:fillRect/>
          </a:stretch>
        </p:blipFill>
        <p:spPr>
          <a:xfrm>
            <a:off x="8969278" y="28802866"/>
            <a:ext cx="5360931" cy="596836"/>
          </a:xfrm>
          <a:prstGeom prst="rect">
            <a:avLst/>
          </a:prstGeom>
          <a:ln w="28575">
            <a:solidFill>
              <a:schemeClr val="tx1"/>
            </a:solidFill>
          </a:ln>
        </p:spPr>
      </p:pic>
      <p:pic>
        <p:nvPicPr>
          <p:cNvPr id="59" name="Picture 58">
            <a:extLst>
              <a:ext uri="{FF2B5EF4-FFF2-40B4-BE49-F238E27FC236}">
                <a16:creationId xmlns:a16="http://schemas.microsoft.com/office/drawing/2014/main" id="{8DD4FD5F-6E62-5A21-55B0-B88DE87F86BF}"/>
              </a:ext>
            </a:extLst>
          </p:cNvPr>
          <p:cNvPicPr>
            <a:picLocks noChangeAspect="1"/>
          </p:cNvPicPr>
          <p:nvPr/>
        </p:nvPicPr>
        <p:blipFill>
          <a:blip r:embed="rId47"/>
          <a:stretch>
            <a:fillRect/>
          </a:stretch>
        </p:blipFill>
        <p:spPr>
          <a:xfrm>
            <a:off x="9599969" y="30055773"/>
            <a:ext cx="4271177" cy="801695"/>
          </a:xfrm>
          <a:prstGeom prst="rect">
            <a:avLst/>
          </a:prstGeom>
          <a:ln w="28575">
            <a:solidFill>
              <a:srgbClr val="7030A0"/>
            </a:solidFill>
          </a:ln>
        </p:spPr>
      </p:pic>
      <p:pic>
        <p:nvPicPr>
          <p:cNvPr id="61" name="Picture 60">
            <a:extLst>
              <a:ext uri="{FF2B5EF4-FFF2-40B4-BE49-F238E27FC236}">
                <a16:creationId xmlns:a16="http://schemas.microsoft.com/office/drawing/2014/main" id="{9F9EE832-AF84-2D1B-CEBA-2A367C2E03C7}"/>
              </a:ext>
            </a:extLst>
          </p:cNvPr>
          <p:cNvPicPr>
            <a:picLocks noChangeAspect="1"/>
          </p:cNvPicPr>
          <p:nvPr/>
        </p:nvPicPr>
        <p:blipFill>
          <a:blip r:embed="rId48"/>
          <a:stretch>
            <a:fillRect/>
          </a:stretch>
        </p:blipFill>
        <p:spPr>
          <a:xfrm>
            <a:off x="19892005" y="23183356"/>
            <a:ext cx="8378026" cy="793035"/>
          </a:xfrm>
          <a:prstGeom prst="rect">
            <a:avLst/>
          </a:prstGeom>
          <a:ln>
            <a:solidFill>
              <a:srgbClr val="245254"/>
            </a:solidFill>
          </a:ln>
        </p:spPr>
      </p:pic>
      <p:sp>
        <p:nvSpPr>
          <p:cNvPr id="62" name="Google Shape;146;g291cc912b2b_0_0">
            <a:extLst>
              <a:ext uri="{FF2B5EF4-FFF2-40B4-BE49-F238E27FC236}">
                <a16:creationId xmlns:a16="http://schemas.microsoft.com/office/drawing/2014/main" id="{1FDF9412-439C-3607-B71B-4923D36A6284}"/>
              </a:ext>
            </a:extLst>
          </p:cNvPr>
          <p:cNvSpPr/>
          <p:nvPr/>
        </p:nvSpPr>
        <p:spPr>
          <a:xfrm>
            <a:off x="15147066" y="4212139"/>
            <a:ext cx="13688146" cy="868680"/>
          </a:xfrm>
          <a:prstGeom prst="round2SameRect">
            <a:avLst>
              <a:gd name="adj1" fmla="val 16667"/>
              <a:gd name="adj2" fmla="val 0"/>
            </a:avLst>
          </a:prstGeom>
          <a:gradFill>
            <a:gsLst>
              <a:gs pos="0">
                <a:srgbClr val="245253"/>
              </a:gs>
              <a:gs pos="40000">
                <a:srgbClr val="628B7D"/>
              </a:gs>
              <a:gs pos="60000">
                <a:srgbClr val="628B7D"/>
              </a:gs>
              <a:gs pos="100000">
                <a:srgbClr val="245253"/>
              </a:gs>
            </a:gsLst>
            <a:lin ang="0" scaled="0"/>
          </a:gradFill>
          <a:ln w="38100" cap="flat" cmpd="sng">
            <a:solidFill>
              <a:srgbClr val="24525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dirty="0">
                <a:solidFill>
                  <a:schemeClr val="lt1"/>
                </a:solidFill>
                <a:latin typeface="Century Gothic"/>
                <a:ea typeface="Century Gothic"/>
                <a:cs typeface="Century Gothic"/>
                <a:sym typeface="Century Gothic"/>
              </a:rPr>
              <a:t>Accounting For External Fields</a:t>
            </a:r>
            <a:endParaRPr sz="4800" b="0" i="0" u="none" strike="noStrike" cap="none" dirty="0">
              <a:solidFill>
                <a:srgbClr val="000000"/>
              </a:solidFill>
              <a:latin typeface="Arial"/>
              <a:ea typeface="Arial"/>
              <a:cs typeface="Arial"/>
              <a:sym typeface="Arial"/>
            </a:endParaRPr>
          </a:p>
        </p:txBody>
      </p:sp>
      <p:sp>
        <p:nvSpPr>
          <p:cNvPr id="63" name="Content Placeholder 2">
            <a:extLst>
              <a:ext uri="{FF2B5EF4-FFF2-40B4-BE49-F238E27FC236}">
                <a16:creationId xmlns:a16="http://schemas.microsoft.com/office/drawing/2014/main" id="{06EA8ECA-DEE7-A243-FA16-37E0A623358A}"/>
              </a:ext>
            </a:extLst>
          </p:cNvPr>
          <p:cNvSpPr txBox="1">
            <a:spLocks/>
          </p:cNvSpPr>
          <p:nvPr/>
        </p:nvSpPr>
        <p:spPr>
          <a:xfrm>
            <a:off x="15147066" y="5100336"/>
            <a:ext cx="13688146" cy="3659176"/>
          </a:xfrm>
          <a:prstGeom prst="rect">
            <a:avLst/>
          </a:prstGeom>
          <a:solidFill>
            <a:schemeClr val="bg1"/>
          </a:solidFill>
          <a:ln w="38100">
            <a:solidFill>
              <a:srgbClr val="245254"/>
            </a:solidFill>
          </a:ln>
        </p:spPr>
        <p:txBody>
          <a:bodyPr vert="horz" lIns="0" tIns="9144" rIns="0" bIns="457200" rtlCol="0">
            <a:normAutofit/>
          </a:bodyPr>
          <a:lstStyle>
            <a:lvl1pPr marL="928688" indent="-465138" algn="l" defTabSz="4389120" rtl="0" eaLnBrk="1" latinLnBrk="0" hangingPunct="1">
              <a:lnSpc>
                <a:spcPts val="1500"/>
              </a:lnSpc>
              <a:spcBef>
                <a:spcPts val="48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1pPr>
            <a:lvl2pPr marL="1833563" indent="-450850"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2pPr>
            <a:lvl3pPr marL="2703513" indent="-409575"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3pPr>
            <a:lvl4pPr marL="3665538" indent="-388938"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4pPr>
            <a:lvl5pPr marL="4116388" indent="471488"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a:lnSpc>
                <a:spcPct val="100000"/>
              </a:lnSpc>
              <a:spcBef>
                <a:spcPts val="0"/>
              </a:spcBef>
            </a:pPr>
            <a:endParaRPr lang="en-US" dirty="0"/>
          </a:p>
        </p:txBody>
      </p:sp>
      <p:pic>
        <p:nvPicPr>
          <p:cNvPr id="1032" name="Picture 1031">
            <a:extLst>
              <a:ext uri="{FF2B5EF4-FFF2-40B4-BE49-F238E27FC236}">
                <a16:creationId xmlns:a16="http://schemas.microsoft.com/office/drawing/2014/main" id="{6C8B843B-500E-C5A9-F519-9A6DDAD6D9A0}"/>
              </a:ext>
            </a:extLst>
          </p:cNvPr>
          <p:cNvPicPr>
            <a:picLocks noChangeAspect="1"/>
          </p:cNvPicPr>
          <p:nvPr/>
        </p:nvPicPr>
        <p:blipFill>
          <a:blip r:embed="rId49"/>
          <a:stretch>
            <a:fillRect/>
          </a:stretch>
        </p:blipFill>
        <p:spPr>
          <a:xfrm>
            <a:off x="7847709" y="8761373"/>
            <a:ext cx="4257675" cy="1828800"/>
          </a:xfrm>
          <a:prstGeom prst="rect">
            <a:avLst/>
          </a:prstGeom>
        </p:spPr>
      </p:pic>
      <p:sp>
        <p:nvSpPr>
          <p:cNvPr id="1034" name="TextBox 1033">
            <a:extLst>
              <a:ext uri="{FF2B5EF4-FFF2-40B4-BE49-F238E27FC236}">
                <a16:creationId xmlns:a16="http://schemas.microsoft.com/office/drawing/2014/main" id="{B422B87F-7A9E-F05D-5A01-E46B0C0AE593}"/>
              </a:ext>
            </a:extLst>
          </p:cNvPr>
          <p:cNvSpPr txBox="1"/>
          <p:nvPr/>
        </p:nvSpPr>
        <p:spPr>
          <a:xfrm>
            <a:off x="29735675" y="29268780"/>
            <a:ext cx="7670568" cy="2308324"/>
          </a:xfrm>
          <a:prstGeom prst="rect">
            <a:avLst/>
          </a:prstGeom>
          <a:noFill/>
        </p:spPr>
        <p:txBody>
          <a:bodyPr wrap="square" rtlCol="0">
            <a:spAutoFit/>
          </a:bodyPr>
          <a:lstStyle/>
          <a:p>
            <a:r>
              <a:rPr lang="en-US" sz="2400" dirty="0">
                <a:latin typeface="Avenir Book" panose="02000503020000020003"/>
              </a:rPr>
              <a:t>The authors are grateful to Matt </a:t>
            </a:r>
            <a:r>
              <a:rPr lang="en-US" sz="2400" dirty="0" err="1">
                <a:latin typeface="Avenir Book" panose="02000503020000020003"/>
              </a:rPr>
              <a:t>Landreman</a:t>
            </a:r>
            <a:r>
              <a:rPr lang="en-US" sz="2400" dirty="0">
                <a:latin typeface="Avenir Book" panose="02000503020000020003"/>
              </a:rPr>
              <a:t> for help with understanding the REGCOIL algorithm</a:t>
            </a:r>
          </a:p>
          <a:p>
            <a:endParaRPr lang="en-US" sz="2400" dirty="0">
              <a:latin typeface="Avenir Book" panose="02000503020000020003"/>
            </a:endParaRPr>
          </a:p>
          <a:p>
            <a:r>
              <a:rPr lang="en-US" sz="2400" dirty="0">
                <a:latin typeface="Avenir Book" panose="02000503020000020003"/>
              </a:rPr>
              <a:t>This work is supported by US DoE DE-AC02-09CH11466, DESC0022005, and Field Work Proposal No. 1019</a:t>
            </a:r>
          </a:p>
          <a:p>
            <a:endParaRPr lang="en-US" sz="2400" dirty="0">
              <a:latin typeface="Avenir Book" panose="02000503020000020003"/>
            </a:endParaRPr>
          </a:p>
        </p:txBody>
      </p:sp>
      <p:sp>
        <p:nvSpPr>
          <p:cNvPr id="1035" name="Google Shape;149;g291cc912b2b_0_0">
            <a:extLst>
              <a:ext uri="{FF2B5EF4-FFF2-40B4-BE49-F238E27FC236}">
                <a16:creationId xmlns:a16="http://schemas.microsoft.com/office/drawing/2014/main" id="{F57872D2-E5D6-BC00-DC64-4C86ABA6C7B5}"/>
              </a:ext>
            </a:extLst>
          </p:cNvPr>
          <p:cNvSpPr/>
          <p:nvPr/>
        </p:nvSpPr>
        <p:spPr>
          <a:xfrm>
            <a:off x="29506928" y="24520123"/>
            <a:ext cx="13716000" cy="868680"/>
          </a:xfrm>
          <a:prstGeom prst="round2SameRect">
            <a:avLst>
              <a:gd name="adj1" fmla="val 16667"/>
              <a:gd name="adj2" fmla="val 0"/>
            </a:avLst>
          </a:prstGeom>
          <a:gradFill>
            <a:gsLst>
              <a:gs pos="0">
                <a:srgbClr val="245253"/>
              </a:gs>
              <a:gs pos="40000">
                <a:srgbClr val="628B7D"/>
              </a:gs>
              <a:gs pos="60000">
                <a:srgbClr val="628B7D"/>
              </a:gs>
              <a:gs pos="100000">
                <a:srgbClr val="245253"/>
              </a:gs>
            </a:gsLst>
            <a:lin ang="0" scaled="0"/>
          </a:gradFill>
          <a:ln w="38100" cap="flat" cmpd="sng">
            <a:solidFill>
              <a:srgbClr val="24525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dirty="0">
                <a:solidFill>
                  <a:schemeClr val="lt1"/>
                </a:solidFill>
                <a:latin typeface="Century Gothic"/>
                <a:ea typeface="Century Gothic"/>
                <a:cs typeface="Century Gothic"/>
                <a:sym typeface="Century Gothic"/>
              </a:rPr>
              <a:t>References</a:t>
            </a:r>
            <a:endParaRPr sz="4800" b="0" i="0" u="none" strike="noStrike" cap="none" dirty="0">
              <a:solidFill>
                <a:srgbClr val="000000"/>
              </a:solidFill>
              <a:latin typeface="Arial"/>
              <a:ea typeface="Arial"/>
              <a:cs typeface="Arial"/>
              <a:sym typeface="Arial"/>
            </a:endParaRPr>
          </a:p>
        </p:txBody>
      </p:sp>
      <p:sp>
        <p:nvSpPr>
          <p:cNvPr id="1036" name="Content Placeholder 2">
            <a:extLst>
              <a:ext uri="{FF2B5EF4-FFF2-40B4-BE49-F238E27FC236}">
                <a16:creationId xmlns:a16="http://schemas.microsoft.com/office/drawing/2014/main" id="{DCC6F10B-333E-6220-25F1-516D34E2A5F5}"/>
              </a:ext>
            </a:extLst>
          </p:cNvPr>
          <p:cNvSpPr txBox="1">
            <a:spLocks/>
          </p:cNvSpPr>
          <p:nvPr/>
        </p:nvSpPr>
        <p:spPr>
          <a:xfrm>
            <a:off x="29506920" y="25388803"/>
            <a:ext cx="13716000" cy="2473601"/>
          </a:xfrm>
          <a:prstGeom prst="rect">
            <a:avLst/>
          </a:prstGeom>
          <a:solidFill>
            <a:schemeClr val="bg1"/>
          </a:solidFill>
          <a:ln w="38100">
            <a:solidFill>
              <a:srgbClr val="245254"/>
            </a:solidFill>
          </a:ln>
        </p:spPr>
        <p:txBody>
          <a:bodyPr vert="horz" lIns="182880" tIns="182880" rIns="182880" bIns="182880" rtlCol="0">
            <a:noAutofit/>
          </a:bodyPr>
          <a:lstStyle>
            <a:lvl1pPr marL="928688" indent="-465138" algn="l" defTabSz="4389120" rtl="0" eaLnBrk="1" latinLnBrk="0" hangingPunct="1">
              <a:lnSpc>
                <a:spcPts val="1500"/>
              </a:lnSpc>
              <a:spcBef>
                <a:spcPts val="48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1pPr>
            <a:lvl2pPr marL="1833563" indent="-450850"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2pPr>
            <a:lvl3pPr marL="2703513" indent="-409575"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3pPr>
            <a:lvl4pPr marL="3665538" indent="-388938"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4pPr>
            <a:lvl5pPr marL="4116388" indent="471488" algn="l" defTabSz="4389120" rtl="0" eaLnBrk="1" latinLnBrk="0" hangingPunct="1">
              <a:lnSpc>
                <a:spcPts val="1500"/>
              </a:lnSpc>
              <a:spcBef>
                <a:spcPts val="2400"/>
              </a:spcBef>
              <a:buFont typeface="Arial" panose="020B0604020202020204" pitchFamily="34" charset="0"/>
              <a:buChar char="•"/>
              <a:tabLst/>
              <a:defRPr sz="2800" kern="1200">
                <a:solidFill>
                  <a:schemeClr val="tx1"/>
                </a:solidFill>
                <a:latin typeface="Avenir Book" panose="02000503020000020003" pitchFamily="2" charset="0"/>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463550" indent="0">
              <a:lnSpc>
                <a:spcPct val="100000"/>
              </a:lnSpc>
              <a:spcBef>
                <a:spcPts val="0"/>
              </a:spcBef>
              <a:buNone/>
            </a:pPr>
            <a:r>
              <a:rPr lang="en-US" sz="1800" dirty="0"/>
              <a:t>[1] D. Panici, R. </a:t>
            </a:r>
            <a:r>
              <a:rPr lang="en-US" sz="1800" dirty="0" err="1"/>
              <a:t>Conlin</a:t>
            </a:r>
            <a:r>
              <a:rPr lang="en-US" sz="1800" dirty="0"/>
              <a:t>, D.W. </a:t>
            </a:r>
            <a:r>
              <a:rPr lang="en-US" sz="1800" dirty="0" err="1"/>
              <a:t>Dudt</a:t>
            </a:r>
            <a:r>
              <a:rPr lang="en-US" sz="1800" dirty="0"/>
              <a:t>, K. </a:t>
            </a:r>
            <a:r>
              <a:rPr lang="en-US" sz="1800" dirty="0" err="1"/>
              <a:t>Unalmis</a:t>
            </a:r>
            <a:r>
              <a:rPr lang="en-US" sz="1800" dirty="0"/>
              <a:t>, and E. </a:t>
            </a:r>
            <a:r>
              <a:rPr lang="en-US" sz="1800" dirty="0" err="1"/>
              <a:t>Kolemen</a:t>
            </a:r>
            <a:r>
              <a:rPr lang="en-US" sz="1800" dirty="0"/>
              <a:t>. The DESC stellarator code suite. Part 1. Quick and accurate equilibria computations</a:t>
            </a:r>
            <a:r>
              <a:rPr lang="en-US" sz="1800" i="1" dirty="0"/>
              <a:t>. JPP, </a:t>
            </a:r>
            <a:r>
              <a:rPr lang="en-US" sz="1800" dirty="0"/>
              <a:t>89(3):955890303, Jun. 2023.</a:t>
            </a:r>
          </a:p>
          <a:p>
            <a:pPr marL="463550" indent="0">
              <a:lnSpc>
                <a:spcPct val="100000"/>
              </a:lnSpc>
              <a:spcBef>
                <a:spcPts val="0"/>
              </a:spcBef>
              <a:buNone/>
            </a:pPr>
            <a:r>
              <a:rPr lang="en-US" sz="1800" dirty="0"/>
              <a:t>[2] J. </a:t>
            </a:r>
            <a:r>
              <a:rPr lang="en-US" sz="1800" b="0" i="0" dirty="0">
                <a:effectLst/>
                <a:latin typeface="Avenir Book" panose="02000503020000020003"/>
              </a:rPr>
              <a:t>Bradbury et al, JAX: composable transformations of </a:t>
            </a:r>
            <a:r>
              <a:rPr lang="en-US" sz="1800" b="0" i="0" dirty="0" err="1">
                <a:effectLst/>
                <a:latin typeface="Avenir Book" panose="02000503020000020003"/>
              </a:rPr>
              <a:t>Python+NumPy</a:t>
            </a:r>
            <a:r>
              <a:rPr lang="en-US" sz="1800" b="0" i="0" dirty="0">
                <a:effectLst/>
                <a:latin typeface="Avenir Book" panose="02000503020000020003"/>
              </a:rPr>
              <a:t> programs. 2018.</a:t>
            </a:r>
            <a:endParaRPr lang="en-US" sz="1800" dirty="0">
              <a:latin typeface="Avenir Book" panose="02000503020000020003"/>
            </a:endParaRPr>
          </a:p>
          <a:p>
            <a:pPr marL="463550" indent="0">
              <a:lnSpc>
                <a:spcPct val="100000"/>
              </a:lnSpc>
              <a:spcBef>
                <a:spcPts val="0"/>
              </a:spcBef>
              <a:buNone/>
            </a:pPr>
            <a:r>
              <a:rPr lang="en-US" sz="1800" dirty="0"/>
              <a:t>[3] M. </a:t>
            </a:r>
            <a:r>
              <a:rPr lang="en-US" sz="1800" dirty="0" err="1"/>
              <a:t>Landreman</a:t>
            </a:r>
            <a:r>
              <a:rPr lang="en-US" sz="1800" dirty="0"/>
              <a:t>. An improved current potential method for fast computation of stellarator coil shapes. </a:t>
            </a:r>
            <a:r>
              <a:rPr lang="en-US" sz="1800" i="1" dirty="0"/>
              <a:t>Nuclear Fusion</a:t>
            </a:r>
            <a:r>
              <a:rPr lang="en-US" sz="1800" dirty="0"/>
              <a:t>, 57(4):046003, April 2017.</a:t>
            </a:r>
          </a:p>
          <a:p>
            <a:pPr marL="463550" indent="0">
              <a:lnSpc>
                <a:spcPct val="100000"/>
              </a:lnSpc>
              <a:spcBef>
                <a:spcPts val="0"/>
              </a:spcBef>
              <a:buNone/>
            </a:pPr>
            <a:r>
              <a:rPr lang="en-US" sz="1800" dirty="0"/>
              <a:t>[4] P. Merkel. Solution of stellarator boundary value problems with external currents. </a:t>
            </a:r>
            <a:r>
              <a:rPr lang="en-US" sz="1800" i="1" dirty="0"/>
              <a:t>Nuclear Fusion</a:t>
            </a:r>
            <a:r>
              <a:rPr lang="en-US" sz="1800" dirty="0"/>
              <a:t>, 27(5):867–871, May 1987.</a:t>
            </a:r>
          </a:p>
        </p:txBody>
      </p:sp>
      <p:pic>
        <p:nvPicPr>
          <p:cNvPr id="1055" name="Picture 1054">
            <a:extLst>
              <a:ext uri="{FF2B5EF4-FFF2-40B4-BE49-F238E27FC236}">
                <a16:creationId xmlns:a16="http://schemas.microsoft.com/office/drawing/2014/main" id="{90DE4EF4-6178-FC67-D223-0B3125AB34EF}"/>
              </a:ext>
            </a:extLst>
          </p:cNvPr>
          <p:cNvPicPr>
            <a:picLocks noChangeAspect="1"/>
          </p:cNvPicPr>
          <p:nvPr/>
        </p:nvPicPr>
        <p:blipFill>
          <a:blip r:embed="rId50"/>
          <a:stretch>
            <a:fillRect/>
          </a:stretch>
        </p:blipFill>
        <p:spPr>
          <a:xfrm>
            <a:off x="24724971" y="5188553"/>
            <a:ext cx="4095750" cy="2933700"/>
          </a:xfrm>
          <a:prstGeom prst="rect">
            <a:avLst/>
          </a:prstGeom>
        </p:spPr>
      </p:pic>
      <p:sp>
        <p:nvSpPr>
          <p:cNvPr id="1060" name="TextBox 1059">
            <a:extLst>
              <a:ext uri="{FF2B5EF4-FFF2-40B4-BE49-F238E27FC236}">
                <a16:creationId xmlns:a16="http://schemas.microsoft.com/office/drawing/2014/main" id="{D31F4535-BE65-2CFB-92F4-B93CCF54F17E}"/>
              </a:ext>
            </a:extLst>
          </p:cNvPr>
          <p:cNvSpPr txBox="1"/>
          <p:nvPr/>
        </p:nvSpPr>
        <p:spPr>
          <a:xfrm>
            <a:off x="15510089" y="5416540"/>
            <a:ext cx="9037799" cy="2677656"/>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venir Book" panose="02000503020000020003"/>
              </a:rPr>
              <a:t>Total net poloidal current outside plasma determined by equilibrium field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venir Book" panose="02000503020000020003"/>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venir Book" panose="02000503020000020003"/>
              </a:rPr>
              <a:t>External coils (TF, PF, Planar, </a:t>
            </a:r>
            <a:r>
              <a:rPr kumimoji="0" lang="en-US" sz="2800" b="0" i="0" u="none" strike="noStrike" kern="1200" cap="none" spc="0" normalizeH="0" baseline="0" noProof="0" dirty="0" err="1">
                <a:ln>
                  <a:noFill/>
                </a:ln>
                <a:solidFill>
                  <a:prstClr val="black"/>
                </a:solidFill>
                <a:effectLst/>
                <a:uLnTx/>
                <a:uFillTx/>
                <a:latin typeface="Avenir Book" panose="02000503020000020003"/>
              </a:rPr>
              <a:t>etc</a:t>
            </a:r>
            <a:r>
              <a:rPr kumimoji="0" lang="en-US" sz="2800" b="0" i="0" u="none" strike="noStrike" kern="1200" cap="none" spc="0" normalizeH="0" baseline="0" noProof="0" dirty="0">
                <a:ln>
                  <a:noFill/>
                </a:ln>
                <a:solidFill>
                  <a:prstClr val="black"/>
                </a:solidFill>
                <a:effectLst/>
                <a:uLnTx/>
                <a:uFillTx/>
                <a:latin typeface="Avenir Book" panose="02000503020000020003"/>
              </a:rPr>
              <a:t>) may be present outside of winding surface - must account for this!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venir Book" panose="02000503020000020003"/>
            </a:endParaRPr>
          </a:p>
        </p:txBody>
      </p:sp>
      <p:pic>
        <p:nvPicPr>
          <p:cNvPr id="1042" name="Picture 1041">
            <a:extLst>
              <a:ext uri="{FF2B5EF4-FFF2-40B4-BE49-F238E27FC236}">
                <a16:creationId xmlns:a16="http://schemas.microsoft.com/office/drawing/2014/main" id="{72F48FEE-71F1-CEB1-EC3C-3A70AE0536DE}"/>
              </a:ext>
            </a:extLst>
          </p:cNvPr>
          <p:cNvPicPr>
            <a:picLocks noChangeAspect="1"/>
          </p:cNvPicPr>
          <p:nvPr/>
        </p:nvPicPr>
        <p:blipFill rotWithShape="1">
          <a:blip r:embed="rId51"/>
          <a:srcRect t="3136"/>
          <a:stretch/>
        </p:blipFill>
        <p:spPr>
          <a:xfrm>
            <a:off x="19455994" y="5946078"/>
            <a:ext cx="2629968" cy="781931"/>
          </a:xfrm>
          <a:prstGeom prst="rect">
            <a:avLst/>
          </a:prstGeom>
        </p:spPr>
      </p:pic>
      <p:pic>
        <p:nvPicPr>
          <p:cNvPr id="1050" name="Picture 1049">
            <a:extLst>
              <a:ext uri="{FF2B5EF4-FFF2-40B4-BE49-F238E27FC236}">
                <a16:creationId xmlns:a16="http://schemas.microsoft.com/office/drawing/2014/main" id="{92994C59-DCB0-6626-80B7-77B472107B87}"/>
              </a:ext>
            </a:extLst>
          </p:cNvPr>
          <p:cNvPicPr>
            <a:picLocks noChangeAspect="1"/>
          </p:cNvPicPr>
          <p:nvPr/>
        </p:nvPicPr>
        <p:blipFill>
          <a:blip r:embed="rId52"/>
          <a:stretch>
            <a:fillRect/>
          </a:stretch>
        </p:blipFill>
        <p:spPr>
          <a:xfrm>
            <a:off x="16382498" y="7898346"/>
            <a:ext cx="2543806" cy="421682"/>
          </a:xfrm>
          <a:prstGeom prst="rect">
            <a:avLst/>
          </a:prstGeom>
          <a:ln>
            <a:noFill/>
          </a:ln>
        </p:spPr>
      </p:pic>
      <p:pic>
        <p:nvPicPr>
          <p:cNvPr id="1052" name="Picture 1051">
            <a:extLst>
              <a:ext uri="{FF2B5EF4-FFF2-40B4-BE49-F238E27FC236}">
                <a16:creationId xmlns:a16="http://schemas.microsoft.com/office/drawing/2014/main" id="{FC8DAEB5-6AE4-FE25-7EC7-B4CF2DF747D4}"/>
              </a:ext>
            </a:extLst>
          </p:cNvPr>
          <p:cNvPicPr>
            <a:picLocks noChangeAspect="1"/>
          </p:cNvPicPr>
          <p:nvPr/>
        </p:nvPicPr>
        <p:blipFill>
          <a:blip r:embed="rId53"/>
          <a:stretch>
            <a:fillRect/>
          </a:stretch>
        </p:blipFill>
        <p:spPr>
          <a:xfrm>
            <a:off x="20028988" y="7759318"/>
            <a:ext cx="2968987" cy="781931"/>
          </a:xfrm>
          <a:prstGeom prst="rect">
            <a:avLst/>
          </a:prstGeom>
          <a:ln w="19050">
            <a:solidFill>
              <a:srgbClr val="245254"/>
            </a:solidFill>
          </a:ln>
        </p:spPr>
      </p:pic>
      <p:sp>
        <p:nvSpPr>
          <p:cNvPr id="1062" name="TextBox 1061">
            <a:extLst>
              <a:ext uri="{FF2B5EF4-FFF2-40B4-BE49-F238E27FC236}">
                <a16:creationId xmlns:a16="http://schemas.microsoft.com/office/drawing/2014/main" id="{5A7E85F1-0F52-CF2A-387C-692B6ECB3D9D}"/>
              </a:ext>
            </a:extLst>
          </p:cNvPr>
          <p:cNvSpPr txBox="1"/>
          <p:nvPr/>
        </p:nvSpPr>
        <p:spPr>
          <a:xfrm>
            <a:off x="23821112" y="8129206"/>
            <a:ext cx="5041958" cy="523220"/>
          </a:xfrm>
          <a:prstGeom prst="rect">
            <a:avLst/>
          </a:prstGeom>
          <a:noFill/>
        </p:spPr>
        <p:txBody>
          <a:bodyPr wrap="square" rtlCol="0">
            <a:spAutoFit/>
          </a:bodyPr>
          <a:lstStyle/>
          <a:p>
            <a:r>
              <a:rPr lang="en-US" sz="1400" dirty="0">
                <a:latin typeface="Avenir Book" panose="02000503020000020003"/>
              </a:rPr>
              <a:t>Fig: Equilibrium (</a:t>
            </a:r>
            <a:r>
              <a:rPr lang="en-US" sz="1400" dirty="0">
                <a:solidFill>
                  <a:srgbClr val="FF0000"/>
                </a:solidFill>
                <a:latin typeface="Avenir Book" panose="02000503020000020003"/>
              </a:rPr>
              <a:t>red</a:t>
            </a:r>
            <a:r>
              <a:rPr lang="en-US" sz="1400" dirty="0">
                <a:latin typeface="Avenir Book" panose="02000503020000020003"/>
              </a:rPr>
              <a:t>-</a:t>
            </a:r>
            <a:r>
              <a:rPr lang="en-US" sz="1400" dirty="0">
                <a:solidFill>
                  <a:srgbClr val="0070C0"/>
                </a:solidFill>
                <a:latin typeface="Avenir Book" panose="02000503020000020003"/>
              </a:rPr>
              <a:t>blue</a:t>
            </a:r>
            <a:r>
              <a:rPr lang="en-US" sz="1400" dirty="0">
                <a:latin typeface="Avenir Book" panose="02000503020000020003"/>
              </a:rPr>
              <a:t>) with representative winding surface (</a:t>
            </a:r>
            <a:r>
              <a:rPr lang="en-US" sz="1400" dirty="0">
                <a:solidFill>
                  <a:schemeClr val="bg2">
                    <a:lumMod val="50000"/>
                  </a:schemeClr>
                </a:solidFill>
                <a:latin typeface="Avenir Book" panose="02000503020000020003"/>
              </a:rPr>
              <a:t>grey</a:t>
            </a:r>
            <a:r>
              <a:rPr lang="en-US" sz="1400" dirty="0">
                <a:latin typeface="Avenir Book" panose="02000503020000020003"/>
              </a:rPr>
              <a:t>) with helical coils (black) inside an external planar coil set (</a:t>
            </a:r>
            <a:r>
              <a:rPr lang="en-US" sz="1400" dirty="0">
                <a:solidFill>
                  <a:schemeClr val="accent2"/>
                </a:solidFill>
                <a:latin typeface="Avenir Book" panose="02000503020000020003"/>
              </a:rPr>
              <a:t>orange</a:t>
            </a:r>
            <a:r>
              <a:rPr lang="en-US" sz="1400" dirty="0">
                <a:latin typeface="Avenir Book" panose="02000503020000020003"/>
              </a:rPr>
              <a:t>)</a:t>
            </a:r>
          </a:p>
        </p:txBody>
      </p:sp>
      <p:pic>
        <p:nvPicPr>
          <p:cNvPr id="7" name="Picture 6">
            <a:extLst>
              <a:ext uri="{FF2B5EF4-FFF2-40B4-BE49-F238E27FC236}">
                <a16:creationId xmlns:a16="http://schemas.microsoft.com/office/drawing/2014/main" id="{54281E73-47EF-C612-2C8C-1FC5CC3CC241}"/>
              </a:ext>
            </a:extLst>
          </p:cNvPr>
          <p:cNvPicPr>
            <a:picLocks noChangeAspect="1"/>
          </p:cNvPicPr>
          <p:nvPr/>
        </p:nvPicPr>
        <p:blipFill>
          <a:blip r:embed="rId54"/>
          <a:stretch>
            <a:fillRect/>
          </a:stretch>
        </p:blipFill>
        <p:spPr>
          <a:xfrm>
            <a:off x="36822406" y="9775326"/>
            <a:ext cx="5939126" cy="956400"/>
          </a:xfrm>
          <a:prstGeom prst="rect">
            <a:avLst/>
          </a:prstGeom>
        </p:spPr>
      </p:pic>
      <p:pic>
        <p:nvPicPr>
          <p:cNvPr id="44" name="Picture 43">
            <a:extLst>
              <a:ext uri="{FF2B5EF4-FFF2-40B4-BE49-F238E27FC236}">
                <a16:creationId xmlns:a16="http://schemas.microsoft.com/office/drawing/2014/main" id="{318B6B12-1890-7709-0988-FDAC4062C926}"/>
              </a:ext>
            </a:extLst>
          </p:cNvPr>
          <p:cNvPicPr>
            <a:picLocks noChangeAspect="1"/>
          </p:cNvPicPr>
          <p:nvPr/>
        </p:nvPicPr>
        <p:blipFill>
          <a:blip r:embed="rId55"/>
          <a:stretch>
            <a:fillRect/>
          </a:stretch>
        </p:blipFill>
        <p:spPr>
          <a:xfrm>
            <a:off x="37156612" y="6380841"/>
            <a:ext cx="5331894" cy="3270372"/>
          </a:xfrm>
          <a:prstGeom prst="rect">
            <a:avLst/>
          </a:prstGeom>
        </p:spPr>
      </p:pic>
      <p:pic>
        <p:nvPicPr>
          <p:cNvPr id="54" name="Picture 53">
            <a:extLst>
              <a:ext uri="{FF2B5EF4-FFF2-40B4-BE49-F238E27FC236}">
                <a16:creationId xmlns:a16="http://schemas.microsoft.com/office/drawing/2014/main" id="{B2BD9DBC-47D9-9162-EA3F-0E41BBA22951}"/>
              </a:ext>
            </a:extLst>
          </p:cNvPr>
          <p:cNvPicPr>
            <a:picLocks noChangeAspect="1"/>
          </p:cNvPicPr>
          <p:nvPr/>
        </p:nvPicPr>
        <p:blipFill>
          <a:blip r:embed="rId56"/>
          <a:stretch>
            <a:fillRect/>
          </a:stretch>
        </p:blipFill>
        <p:spPr>
          <a:xfrm>
            <a:off x="15505714" y="27064003"/>
            <a:ext cx="4264825" cy="4422474"/>
          </a:xfrm>
          <a:prstGeom prst="rect">
            <a:avLst/>
          </a:prstGeom>
        </p:spPr>
      </p:pic>
      <p:pic>
        <p:nvPicPr>
          <p:cNvPr id="60" name="Picture 59">
            <a:extLst>
              <a:ext uri="{FF2B5EF4-FFF2-40B4-BE49-F238E27FC236}">
                <a16:creationId xmlns:a16="http://schemas.microsoft.com/office/drawing/2014/main" id="{432C0D11-524C-666B-3B00-7BE6E8E0BB06}"/>
              </a:ext>
            </a:extLst>
          </p:cNvPr>
          <p:cNvPicPr>
            <a:picLocks noChangeAspect="1"/>
          </p:cNvPicPr>
          <p:nvPr/>
        </p:nvPicPr>
        <p:blipFill>
          <a:blip r:embed="rId57"/>
          <a:stretch>
            <a:fillRect/>
          </a:stretch>
        </p:blipFill>
        <p:spPr>
          <a:xfrm>
            <a:off x="19991576" y="27064003"/>
            <a:ext cx="4317267" cy="4502775"/>
          </a:xfrm>
          <a:prstGeom prst="rect">
            <a:avLst/>
          </a:prstGeom>
        </p:spPr>
      </p:pic>
      <p:pic>
        <p:nvPicPr>
          <p:cNvPr id="1025" name="Picture 1024">
            <a:extLst>
              <a:ext uri="{FF2B5EF4-FFF2-40B4-BE49-F238E27FC236}">
                <a16:creationId xmlns:a16="http://schemas.microsoft.com/office/drawing/2014/main" id="{3C0119CD-B36E-B1D6-3047-783F1D36B5B4}"/>
              </a:ext>
            </a:extLst>
          </p:cNvPr>
          <p:cNvPicPr>
            <a:picLocks noChangeAspect="1"/>
          </p:cNvPicPr>
          <p:nvPr/>
        </p:nvPicPr>
        <p:blipFill rotWithShape="1">
          <a:blip r:embed="rId58"/>
          <a:srcRect r="2504"/>
          <a:stretch/>
        </p:blipFill>
        <p:spPr>
          <a:xfrm>
            <a:off x="24299583" y="27061290"/>
            <a:ext cx="4199217" cy="4414979"/>
          </a:xfrm>
          <a:prstGeom prst="rect">
            <a:avLst/>
          </a:prstGeom>
        </p:spPr>
      </p:pic>
      <p:sp>
        <p:nvSpPr>
          <p:cNvPr id="1030" name="TextBox 1029">
            <a:extLst>
              <a:ext uri="{FF2B5EF4-FFF2-40B4-BE49-F238E27FC236}">
                <a16:creationId xmlns:a16="http://schemas.microsoft.com/office/drawing/2014/main" id="{0FE56920-88FA-9CC2-D827-9B0D3BDFBDCD}"/>
              </a:ext>
            </a:extLst>
          </p:cNvPr>
          <p:cNvSpPr txBox="1"/>
          <p:nvPr/>
        </p:nvSpPr>
        <p:spPr>
          <a:xfrm>
            <a:off x="19552443" y="27205782"/>
            <a:ext cx="439125" cy="253916"/>
          </a:xfrm>
          <a:prstGeom prst="rect">
            <a:avLst/>
          </a:prstGeom>
          <a:solidFill>
            <a:schemeClr val="bg1"/>
          </a:solidFill>
        </p:spPr>
        <p:txBody>
          <a:bodyPr wrap="square" rtlCol="0">
            <a:spAutoFit/>
          </a:bodyPr>
          <a:lstStyle/>
          <a:p>
            <a:r>
              <a:rPr lang="en-US" sz="1050" dirty="0">
                <a:latin typeface="Aptos Narrow" panose="020B0004020202020204" pitchFamily="34" charset="0"/>
              </a:rPr>
              <a:t>0.24</a:t>
            </a:r>
          </a:p>
        </p:txBody>
      </p:sp>
      <p:sp>
        <p:nvSpPr>
          <p:cNvPr id="1039" name="TextBox 1038">
            <a:extLst>
              <a:ext uri="{FF2B5EF4-FFF2-40B4-BE49-F238E27FC236}">
                <a16:creationId xmlns:a16="http://schemas.microsoft.com/office/drawing/2014/main" id="{3808A79B-33F2-BC35-C7E0-9DCF1DAE4DF5}"/>
              </a:ext>
            </a:extLst>
          </p:cNvPr>
          <p:cNvSpPr txBox="1"/>
          <p:nvPr/>
        </p:nvSpPr>
        <p:spPr>
          <a:xfrm>
            <a:off x="19552443" y="27614892"/>
            <a:ext cx="439125" cy="261610"/>
          </a:xfrm>
          <a:prstGeom prst="rect">
            <a:avLst/>
          </a:prstGeom>
          <a:solidFill>
            <a:schemeClr val="bg1"/>
          </a:solidFill>
        </p:spPr>
        <p:txBody>
          <a:bodyPr wrap="square" rtlCol="0">
            <a:spAutoFit/>
          </a:bodyPr>
          <a:lstStyle/>
          <a:p>
            <a:r>
              <a:rPr lang="en-US" sz="1050" dirty="0">
                <a:latin typeface="Aptos Narrow" panose="020B0004020202020204" pitchFamily="34" charset="0"/>
              </a:rPr>
              <a:t>0.18</a:t>
            </a:r>
          </a:p>
        </p:txBody>
      </p:sp>
      <p:sp>
        <p:nvSpPr>
          <p:cNvPr id="1043" name="TextBox 1042">
            <a:extLst>
              <a:ext uri="{FF2B5EF4-FFF2-40B4-BE49-F238E27FC236}">
                <a16:creationId xmlns:a16="http://schemas.microsoft.com/office/drawing/2014/main" id="{31687ABF-6883-2472-0A20-73DCD34E80B4}"/>
              </a:ext>
            </a:extLst>
          </p:cNvPr>
          <p:cNvSpPr txBox="1"/>
          <p:nvPr/>
        </p:nvSpPr>
        <p:spPr>
          <a:xfrm>
            <a:off x="19552443" y="28049727"/>
            <a:ext cx="439125" cy="261610"/>
          </a:xfrm>
          <a:prstGeom prst="rect">
            <a:avLst/>
          </a:prstGeom>
          <a:solidFill>
            <a:schemeClr val="bg1"/>
          </a:solidFill>
        </p:spPr>
        <p:txBody>
          <a:bodyPr wrap="square" rtlCol="0">
            <a:spAutoFit/>
          </a:bodyPr>
          <a:lstStyle/>
          <a:p>
            <a:r>
              <a:rPr lang="en-US" sz="1050" dirty="0">
                <a:latin typeface="Aptos Narrow" panose="020B0004020202020204" pitchFamily="34" charset="0"/>
              </a:rPr>
              <a:t>0.12</a:t>
            </a:r>
          </a:p>
        </p:txBody>
      </p:sp>
      <p:sp>
        <p:nvSpPr>
          <p:cNvPr id="1051" name="TextBox 1050">
            <a:extLst>
              <a:ext uri="{FF2B5EF4-FFF2-40B4-BE49-F238E27FC236}">
                <a16:creationId xmlns:a16="http://schemas.microsoft.com/office/drawing/2014/main" id="{FEF63701-DDBD-DADB-4E87-0F36395F0FFD}"/>
              </a:ext>
            </a:extLst>
          </p:cNvPr>
          <p:cNvSpPr txBox="1"/>
          <p:nvPr/>
        </p:nvSpPr>
        <p:spPr>
          <a:xfrm>
            <a:off x="19552443" y="28484562"/>
            <a:ext cx="439125" cy="261610"/>
          </a:xfrm>
          <a:prstGeom prst="rect">
            <a:avLst/>
          </a:prstGeom>
          <a:solidFill>
            <a:schemeClr val="bg1"/>
          </a:solidFill>
        </p:spPr>
        <p:txBody>
          <a:bodyPr wrap="square" rtlCol="0">
            <a:spAutoFit/>
          </a:bodyPr>
          <a:lstStyle/>
          <a:p>
            <a:r>
              <a:rPr lang="en-US" sz="1050" dirty="0">
                <a:latin typeface="Aptos Narrow" panose="020B0004020202020204" pitchFamily="34" charset="0"/>
              </a:rPr>
              <a:t>0.06</a:t>
            </a:r>
          </a:p>
        </p:txBody>
      </p:sp>
      <p:sp>
        <p:nvSpPr>
          <p:cNvPr id="1053" name="TextBox 1052">
            <a:extLst>
              <a:ext uri="{FF2B5EF4-FFF2-40B4-BE49-F238E27FC236}">
                <a16:creationId xmlns:a16="http://schemas.microsoft.com/office/drawing/2014/main" id="{9FDDAE8D-2700-7B41-69DC-19C05184EAFE}"/>
              </a:ext>
            </a:extLst>
          </p:cNvPr>
          <p:cNvSpPr txBox="1"/>
          <p:nvPr/>
        </p:nvSpPr>
        <p:spPr>
          <a:xfrm>
            <a:off x="19555604" y="28887956"/>
            <a:ext cx="439125" cy="261610"/>
          </a:xfrm>
          <a:prstGeom prst="rect">
            <a:avLst/>
          </a:prstGeom>
          <a:solidFill>
            <a:schemeClr val="bg1"/>
          </a:solidFill>
        </p:spPr>
        <p:txBody>
          <a:bodyPr wrap="square" rtlCol="0">
            <a:spAutoFit/>
          </a:bodyPr>
          <a:lstStyle/>
          <a:p>
            <a:r>
              <a:rPr lang="en-US" sz="1050" dirty="0">
                <a:latin typeface="Aptos Narrow" panose="020B0004020202020204" pitchFamily="34" charset="0"/>
              </a:rPr>
              <a:t>0.00</a:t>
            </a:r>
          </a:p>
        </p:txBody>
      </p:sp>
      <p:sp>
        <p:nvSpPr>
          <p:cNvPr id="1054" name="TextBox 1053">
            <a:extLst>
              <a:ext uri="{FF2B5EF4-FFF2-40B4-BE49-F238E27FC236}">
                <a16:creationId xmlns:a16="http://schemas.microsoft.com/office/drawing/2014/main" id="{57C3F29B-7197-34E6-AD36-70307CD356F0}"/>
              </a:ext>
            </a:extLst>
          </p:cNvPr>
          <p:cNvSpPr txBox="1"/>
          <p:nvPr/>
        </p:nvSpPr>
        <p:spPr>
          <a:xfrm>
            <a:off x="19544128" y="29317392"/>
            <a:ext cx="484860" cy="253916"/>
          </a:xfrm>
          <a:prstGeom prst="rect">
            <a:avLst/>
          </a:prstGeom>
          <a:solidFill>
            <a:schemeClr val="bg1"/>
          </a:solidFill>
        </p:spPr>
        <p:txBody>
          <a:bodyPr wrap="square" rtlCol="0">
            <a:spAutoFit/>
          </a:bodyPr>
          <a:lstStyle/>
          <a:p>
            <a:r>
              <a:rPr lang="en-US" sz="1050" dirty="0">
                <a:latin typeface="Aptos Narrow" panose="020B0004020202020204" pitchFamily="34" charset="0"/>
              </a:rPr>
              <a:t>-0.06</a:t>
            </a:r>
          </a:p>
        </p:txBody>
      </p:sp>
      <p:sp>
        <p:nvSpPr>
          <p:cNvPr id="1061" name="TextBox 1060">
            <a:extLst>
              <a:ext uri="{FF2B5EF4-FFF2-40B4-BE49-F238E27FC236}">
                <a16:creationId xmlns:a16="http://schemas.microsoft.com/office/drawing/2014/main" id="{98883155-C10F-56B0-E83A-E1DA2ED3685A}"/>
              </a:ext>
            </a:extLst>
          </p:cNvPr>
          <p:cNvSpPr txBox="1"/>
          <p:nvPr/>
        </p:nvSpPr>
        <p:spPr>
          <a:xfrm>
            <a:off x="19544128" y="29744464"/>
            <a:ext cx="507013" cy="253916"/>
          </a:xfrm>
          <a:prstGeom prst="rect">
            <a:avLst/>
          </a:prstGeom>
          <a:solidFill>
            <a:schemeClr val="bg1"/>
          </a:solidFill>
        </p:spPr>
        <p:txBody>
          <a:bodyPr wrap="square" rtlCol="0">
            <a:spAutoFit/>
          </a:bodyPr>
          <a:lstStyle/>
          <a:p>
            <a:r>
              <a:rPr lang="en-US" sz="1050" dirty="0">
                <a:latin typeface="Aptos Narrow" panose="020B0004020202020204" pitchFamily="34" charset="0"/>
              </a:rPr>
              <a:t>-0.12</a:t>
            </a:r>
          </a:p>
        </p:txBody>
      </p:sp>
      <p:sp>
        <p:nvSpPr>
          <p:cNvPr id="1063" name="TextBox 1062">
            <a:extLst>
              <a:ext uri="{FF2B5EF4-FFF2-40B4-BE49-F238E27FC236}">
                <a16:creationId xmlns:a16="http://schemas.microsoft.com/office/drawing/2014/main" id="{8D3D1803-0D12-B272-EBE7-CF9FED45A0DD}"/>
              </a:ext>
            </a:extLst>
          </p:cNvPr>
          <p:cNvSpPr txBox="1"/>
          <p:nvPr/>
        </p:nvSpPr>
        <p:spPr>
          <a:xfrm>
            <a:off x="19550896" y="30170953"/>
            <a:ext cx="478092" cy="253916"/>
          </a:xfrm>
          <a:prstGeom prst="rect">
            <a:avLst/>
          </a:prstGeom>
          <a:solidFill>
            <a:schemeClr val="bg1"/>
          </a:solidFill>
        </p:spPr>
        <p:txBody>
          <a:bodyPr wrap="square" rtlCol="0">
            <a:spAutoFit/>
          </a:bodyPr>
          <a:lstStyle/>
          <a:p>
            <a:r>
              <a:rPr lang="en-US" sz="1050" dirty="0">
                <a:latin typeface="Aptos Narrow" panose="020B0004020202020204" pitchFamily="34" charset="0"/>
              </a:rPr>
              <a:t>-0.18</a:t>
            </a:r>
          </a:p>
        </p:txBody>
      </p:sp>
      <p:sp>
        <p:nvSpPr>
          <p:cNvPr id="1064" name="TextBox 1063">
            <a:extLst>
              <a:ext uri="{FF2B5EF4-FFF2-40B4-BE49-F238E27FC236}">
                <a16:creationId xmlns:a16="http://schemas.microsoft.com/office/drawing/2014/main" id="{2AA9A7F4-F050-BB30-0AC3-290F64BB82A5}"/>
              </a:ext>
            </a:extLst>
          </p:cNvPr>
          <p:cNvSpPr txBox="1"/>
          <p:nvPr/>
        </p:nvSpPr>
        <p:spPr>
          <a:xfrm>
            <a:off x="19544127" y="30596834"/>
            <a:ext cx="507013" cy="253916"/>
          </a:xfrm>
          <a:prstGeom prst="rect">
            <a:avLst/>
          </a:prstGeom>
          <a:solidFill>
            <a:schemeClr val="bg1"/>
          </a:solidFill>
        </p:spPr>
        <p:txBody>
          <a:bodyPr wrap="square" rtlCol="0">
            <a:spAutoFit/>
          </a:bodyPr>
          <a:lstStyle/>
          <a:p>
            <a:r>
              <a:rPr lang="en-US" sz="1050" dirty="0">
                <a:latin typeface="Aptos Narrow" panose="020B0004020202020204" pitchFamily="34" charset="0"/>
              </a:rPr>
              <a:t>-0.24</a:t>
            </a:r>
          </a:p>
        </p:txBody>
      </p:sp>
      <p:sp>
        <p:nvSpPr>
          <p:cNvPr id="1066" name="TextBox 1065">
            <a:extLst>
              <a:ext uri="{FF2B5EF4-FFF2-40B4-BE49-F238E27FC236}">
                <a16:creationId xmlns:a16="http://schemas.microsoft.com/office/drawing/2014/main" id="{56A91B0D-7EAD-0352-8B5E-0F69EEEDEB76}"/>
              </a:ext>
            </a:extLst>
          </p:cNvPr>
          <p:cNvSpPr txBox="1"/>
          <p:nvPr/>
        </p:nvSpPr>
        <p:spPr>
          <a:xfrm>
            <a:off x="19544127" y="31020318"/>
            <a:ext cx="507013" cy="253916"/>
          </a:xfrm>
          <a:prstGeom prst="rect">
            <a:avLst/>
          </a:prstGeom>
          <a:solidFill>
            <a:schemeClr val="bg1"/>
          </a:solidFill>
        </p:spPr>
        <p:txBody>
          <a:bodyPr wrap="square" rtlCol="0">
            <a:spAutoFit/>
          </a:bodyPr>
          <a:lstStyle/>
          <a:p>
            <a:r>
              <a:rPr lang="en-US" sz="1050" dirty="0">
                <a:latin typeface="Aptos Narrow" panose="020B0004020202020204" pitchFamily="34" charset="0"/>
              </a:rPr>
              <a:t>-0.30</a:t>
            </a:r>
          </a:p>
        </p:txBody>
      </p:sp>
      <p:sp>
        <p:nvSpPr>
          <p:cNvPr id="1067" name="TextBox 1066">
            <a:extLst>
              <a:ext uri="{FF2B5EF4-FFF2-40B4-BE49-F238E27FC236}">
                <a16:creationId xmlns:a16="http://schemas.microsoft.com/office/drawing/2014/main" id="{210CB4B3-8B21-7B51-8B66-AAC8B3408AA7}"/>
              </a:ext>
            </a:extLst>
          </p:cNvPr>
          <p:cNvSpPr txBox="1"/>
          <p:nvPr/>
        </p:nvSpPr>
        <p:spPr>
          <a:xfrm>
            <a:off x="24082626" y="27251948"/>
            <a:ext cx="302418" cy="161583"/>
          </a:xfrm>
          <a:prstGeom prst="rect">
            <a:avLst/>
          </a:prstGeom>
          <a:solidFill>
            <a:schemeClr val="bg1"/>
          </a:solidFill>
        </p:spPr>
        <p:txBody>
          <a:bodyPr wrap="square" lIns="0" tIns="0" rIns="0" bIns="0" rtlCol="0">
            <a:spAutoFit/>
          </a:bodyPr>
          <a:lstStyle/>
          <a:p>
            <a:r>
              <a:rPr lang="en-US" sz="1050" dirty="0">
                <a:latin typeface="Aptos Narrow" panose="020B0004020202020204" pitchFamily="34" charset="0"/>
              </a:rPr>
              <a:t>0.60</a:t>
            </a:r>
          </a:p>
        </p:txBody>
      </p:sp>
      <p:sp>
        <p:nvSpPr>
          <p:cNvPr id="1071" name="TextBox 1070">
            <a:extLst>
              <a:ext uri="{FF2B5EF4-FFF2-40B4-BE49-F238E27FC236}">
                <a16:creationId xmlns:a16="http://schemas.microsoft.com/office/drawing/2014/main" id="{722F8CF9-5E94-110A-8C43-DEF7C5489376}"/>
              </a:ext>
            </a:extLst>
          </p:cNvPr>
          <p:cNvSpPr txBox="1"/>
          <p:nvPr/>
        </p:nvSpPr>
        <p:spPr>
          <a:xfrm>
            <a:off x="24082626" y="27737272"/>
            <a:ext cx="302418" cy="161583"/>
          </a:xfrm>
          <a:prstGeom prst="rect">
            <a:avLst/>
          </a:prstGeom>
          <a:solidFill>
            <a:schemeClr val="bg1"/>
          </a:solidFill>
        </p:spPr>
        <p:txBody>
          <a:bodyPr wrap="square" lIns="0" tIns="0" rIns="0" bIns="0" rtlCol="0">
            <a:spAutoFit/>
          </a:bodyPr>
          <a:lstStyle/>
          <a:p>
            <a:r>
              <a:rPr lang="en-US" sz="1050" dirty="0">
                <a:latin typeface="Aptos Narrow" panose="020B0004020202020204" pitchFamily="34" charset="0"/>
              </a:rPr>
              <a:t>0.45</a:t>
            </a:r>
          </a:p>
        </p:txBody>
      </p:sp>
      <p:sp>
        <p:nvSpPr>
          <p:cNvPr id="1072" name="TextBox 1071">
            <a:extLst>
              <a:ext uri="{FF2B5EF4-FFF2-40B4-BE49-F238E27FC236}">
                <a16:creationId xmlns:a16="http://schemas.microsoft.com/office/drawing/2014/main" id="{B2F7752D-204C-29B7-CCF1-CEC53A147859}"/>
              </a:ext>
            </a:extLst>
          </p:cNvPr>
          <p:cNvSpPr txBox="1"/>
          <p:nvPr/>
        </p:nvSpPr>
        <p:spPr>
          <a:xfrm>
            <a:off x="24082626" y="28222596"/>
            <a:ext cx="302418" cy="161583"/>
          </a:xfrm>
          <a:prstGeom prst="rect">
            <a:avLst/>
          </a:prstGeom>
          <a:solidFill>
            <a:schemeClr val="bg1"/>
          </a:solidFill>
        </p:spPr>
        <p:txBody>
          <a:bodyPr wrap="square" lIns="0" tIns="0" rIns="0" bIns="0" rtlCol="0">
            <a:spAutoFit/>
          </a:bodyPr>
          <a:lstStyle/>
          <a:p>
            <a:r>
              <a:rPr lang="en-US" sz="1050" dirty="0">
                <a:latin typeface="Aptos Narrow" panose="020B0004020202020204" pitchFamily="34" charset="0"/>
              </a:rPr>
              <a:t>0.30</a:t>
            </a:r>
          </a:p>
        </p:txBody>
      </p:sp>
      <p:sp>
        <p:nvSpPr>
          <p:cNvPr id="1074" name="TextBox 1073">
            <a:extLst>
              <a:ext uri="{FF2B5EF4-FFF2-40B4-BE49-F238E27FC236}">
                <a16:creationId xmlns:a16="http://schemas.microsoft.com/office/drawing/2014/main" id="{7A2CCC3C-2AA6-68F2-C84F-5685345E5014}"/>
              </a:ext>
            </a:extLst>
          </p:cNvPr>
          <p:cNvSpPr txBox="1"/>
          <p:nvPr/>
        </p:nvSpPr>
        <p:spPr>
          <a:xfrm>
            <a:off x="24075393" y="28706261"/>
            <a:ext cx="302418" cy="161583"/>
          </a:xfrm>
          <a:prstGeom prst="rect">
            <a:avLst/>
          </a:prstGeom>
          <a:solidFill>
            <a:schemeClr val="bg1"/>
          </a:solidFill>
        </p:spPr>
        <p:txBody>
          <a:bodyPr wrap="square" lIns="0" tIns="0" rIns="0" bIns="0" rtlCol="0">
            <a:spAutoFit/>
          </a:bodyPr>
          <a:lstStyle/>
          <a:p>
            <a:r>
              <a:rPr lang="en-US" sz="1050" dirty="0">
                <a:latin typeface="Aptos Narrow" panose="020B0004020202020204" pitchFamily="34" charset="0"/>
              </a:rPr>
              <a:t>0.15</a:t>
            </a:r>
          </a:p>
        </p:txBody>
      </p:sp>
      <p:sp>
        <p:nvSpPr>
          <p:cNvPr id="1076" name="TextBox 1075">
            <a:extLst>
              <a:ext uri="{FF2B5EF4-FFF2-40B4-BE49-F238E27FC236}">
                <a16:creationId xmlns:a16="http://schemas.microsoft.com/office/drawing/2014/main" id="{00ABEEC2-7C2F-54E7-169F-C6A2426B68E6}"/>
              </a:ext>
            </a:extLst>
          </p:cNvPr>
          <p:cNvSpPr txBox="1"/>
          <p:nvPr/>
        </p:nvSpPr>
        <p:spPr>
          <a:xfrm>
            <a:off x="24075393" y="29187987"/>
            <a:ext cx="258449" cy="161583"/>
          </a:xfrm>
          <a:prstGeom prst="rect">
            <a:avLst/>
          </a:prstGeom>
          <a:solidFill>
            <a:schemeClr val="bg1"/>
          </a:solidFill>
        </p:spPr>
        <p:txBody>
          <a:bodyPr wrap="square" lIns="0" tIns="0" rIns="0" bIns="0" rtlCol="0">
            <a:spAutoFit/>
          </a:bodyPr>
          <a:lstStyle/>
          <a:p>
            <a:r>
              <a:rPr lang="en-US" sz="1050" dirty="0">
                <a:latin typeface="Aptos Narrow" panose="020B0004020202020204" pitchFamily="34" charset="0"/>
              </a:rPr>
              <a:t>0.00</a:t>
            </a:r>
          </a:p>
        </p:txBody>
      </p:sp>
      <p:sp>
        <p:nvSpPr>
          <p:cNvPr id="1085" name="TextBox 1084">
            <a:extLst>
              <a:ext uri="{FF2B5EF4-FFF2-40B4-BE49-F238E27FC236}">
                <a16:creationId xmlns:a16="http://schemas.microsoft.com/office/drawing/2014/main" id="{A41F3930-FBD6-A12A-4FBA-9B64FAD8A33C}"/>
              </a:ext>
            </a:extLst>
          </p:cNvPr>
          <p:cNvSpPr txBox="1"/>
          <p:nvPr/>
        </p:nvSpPr>
        <p:spPr>
          <a:xfrm>
            <a:off x="24082626" y="29669713"/>
            <a:ext cx="322805" cy="161583"/>
          </a:xfrm>
          <a:prstGeom prst="rect">
            <a:avLst/>
          </a:prstGeom>
          <a:solidFill>
            <a:schemeClr val="bg1"/>
          </a:solidFill>
        </p:spPr>
        <p:txBody>
          <a:bodyPr wrap="square" lIns="0" tIns="0" rIns="0" bIns="0" rtlCol="0">
            <a:spAutoFit/>
          </a:bodyPr>
          <a:lstStyle/>
          <a:p>
            <a:r>
              <a:rPr lang="en-US" sz="1050" dirty="0">
                <a:latin typeface="Aptos Narrow" panose="020B0004020202020204" pitchFamily="34" charset="0"/>
              </a:rPr>
              <a:t>-0.15</a:t>
            </a:r>
          </a:p>
        </p:txBody>
      </p:sp>
      <p:sp>
        <p:nvSpPr>
          <p:cNvPr id="1087" name="TextBox 1086">
            <a:extLst>
              <a:ext uri="{FF2B5EF4-FFF2-40B4-BE49-F238E27FC236}">
                <a16:creationId xmlns:a16="http://schemas.microsoft.com/office/drawing/2014/main" id="{C9A3FD05-E81E-7F6A-BE59-55CA93F80C7D}"/>
              </a:ext>
            </a:extLst>
          </p:cNvPr>
          <p:cNvSpPr txBox="1"/>
          <p:nvPr/>
        </p:nvSpPr>
        <p:spPr>
          <a:xfrm>
            <a:off x="24072432" y="30159048"/>
            <a:ext cx="322805" cy="161583"/>
          </a:xfrm>
          <a:prstGeom prst="rect">
            <a:avLst/>
          </a:prstGeom>
          <a:solidFill>
            <a:schemeClr val="bg1"/>
          </a:solidFill>
        </p:spPr>
        <p:txBody>
          <a:bodyPr wrap="square" lIns="0" tIns="0" rIns="0" bIns="0" rtlCol="0">
            <a:spAutoFit/>
          </a:bodyPr>
          <a:lstStyle/>
          <a:p>
            <a:r>
              <a:rPr lang="en-US" sz="1050" dirty="0">
                <a:latin typeface="Aptos Narrow" panose="020B0004020202020204" pitchFamily="34" charset="0"/>
              </a:rPr>
              <a:t>-0.30</a:t>
            </a:r>
          </a:p>
        </p:txBody>
      </p:sp>
      <p:sp>
        <p:nvSpPr>
          <p:cNvPr id="1088" name="TextBox 1087">
            <a:extLst>
              <a:ext uri="{FF2B5EF4-FFF2-40B4-BE49-F238E27FC236}">
                <a16:creationId xmlns:a16="http://schemas.microsoft.com/office/drawing/2014/main" id="{55B7D38C-FF84-B0B8-CE72-8E8531818409}"/>
              </a:ext>
            </a:extLst>
          </p:cNvPr>
          <p:cNvSpPr txBox="1"/>
          <p:nvPr/>
        </p:nvSpPr>
        <p:spPr>
          <a:xfrm>
            <a:off x="24081018" y="30630312"/>
            <a:ext cx="322805" cy="161583"/>
          </a:xfrm>
          <a:prstGeom prst="rect">
            <a:avLst/>
          </a:prstGeom>
          <a:solidFill>
            <a:schemeClr val="bg1"/>
          </a:solidFill>
        </p:spPr>
        <p:txBody>
          <a:bodyPr wrap="square" lIns="0" tIns="0" rIns="0" bIns="0" rtlCol="0">
            <a:spAutoFit/>
          </a:bodyPr>
          <a:lstStyle/>
          <a:p>
            <a:r>
              <a:rPr lang="en-US" sz="1050" dirty="0">
                <a:latin typeface="Aptos Narrow" panose="020B0004020202020204" pitchFamily="34" charset="0"/>
              </a:rPr>
              <a:t>-0.45</a:t>
            </a:r>
          </a:p>
        </p:txBody>
      </p:sp>
      <p:sp>
        <p:nvSpPr>
          <p:cNvPr id="1089" name="TextBox 1088">
            <a:extLst>
              <a:ext uri="{FF2B5EF4-FFF2-40B4-BE49-F238E27FC236}">
                <a16:creationId xmlns:a16="http://schemas.microsoft.com/office/drawing/2014/main" id="{08032E31-A4AD-7DFB-EB7C-2CB63CE73EBB}"/>
              </a:ext>
            </a:extLst>
          </p:cNvPr>
          <p:cNvSpPr txBox="1"/>
          <p:nvPr/>
        </p:nvSpPr>
        <p:spPr>
          <a:xfrm>
            <a:off x="24072432" y="31110007"/>
            <a:ext cx="322805" cy="161583"/>
          </a:xfrm>
          <a:prstGeom prst="rect">
            <a:avLst/>
          </a:prstGeom>
          <a:solidFill>
            <a:schemeClr val="bg1"/>
          </a:solidFill>
        </p:spPr>
        <p:txBody>
          <a:bodyPr wrap="square" lIns="0" tIns="0" rIns="0" bIns="0" rtlCol="0">
            <a:spAutoFit/>
          </a:bodyPr>
          <a:lstStyle/>
          <a:p>
            <a:r>
              <a:rPr lang="en-US" sz="1050" dirty="0">
                <a:latin typeface="Aptos Narrow" panose="020B0004020202020204" pitchFamily="34" charset="0"/>
              </a:rPr>
              <a:t>-0.60</a:t>
            </a:r>
          </a:p>
        </p:txBody>
      </p:sp>
      <p:sp>
        <p:nvSpPr>
          <p:cNvPr id="1090" name="TextBox 1089">
            <a:extLst>
              <a:ext uri="{FF2B5EF4-FFF2-40B4-BE49-F238E27FC236}">
                <a16:creationId xmlns:a16="http://schemas.microsoft.com/office/drawing/2014/main" id="{DEE8545A-8921-2790-B873-495E2B08D193}"/>
              </a:ext>
            </a:extLst>
          </p:cNvPr>
          <p:cNvSpPr txBox="1"/>
          <p:nvPr/>
        </p:nvSpPr>
        <p:spPr>
          <a:xfrm>
            <a:off x="28298742" y="27265628"/>
            <a:ext cx="322805" cy="161583"/>
          </a:xfrm>
          <a:prstGeom prst="rect">
            <a:avLst/>
          </a:prstGeom>
          <a:solidFill>
            <a:schemeClr val="bg1"/>
          </a:solidFill>
        </p:spPr>
        <p:txBody>
          <a:bodyPr wrap="square" lIns="0" tIns="0" rIns="0" bIns="0" rtlCol="0">
            <a:spAutoFit/>
          </a:bodyPr>
          <a:lstStyle/>
          <a:p>
            <a:r>
              <a:rPr lang="en-US" sz="1050" dirty="0">
                <a:latin typeface="Aptos Narrow" panose="020B0004020202020204" pitchFamily="34" charset="0"/>
              </a:rPr>
              <a:t>0.040</a:t>
            </a:r>
          </a:p>
        </p:txBody>
      </p:sp>
      <p:sp>
        <p:nvSpPr>
          <p:cNvPr id="1091" name="TextBox 1090">
            <a:extLst>
              <a:ext uri="{FF2B5EF4-FFF2-40B4-BE49-F238E27FC236}">
                <a16:creationId xmlns:a16="http://schemas.microsoft.com/office/drawing/2014/main" id="{CB4AA3DB-1113-4E05-0017-F0B06AE6250F}"/>
              </a:ext>
            </a:extLst>
          </p:cNvPr>
          <p:cNvSpPr txBox="1"/>
          <p:nvPr/>
        </p:nvSpPr>
        <p:spPr>
          <a:xfrm>
            <a:off x="28317072" y="27693678"/>
            <a:ext cx="322805" cy="161583"/>
          </a:xfrm>
          <a:prstGeom prst="rect">
            <a:avLst/>
          </a:prstGeom>
          <a:solidFill>
            <a:schemeClr val="bg1"/>
          </a:solidFill>
        </p:spPr>
        <p:txBody>
          <a:bodyPr wrap="square" lIns="0" tIns="0" rIns="0" bIns="0" rtlCol="0">
            <a:spAutoFit/>
          </a:bodyPr>
          <a:lstStyle/>
          <a:p>
            <a:r>
              <a:rPr lang="en-US" sz="1050" dirty="0">
                <a:latin typeface="Aptos Narrow" panose="020B0004020202020204" pitchFamily="34" charset="0"/>
              </a:rPr>
              <a:t>0.032</a:t>
            </a:r>
          </a:p>
        </p:txBody>
      </p:sp>
      <p:sp>
        <p:nvSpPr>
          <p:cNvPr id="1099" name="TextBox 1098">
            <a:extLst>
              <a:ext uri="{FF2B5EF4-FFF2-40B4-BE49-F238E27FC236}">
                <a16:creationId xmlns:a16="http://schemas.microsoft.com/office/drawing/2014/main" id="{EB276221-417E-B51B-1EAB-66D20B3104C4}"/>
              </a:ext>
            </a:extLst>
          </p:cNvPr>
          <p:cNvSpPr txBox="1"/>
          <p:nvPr/>
        </p:nvSpPr>
        <p:spPr>
          <a:xfrm>
            <a:off x="28310681" y="28101943"/>
            <a:ext cx="322805" cy="161583"/>
          </a:xfrm>
          <a:prstGeom prst="rect">
            <a:avLst/>
          </a:prstGeom>
          <a:solidFill>
            <a:schemeClr val="bg1"/>
          </a:solidFill>
        </p:spPr>
        <p:txBody>
          <a:bodyPr wrap="square" lIns="0" tIns="0" rIns="0" bIns="0" rtlCol="0">
            <a:spAutoFit/>
          </a:bodyPr>
          <a:lstStyle/>
          <a:p>
            <a:r>
              <a:rPr lang="en-US" sz="1050" dirty="0">
                <a:latin typeface="Aptos Narrow" panose="020B0004020202020204" pitchFamily="34" charset="0"/>
              </a:rPr>
              <a:t>0.024</a:t>
            </a:r>
          </a:p>
        </p:txBody>
      </p:sp>
      <p:sp>
        <p:nvSpPr>
          <p:cNvPr id="1105" name="TextBox 1104">
            <a:extLst>
              <a:ext uri="{FF2B5EF4-FFF2-40B4-BE49-F238E27FC236}">
                <a16:creationId xmlns:a16="http://schemas.microsoft.com/office/drawing/2014/main" id="{4B2C9B1E-F5AE-6E3A-414E-26EDBE2E5218}"/>
              </a:ext>
            </a:extLst>
          </p:cNvPr>
          <p:cNvSpPr txBox="1"/>
          <p:nvPr/>
        </p:nvSpPr>
        <p:spPr>
          <a:xfrm>
            <a:off x="28317071" y="28519086"/>
            <a:ext cx="322805" cy="161583"/>
          </a:xfrm>
          <a:prstGeom prst="rect">
            <a:avLst/>
          </a:prstGeom>
          <a:solidFill>
            <a:schemeClr val="bg1"/>
          </a:solidFill>
        </p:spPr>
        <p:txBody>
          <a:bodyPr wrap="square" lIns="0" tIns="0" rIns="0" bIns="0" rtlCol="0">
            <a:spAutoFit/>
          </a:bodyPr>
          <a:lstStyle/>
          <a:p>
            <a:r>
              <a:rPr lang="en-US" sz="1050" dirty="0">
                <a:latin typeface="Aptos Narrow" panose="020B0004020202020204" pitchFamily="34" charset="0"/>
              </a:rPr>
              <a:t>0.016</a:t>
            </a:r>
          </a:p>
        </p:txBody>
      </p:sp>
      <p:sp>
        <p:nvSpPr>
          <p:cNvPr id="1106" name="TextBox 1105">
            <a:extLst>
              <a:ext uri="{FF2B5EF4-FFF2-40B4-BE49-F238E27FC236}">
                <a16:creationId xmlns:a16="http://schemas.microsoft.com/office/drawing/2014/main" id="{807FABE5-3957-CC01-43AC-15FE3313A0D2}"/>
              </a:ext>
            </a:extLst>
          </p:cNvPr>
          <p:cNvSpPr txBox="1"/>
          <p:nvPr/>
        </p:nvSpPr>
        <p:spPr>
          <a:xfrm>
            <a:off x="28330452" y="28952791"/>
            <a:ext cx="322805" cy="161583"/>
          </a:xfrm>
          <a:prstGeom prst="rect">
            <a:avLst/>
          </a:prstGeom>
          <a:solidFill>
            <a:schemeClr val="bg1"/>
          </a:solidFill>
        </p:spPr>
        <p:txBody>
          <a:bodyPr wrap="square" lIns="0" tIns="0" rIns="0" bIns="0" rtlCol="0">
            <a:spAutoFit/>
          </a:bodyPr>
          <a:lstStyle/>
          <a:p>
            <a:r>
              <a:rPr lang="en-US" sz="1050" dirty="0">
                <a:latin typeface="Aptos Narrow" panose="020B0004020202020204" pitchFamily="34" charset="0"/>
              </a:rPr>
              <a:t>0.008</a:t>
            </a:r>
          </a:p>
        </p:txBody>
      </p:sp>
      <p:sp>
        <p:nvSpPr>
          <p:cNvPr id="1107" name="TextBox 1106">
            <a:extLst>
              <a:ext uri="{FF2B5EF4-FFF2-40B4-BE49-F238E27FC236}">
                <a16:creationId xmlns:a16="http://schemas.microsoft.com/office/drawing/2014/main" id="{53C8326D-A0E1-5889-EFB8-72FB78CD51F2}"/>
              </a:ext>
            </a:extLst>
          </p:cNvPr>
          <p:cNvSpPr txBox="1"/>
          <p:nvPr/>
        </p:nvSpPr>
        <p:spPr>
          <a:xfrm>
            <a:off x="28323307" y="29371657"/>
            <a:ext cx="322805" cy="161583"/>
          </a:xfrm>
          <a:prstGeom prst="rect">
            <a:avLst/>
          </a:prstGeom>
          <a:solidFill>
            <a:schemeClr val="bg1"/>
          </a:solidFill>
        </p:spPr>
        <p:txBody>
          <a:bodyPr wrap="square" lIns="0" tIns="0" rIns="0" bIns="0" rtlCol="0">
            <a:spAutoFit/>
          </a:bodyPr>
          <a:lstStyle/>
          <a:p>
            <a:r>
              <a:rPr lang="en-US" sz="1050" dirty="0">
                <a:latin typeface="Aptos Narrow" panose="020B0004020202020204" pitchFamily="34" charset="0"/>
              </a:rPr>
              <a:t>0.000</a:t>
            </a:r>
          </a:p>
        </p:txBody>
      </p:sp>
      <p:sp>
        <p:nvSpPr>
          <p:cNvPr id="1108" name="TextBox 1107">
            <a:extLst>
              <a:ext uri="{FF2B5EF4-FFF2-40B4-BE49-F238E27FC236}">
                <a16:creationId xmlns:a16="http://schemas.microsoft.com/office/drawing/2014/main" id="{DA7FB6DB-EDD5-1D10-4D14-EE69005D7991}"/>
              </a:ext>
            </a:extLst>
          </p:cNvPr>
          <p:cNvSpPr txBox="1"/>
          <p:nvPr/>
        </p:nvSpPr>
        <p:spPr>
          <a:xfrm>
            <a:off x="28334515" y="29805362"/>
            <a:ext cx="375770" cy="161583"/>
          </a:xfrm>
          <a:prstGeom prst="rect">
            <a:avLst/>
          </a:prstGeom>
          <a:solidFill>
            <a:schemeClr val="bg1"/>
          </a:solidFill>
        </p:spPr>
        <p:txBody>
          <a:bodyPr wrap="square" lIns="0" tIns="0" rIns="0" bIns="0" rtlCol="0">
            <a:spAutoFit/>
          </a:bodyPr>
          <a:lstStyle/>
          <a:p>
            <a:r>
              <a:rPr lang="en-US" sz="1050" dirty="0">
                <a:latin typeface="Aptos Narrow" panose="020B0004020202020204" pitchFamily="34" charset="0"/>
              </a:rPr>
              <a:t>-0.008</a:t>
            </a:r>
          </a:p>
        </p:txBody>
      </p:sp>
      <p:sp>
        <p:nvSpPr>
          <p:cNvPr id="1109" name="TextBox 1108">
            <a:extLst>
              <a:ext uri="{FF2B5EF4-FFF2-40B4-BE49-F238E27FC236}">
                <a16:creationId xmlns:a16="http://schemas.microsoft.com/office/drawing/2014/main" id="{51E4C75F-9EC2-5918-94C2-A5B55DCDEEA0}"/>
              </a:ext>
            </a:extLst>
          </p:cNvPr>
          <p:cNvSpPr txBox="1"/>
          <p:nvPr/>
        </p:nvSpPr>
        <p:spPr>
          <a:xfrm>
            <a:off x="28331755" y="30235548"/>
            <a:ext cx="375770" cy="161583"/>
          </a:xfrm>
          <a:prstGeom prst="rect">
            <a:avLst/>
          </a:prstGeom>
          <a:solidFill>
            <a:schemeClr val="bg1"/>
          </a:solidFill>
        </p:spPr>
        <p:txBody>
          <a:bodyPr wrap="square" lIns="0" tIns="0" rIns="0" bIns="0" rtlCol="0">
            <a:spAutoFit/>
          </a:bodyPr>
          <a:lstStyle/>
          <a:p>
            <a:r>
              <a:rPr lang="en-US" sz="1050" dirty="0">
                <a:latin typeface="Aptos Narrow" panose="020B0004020202020204" pitchFamily="34" charset="0"/>
              </a:rPr>
              <a:t>-0.016</a:t>
            </a:r>
          </a:p>
        </p:txBody>
      </p:sp>
      <p:sp>
        <p:nvSpPr>
          <p:cNvPr id="1110" name="TextBox 1109">
            <a:extLst>
              <a:ext uri="{FF2B5EF4-FFF2-40B4-BE49-F238E27FC236}">
                <a16:creationId xmlns:a16="http://schemas.microsoft.com/office/drawing/2014/main" id="{DBDAED29-8FB2-5C46-459F-02A8E86790B0}"/>
              </a:ext>
            </a:extLst>
          </p:cNvPr>
          <p:cNvSpPr txBox="1"/>
          <p:nvPr/>
        </p:nvSpPr>
        <p:spPr>
          <a:xfrm>
            <a:off x="28331755" y="30643000"/>
            <a:ext cx="375770" cy="161583"/>
          </a:xfrm>
          <a:prstGeom prst="rect">
            <a:avLst/>
          </a:prstGeom>
          <a:solidFill>
            <a:schemeClr val="bg1"/>
          </a:solidFill>
        </p:spPr>
        <p:txBody>
          <a:bodyPr wrap="square" lIns="0" tIns="0" rIns="0" bIns="0" rtlCol="0">
            <a:spAutoFit/>
          </a:bodyPr>
          <a:lstStyle/>
          <a:p>
            <a:r>
              <a:rPr lang="en-US" sz="1050" dirty="0">
                <a:latin typeface="Aptos Narrow" panose="020B0004020202020204" pitchFamily="34" charset="0"/>
              </a:rPr>
              <a:t>-0.024</a:t>
            </a:r>
          </a:p>
        </p:txBody>
      </p:sp>
      <p:sp>
        <p:nvSpPr>
          <p:cNvPr id="1111" name="TextBox 1110">
            <a:extLst>
              <a:ext uri="{FF2B5EF4-FFF2-40B4-BE49-F238E27FC236}">
                <a16:creationId xmlns:a16="http://schemas.microsoft.com/office/drawing/2014/main" id="{1FAFD991-B8E4-B00F-8461-D1293AD44CEB}"/>
              </a:ext>
            </a:extLst>
          </p:cNvPr>
          <p:cNvSpPr txBox="1"/>
          <p:nvPr/>
        </p:nvSpPr>
        <p:spPr>
          <a:xfrm>
            <a:off x="28319930" y="31066484"/>
            <a:ext cx="375770" cy="161583"/>
          </a:xfrm>
          <a:prstGeom prst="rect">
            <a:avLst/>
          </a:prstGeom>
          <a:solidFill>
            <a:schemeClr val="bg1"/>
          </a:solidFill>
        </p:spPr>
        <p:txBody>
          <a:bodyPr wrap="square" lIns="0" tIns="0" rIns="0" bIns="0" rtlCol="0">
            <a:spAutoFit/>
          </a:bodyPr>
          <a:lstStyle/>
          <a:p>
            <a:r>
              <a:rPr lang="en-US" sz="1050" dirty="0">
                <a:latin typeface="Aptos Narrow" panose="020B0004020202020204" pitchFamily="34" charset="0"/>
              </a:rPr>
              <a:t>-0.032</a:t>
            </a:r>
          </a:p>
        </p:txBody>
      </p:sp>
      <p:pic>
        <p:nvPicPr>
          <p:cNvPr id="1113" name="Picture 1112">
            <a:extLst>
              <a:ext uri="{FF2B5EF4-FFF2-40B4-BE49-F238E27FC236}">
                <a16:creationId xmlns:a16="http://schemas.microsoft.com/office/drawing/2014/main" id="{C3BD03D3-9089-3EC6-7113-8FA74ACC5265}"/>
              </a:ext>
            </a:extLst>
          </p:cNvPr>
          <p:cNvPicPr>
            <a:picLocks noChangeAspect="1"/>
          </p:cNvPicPr>
          <p:nvPr/>
        </p:nvPicPr>
        <p:blipFill>
          <a:blip r:embed="rId59"/>
          <a:stretch>
            <a:fillRect/>
          </a:stretch>
        </p:blipFill>
        <p:spPr>
          <a:xfrm>
            <a:off x="37597300" y="11115277"/>
            <a:ext cx="4646159" cy="4648810"/>
          </a:xfrm>
          <a:prstGeom prst="rect">
            <a:avLst/>
          </a:prstGeom>
        </p:spPr>
      </p:pic>
      <p:pic>
        <p:nvPicPr>
          <p:cNvPr id="1114" name="Picture 1113">
            <a:extLst>
              <a:ext uri="{FF2B5EF4-FFF2-40B4-BE49-F238E27FC236}">
                <a16:creationId xmlns:a16="http://schemas.microsoft.com/office/drawing/2014/main" id="{C96AF64D-60EE-E750-6C4E-F0A1E4F13701}"/>
              </a:ext>
            </a:extLst>
          </p:cNvPr>
          <p:cNvPicPr>
            <a:picLocks noChangeAspect="1"/>
          </p:cNvPicPr>
          <p:nvPr/>
        </p:nvPicPr>
        <p:blipFill>
          <a:blip r:embed="rId60"/>
          <a:stretch>
            <a:fillRect/>
          </a:stretch>
        </p:blipFill>
        <p:spPr>
          <a:xfrm>
            <a:off x="29764916" y="5963855"/>
            <a:ext cx="6747846" cy="5268054"/>
          </a:xfrm>
          <a:prstGeom prst="rect">
            <a:avLst/>
          </a:prstGeom>
        </p:spPr>
      </p:pic>
      <p:pic>
        <p:nvPicPr>
          <p:cNvPr id="1115" name="Picture 1114">
            <a:extLst>
              <a:ext uri="{FF2B5EF4-FFF2-40B4-BE49-F238E27FC236}">
                <a16:creationId xmlns:a16="http://schemas.microsoft.com/office/drawing/2014/main" id="{02BCA68A-0F76-2219-00C0-7E9D422997D9}"/>
              </a:ext>
            </a:extLst>
          </p:cNvPr>
          <p:cNvPicPr>
            <a:picLocks noChangeAspect="1"/>
          </p:cNvPicPr>
          <p:nvPr/>
        </p:nvPicPr>
        <p:blipFill rotWithShape="1">
          <a:blip r:embed="rId58"/>
          <a:srcRect r="2504"/>
          <a:stretch/>
        </p:blipFill>
        <p:spPr>
          <a:xfrm>
            <a:off x="30509133" y="11095583"/>
            <a:ext cx="5229051" cy="5497728"/>
          </a:xfrm>
          <a:prstGeom prst="rect">
            <a:avLst/>
          </a:prstGeom>
        </p:spPr>
      </p:pic>
      <p:graphicFrame>
        <p:nvGraphicFramePr>
          <p:cNvPr id="1116" name="Google Shape;178;p25">
            <a:extLst>
              <a:ext uri="{FF2B5EF4-FFF2-40B4-BE49-F238E27FC236}">
                <a16:creationId xmlns:a16="http://schemas.microsoft.com/office/drawing/2014/main" id="{8CA4FBE0-9642-E80F-B888-C43230CE71E1}"/>
              </a:ext>
            </a:extLst>
          </p:cNvPr>
          <p:cNvGraphicFramePr/>
          <p:nvPr>
            <p:extLst>
              <p:ext uri="{D42A27DB-BD31-4B8C-83A1-F6EECF244321}">
                <p14:modId xmlns:p14="http://schemas.microsoft.com/office/powerpoint/2010/main" val="1829129830"/>
              </p:ext>
            </p:extLst>
          </p:nvPr>
        </p:nvGraphicFramePr>
        <p:xfrm>
          <a:off x="37758207" y="16564406"/>
          <a:ext cx="4946808" cy="1964795"/>
        </p:xfrm>
        <a:graphic>
          <a:graphicData uri="http://schemas.openxmlformats.org/drawingml/2006/table">
            <a:tbl>
              <a:tblPr>
                <a:noFill/>
              </a:tblPr>
              <a:tblGrid>
                <a:gridCol w="2473404">
                  <a:extLst>
                    <a:ext uri="{9D8B030D-6E8A-4147-A177-3AD203B41FA5}">
                      <a16:colId xmlns:a16="http://schemas.microsoft.com/office/drawing/2014/main" val="20000"/>
                    </a:ext>
                  </a:extLst>
                </a:gridCol>
                <a:gridCol w="2473404">
                  <a:extLst>
                    <a:ext uri="{9D8B030D-6E8A-4147-A177-3AD203B41FA5}">
                      <a16:colId xmlns:a16="http://schemas.microsoft.com/office/drawing/2014/main" val="20001"/>
                    </a:ext>
                  </a:extLst>
                </a:gridCol>
              </a:tblGrid>
              <a:tr h="564441">
                <a:tc>
                  <a:txBody>
                    <a:bodyPr/>
                    <a:lstStyle/>
                    <a:p>
                      <a:pPr marL="0" lvl="0" indent="0" algn="l" rtl="0">
                        <a:spcBef>
                          <a:spcPts val="0"/>
                        </a:spcBef>
                        <a:spcAft>
                          <a:spcPts val="0"/>
                        </a:spcAft>
                        <a:buNone/>
                      </a:pPr>
                      <a:r>
                        <a:rPr lang="en" sz="1900" dirty="0">
                          <a:latin typeface="Avenir Book" panose="02000503020000020003"/>
                        </a:rPr>
                        <a:t>Current per Coil</a:t>
                      </a:r>
                      <a:endParaRPr sz="1900" dirty="0">
                        <a:latin typeface="Avenir Book" panose="02000503020000020003"/>
                      </a:endParaRPr>
                    </a:p>
                  </a:txBody>
                  <a:tcPr marL="130247" marR="130247" marT="130247" marB="130247"/>
                </a:tc>
                <a:tc>
                  <a:txBody>
                    <a:bodyPr/>
                    <a:lstStyle/>
                    <a:p>
                      <a:pPr marL="0" lvl="0" indent="0" algn="l" rtl="0">
                        <a:spcBef>
                          <a:spcPts val="0"/>
                        </a:spcBef>
                        <a:spcAft>
                          <a:spcPts val="0"/>
                        </a:spcAft>
                        <a:buNone/>
                      </a:pPr>
                      <a:r>
                        <a:rPr lang="en" sz="1900" dirty="0">
                          <a:latin typeface="Avenir Book" panose="02000503020000020003"/>
                        </a:rPr>
                        <a:t>73.35 KA</a:t>
                      </a:r>
                      <a:endParaRPr sz="1900" dirty="0">
                        <a:latin typeface="Avenir Book" panose="02000503020000020003"/>
                      </a:endParaRPr>
                    </a:p>
                  </a:txBody>
                  <a:tcPr marL="130247" marR="130247" marT="130247" marB="130247"/>
                </a:tc>
                <a:extLst>
                  <a:ext uri="{0D108BD9-81ED-4DB2-BD59-A6C34878D82A}">
                    <a16:rowId xmlns:a16="http://schemas.microsoft.com/office/drawing/2014/main" val="10000"/>
                  </a:ext>
                </a:extLst>
              </a:tr>
              <a:tr h="553650">
                <a:tc>
                  <a:txBody>
                    <a:bodyPr/>
                    <a:lstStyle/>
                    <a:p>
                      <a:pPr marL="0" lvl="0" indent="0" algn="l" rtl="0">
                        <a:spcBef>
                          <a:spcPts val="0"/>
                        </a:spcBef>
                        <a:spcAft>
                          <a:spcPts val="0"/>
                        </a:spcAft>
                        <a:buNone/>
                      </a:pPr>
                      <a:r>
                        <a:rPr lang="en" sz="1900" dirty="0">
                          <a:latin typeface="Avenir Book" panose="02000503020000020003"/>
                        </a:rPr>
                        <a:t>Number of Coils</a:t>
                      </a:r>
                      <a:endParaRPr sz="1900" dirty="0">
                        <a:latin typeface="Avenir Book" panose="02000503020000020003"/>
                      </a:endParaRPr>
                    </a:p>
                  </a:txBody>
                  <a:tcPr marL="130247" marR="130247" marT="130247" marB="130247"/>
                </a:tc>
                <a:tc>
                  <a:txBody>
                    <a:bodyPr/>
                    <a:lstStyle/>
                    <a:p>
                      <a:pPr marL="0" lvl="0" indent="0" algn="l" rtl="0">
                        <a:spcBef>
                          <a:spcPts val="0"/>
                        </a:spcBef>
                        <a:spcAft>
                          <a:spcPts val="0"/>
                        </a:spcAft>
                        <a:buNone/>
                      </a:pPr>
                      <a:r>
                        <a:rPr lang="en" sz="1900" dirty="0">
                          <a:latin typeface="Avenir Book" panose="02000503020000020003"/>
                        </a:rPr>
                        <a:t>12</a:t>
                      </a:r>
                      <a:endParaRPr sz="1900" dirty="0">
                        <a:latin typeface="Avenir Book" panose="02000503020000020003"/>
                      </a:endParaRPr>
                    </a:p>
                  </a:txBody>
                  <a:tcPr marL="130247" marR="130247" marT="130247" marB="130247"/>
                </a:tc>
                <a:extLst>
                  <a:ext uri="{0D108BD9-81ED-4DB2-BD59-A6C34878D82A}">
                    <a16:rowId xmlns:a16="http://schemas.microsoft.com/office/drawing/2014/main" val="10001"/>
                  </a:ext>
                </a:extLst>
              </a:tr>
              <a:tr h="846704">
                <a:tc>
                  <a:txBody>
                    <a:bodyPr/>
                    <a:lstStyle/>
                    <a:p>
                      <a:pPr marL="0" lvl="0" indent="0" algn="l" rtl="0">
                        <a:spcBef>
                          <a:spcPts val="0"/>
                        </a:spcBef>
                        <a:spcAft>
                          <a:spcPts val="0"/>
                        </a:spcAft>
                        <a:buNone/>
                      </a:pPr>
                      <a:r>
                        <a:rPr lang="en" sz="1900" dirty="0">
                          <a:latin typeface="Avenir Book" panose="02000503020000020003"/>
                        </a:rPr>
                        <a:t>Max B</a:t>
                      </a:r>
                      <a:r>
                        <a:rPr lang="en" sz="1900" baseline="-25000" dirty="0">
                          <a:latin typeface="Avenir Book" panose="02000503020000020003"/>
                        </a:rPr>
                        <a:t>normal</a:t>
                      </a:r>
                      <a:r>
                        <a:rPr lang="en" sz="1900" dirty="0">
                          <a:latin typeface="Avenir Book" panose="02000503020000020003"/>
                        </a:rPr>
                        <a:t> on Plasma Surface</a:t>
                      </a:r>
                      <a:endParaRPr sz="1900" dirty="0">
                        <a:latin typeface="Avenir Book" panose="02000503020000020003"/>
                      </a:endParaRPr>
                    </a:p>
                  </a:txBody>
                  <a:tcPr marL="130247" marR="130247" marT="130247" marB="130247"/>
                </a:tc>
                <a:tc>
                  <a:txBody>
                    <a:bodyPr/>
                    <a:lstStyle/>
                    <a:p>
                      <a:pPr marL="0" lvl="0" indent="0" algn="l" rtl="0">
                        <a:spcBef>
                          <a:spcPts val="0"/>
                        </a:spcBef>
                        <a:spcAft>
                          <a:spcPts val="0"/>
                        </a:spcAft>
                        <a:buNone/>
                      </a:pPr>
                      <a:r>
                        <a:rPr lang="en" sz="1900" dirty="0">
                          <a:latin typeface="Avenir Book" panose="02000503020000020003"/>
                        </a:rPr>
                        <a:t>1.1e-3 T</a:t>
                      </a:r>
                      <a:endParaRPr sz="1900" dirty="0">
                        <a:latin typeface="Avenir Book" panose="02000503020000020003"/>
                      </a:endParaRPr>
                    </a:p>
                  </a:txBody>
                  <a:tcPr marL="130247" marR="130247" marT="130247" marB="130247"/>
                </a:tc>
                <a:extLst>
                  <a:ext uri="{0D108BD9-81ED-4DB2-BD59-A6C34878D82A}">
                    <a16:rowId xmlns:a16="http://schemas.microsoft.com/office/drawing/2014/main" val="10002"/>
                  </a:ext>
                </a:extLst>
              </a:tr>
            </a:tbl>
          </a:graphicData>
        </a:graphic>
      </p:graphicFrame>
      <p:pic>
        <p:nvPicPr>
          <p:cNvPr id="1117" name="Google Shape;156;p7">
            <a:extLst>
              <a:ext uri="{FF2B5EF4-FFF2-40B4-BE49-F238E27FC236}">
                <a16:creationId xmlns:a16="http://schemas.microsoft.com/office/drawing/2014/main" id="{9E8BD4C9-1903-706B-F503-CCB6CD2295A4}"/>
              </a:ext>
            </a:extLst>
          </p:cNvPr>
          <p:cNvPicPr preferRelativeResize="0"/>
          <p:nvPr/>
        </p:nvPicPr>
        <p:blipFill rotWithShape="1">
          <a:blip r:embed="rId61">
            <a:alphaModFix/>
          </a:blip>
          <a:srcRect r="46413"/>
          <a:stretch/>
        </p:blipFill>
        <p:spPr>
          <a:xfrm>
            <a:off x="11837817" y="16104218"/>
            <a:ext cx="1885119" cy="2702142"/>
          </a:xfrm>
          <a:prstGeom prst="rect">
            <a:avLst/>
          </a:prstGeom>
          <a:noFill/>
          <a:ln>
            <a:noFill/>
          </a:ln>
        </p:spPr>
      </p:pic>
      <p:pic>
        <p:nvPicPr>
          <p:cNvPr id="1118" name="Picture 1117" descr="Diagram&#10;&#10;Description automatically generated">
            <a:extLst>
              <a:ext uri="{FF2B5EF4-FFF2-40B4-BE49-F238E27FC236}">
                <a16:creationId xmlns:a16="http://schemas.microsoft.com/office/drawing/2014/main" id="{0137B53F-D058-6D38-1C87-5F002B8D72CE}"/>
              </a:ext>
            </a:extLst>
          </p:cNvPr>
          <p:cNvPicPr>
            <a:picLocks noChangeAspect="1"/>
          </p:cNvPicPr>
          <p:nvPr/>
        </p:nvPicPr>
        <p:blipFill rotWithShape="1">
          <a:blip r:embed="rId62"/>
          <a:srcRect r="48455"/>
          <a:stretch/>
        </p:blipFill>
        <p:spPr>
          <a:xfrm>
            <a:off x="9291977" y="16301462"/>
            <a:ext cx="2016747" cy="2445377"/>
          </a:xfrm>
          <a:prstGeom prst="rect">
            <a:avLst/>
          </a:prstGeom>
        </p:spPr>
      </p:pic>
      <p:pic>
        <p:nvPicPr>
          <p:cNvPr id="57" name="Picture 56">
            <a:extLst>
              <a:ext uri="{FF2B5EF4-FFF2-40B4-BE49-F238E27FC236}">
                <a16:creationId xmlns:a16="http://schemas.microsoft.com/office/drawing/2014/main" id="{FCFC8590-7F4C-E7CF-3334-7DDC3754172A}"/>
              </a:ext>
            </a:extLst>
          </p:cNvPr>
          <p:cNvPicPr>
            <a:picLocks noChangeAspect="1"/>
          </p:cNvPicPr>
          <p:nvPr/>
        </p:nvPicPr>
        <p:blipFill>
          <a:blip r:embed="rId63"/>
          <a:stretch>
            <a:fillRect/>
          </a:stretch>
        </p:blipFill>
        <p:spPr>
          <a:xfrm>
            <a:off x="24385044" y="25852297"/>
            <a:ext cx="3882168" cy="432713"/>
          </a:xfrm>
          <a:prstGeom prst="rect">
            <a:avLst/>
          </a:prstGeom>
        </p:spPr>
      </p:pic>
    </p:spTree>
    <p:extLst>
      <p:ext uri="{BB962C8B-B14F-4D97-AF65-F5344CB8AC3E}">
        <p14:creationId xmlns:p14="http://schemas.microsoft.com/office/powerpoint/2010/main" val="2136753335"/>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2444</TotalTime>
  <Words>871</Words>
  <Application>Microsoft Office PowerPoint</Application>
  <PresentationFormat>Custom</PresentationFormat>
  <Paragraphs>194</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Aptos Narrow</vt:lpstr>
      <vt:lpstr>Arial</vt:lpstr>
      <vt:lpstr>Avenir</vt:lpstr>
      <vt:lpstr>Avenir Book</vt:lpstr>
      <vt:lpstr>Calibri</vt:lpstr>
      <vt:lpstr>Cambria Math</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R. Wynne</dc:creator>
  <cp:lastModifiedBy>Dario G. Panici</cp:lastModifiedBy>
  <cp:revision>25</cp:revision>
  <dcterms:created xsi:type="dcterms:W3CDTF">2023-10-22T02:14:45Z</dcterms:created>
  <dcterms:modified xsi:type="dcterms:W3CDTF">2023-10-27T18:00:52Z</dcterms:modified>
</cp:coreProperties>
</file>