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Aptos Display" panose="020B00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 Math" panose="02040503050406030204" pitchFamily="18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59C7DBFD-FFD4-4122-B1F8-9E48E8B49308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aws7GkDB5MdAtWpST+uv5QvY9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210" autoAdjust="0"/>
  </p:normalViewPr>
  <p:slideViewPr>
    <p:cSldViewPr snapToGrid="0">
      <p:cViewPr>
        <p:scale>
          <a:sx n="33" d="100"/>
          <a:sy n="33" d="100"/>
        </p:scale>
        <p:origin x="-300" y="1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11502232" y="278607"/>
            <a:ext cx="20886738" cy="378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22193250" y="10969625"/>
            <a:ext cx="27897138" cy="946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3189288" y="1581151"/>
            <a:ext cx="27897138" cy="282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40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55" Type="http://schemas.openxmlformats.org/officeDocument/2006/relationships/image" Target="../media/image5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5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56" Type="http://schemas.openxmlformats.org/officeDocument/2006/relationships/image" Target="../media/image52.png"/><Relationship Id="rId8" Type="http://schemas.openxmlformats.org/officeDocument/2006/relationships/image" Target="../media/image6.png"/><Relationship Id="rId51" Type="http://schemas.openxmlformats.org/officeDocument/2006/relationships/image" Target="../media/image47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30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16.png"/><Relationship Id="rId41" Type="http://schemas.openxmlformats.org/officeDocument/2006/relationships/image" Target="../media/image37.png"/><Relationship Id="rId5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B7D">
            <a:alpha val="2000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9758174" y="28872003"/>
            <a:ext cx="7669150" cy="1985000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Google Shape;85;p2"/>
              <p:cNvSpPr txBox="1"/>
              <p:nvPr/>
            </p:nvSpPr>
            <p:spPr>
              <a:xfrm>
                <a:off x="29734817" y="20414432"/>
                <a:ext cx="13716000" cy="3920734"/>
              </a:xfrm>
              <a:prstGeom prst="rect">
                <a:avLst/>
              </a:prstGeom>
              <a:solidFill>
                <a:schemeClr val="lt1"/>
              </a:solidFill>
              <a:ln w="38100">
                <a:solidFill>
                  <a:srgbClr val="245254"/>
                </a:solidFill>
              </a:ln>
            </p:spPr>
            <p:txBody>
              <a:bodyPr spcFirstLastPara="1" wrap="square" lIns="182880" tIns="91440" rIns="182880" bIns="274320" anchor="t" anchorCtr="0">
                <a:noAutofit/>
              </a:bodyPr>
              <a:lstStyle/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r>
                  <a:rPr lang="en-US" sz="4000" dirty="0"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Demonstrated connection between global 3D MHD equilibria and NAE behavior – available to use in the DESC code!</a:t>
                </a:r>
                <a:endParaRPr lang="en-US" sz="40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r>
                  <a:rPr lang="en-US" sz="40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Future work includes:</a:t>
                </a:r>
              </a:p>
              <a:p>
                <a:pPr marL="914400" marR="0" lvl="1" indent="-482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○"/>
                </a:pPr>
                <a:r>
                  <a:rPr lang="en-US" sz="32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Performing global optimization with NAE-constrained core behavior</a:t>
                </a:r>
              </a:p>
              <a:p>
                <a:pPr marL="914400" lvl="1" indent="-482600">
                  <a:buSzPts val="4000"/>
                  <a:buFont typeface="Avenir"/>
                  <a:buChar char="○"/>
                </a:pPr>
                <a:r>
                  <a:rPr lang="en-US" sz="32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Implementation and verification of </a:t>
                </a:r>
                <a:r>
                  <a:rPr lang="en-US" sz="3200" dirty="0">
                    <a:latin typeface="Aptos Display" panose="020B000402020202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Aptos Display" panose="020B0004020202020204" pitchFamily="34" charset="0"/>
                  </a:rPr>
                  <a:t>) NAE constraints (enforce stability)</a:t>
                </a:r>
              </a:p>
              <a:p>
                <a:pPr marL="914400" lvl="1" indent="-482600">
                  <a:buSzPts val="4000"/>
                  <a:buFont typeface="Avenir"/>
                  <a:buChar char="○"/>
                </a:pPr>
                <a:r>
                  <a:rPr lang="en-US" sz="3200" dirty="0"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Using a generalized toroidal angle in DESC to better represent NAE behavior</a:t>
                </a:r>
              </a:p>
              <a:p>
                <a:pPr marL="914400" lvl="1" indent="-482600">
                  <a:buSzPts val="4000"/>
                  <a:buFont typeface="Avenir"/>
                  <a:buChar char="○"/>
                </a:pPr>
                <a:r>
                  <a:rPr lang="en-US" sz="32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extension to anisotropic NAE</a:t>
                </a:r>
                <a:r>
                  <a:rPr lang="en-US" sz="3200" b="0" i="0" u="none" strike="noStrike" cap="none" baseline="30000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5</a:t>
                </a:r>
                <a:endParaRPr lang="en-US" sz="40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</p:txBody>
          </p:sp>
        </mc:Choice>
        <mc:Fallback>
          <p:sp>
            <p:nvSpPr>
              <p:cNvPr id="85" name="Google Shape;85;p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817" y="20414432"/>
                <a:ext cx="13716000" cy="3920734"/>
              </a:xfrm>
              <a:prstGeom prst="rect">
                <a:avLst/>
              </a:prstGeom>
              <a:blipFill>
                <a:blip r:embed="rId3"/>
                <a:stretch>
                  <a:fillRect l="-798" t="-1541" b="-6780"/>
                </a:stretch>
              </a:blipFill>
              <a:ln w="38100"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Google Shape;86;p2"/>
              <p:cNvSpPr txBox="1"/>
              <p:nvPr/>
            </p:nvSpPr>
            <p:spPr>
              <a:xfrm>
                <a:off x="29718000" y="5036949"/>
                <a:ext cx="13716000" cy="14290200"/>
              </a:xfrm>
              <a:prstGeom prst="rect">
                <a:avLst/>
              </a:prstGeom>
              <a:solidFill>
                <a:schemeClr val="lt1"/>
              </a:solidFill>
              <a:ln w="38100">
                <a:solidFill>
                  <a:srgbClr val="245254"/>
                </a:solidFill>
              </a:ln>
            </p:spPr>
            <p:txBody>
              <a:bodyPr spcFirstLastPara="1" wrap="square" lIns="365750" tIns="365750" rIns="365750" bIns="365750" anchor="t" anchorCtr="0">
                <a:noAutofit/>
              </a:bodyPr>
              <a:lstStyle/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r>
                  <a:rPr lang="en-US" sz="3600" b="1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Results confirm that the DESC NAE-constrained equilibria agree with NAE near-axis, as expected</a:t>
                </a: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r>
                  <a:rPr lang="en-US" sz="36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To constrain the NAE behavior, the NAE coefficients are fit with a cylindrical toroidal Fourier series</a:t>
                </a:r>
              </a:p>
              <a:p>
                <a:pPr marL="914400" marR="0" lvl="1" indent="-482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○"/>
                </a:pPr>
                <a:r>
                  <a:rPr lang="en-US" sz="3600" b="0" i="0" u="none" strike="noStrike" cap="none" dirty="0">
                    <a:solidFill>
                      <a:srgbClr val="000000"/>
                    </a:solidFill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Rate of convergence of Fourier fit indicative of how well that NAE behavior is described with cylindrical </a:t>
                </a:r>
                <a14:m>
                  <m:oMath xmlns:m="http://schemas.openxmlformats.org/officeDocument/2006/math">
                    <m:r>
                      <a:rPr lang="en-US" sz="36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venir"/>
                        <a:cs typeface="Avenir"/>
                        <a:sym typeface="Avenir"/>
                      </a:rPr>
                      <m:t>𝜙</m:t>
                    </m:r>
                  </m:oMath>
                </a14:m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914400" marR="0" lvl="1" indent="-482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○"/>
                </a:pPr>
                <a:r>
                  <a:rPr lang="en-US" sz="3600" dirty="0">
                    <a:latin typeface="Aptos Display" panose="020B0004020202020204" pitchFamily="34" charset="0"/>
                    <a:ea typeface="Avenir"/>
                    <a:cs typeface="Avenir"/>
                    <a:sym typeface="Avenir"/>
                  </a:rPr>
                  <a:t>Poor convergence motivates use of a generalized toroidal angle</a:t>
                </a: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dirty="0"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dirty="0"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dirty="0"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lvl="3">
                  <a:buSzPts val="4000"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venir"/>
                  <a:buChar char="●"/>
                </a:pPr>
                <a:endParaRPr lang="en-US" sz="3600" dirty="0"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3600" b="0" i="0" u="none" strike="noStrike" cap="none" dirty="0">
                  <a:solidFill>
                    <a:srgbClr val="000000"/>
                  </a:solidFill>
                  <a:latin typeface="Aptos Display" panose="020B0004020202020204" pitchFamily="34" charset="0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86" name="Google Shape;86;p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0" y="5036949"/>
                <a:ext cx="13716000" cy="1429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Google Shape;89;p2"/>
          <p:cNvSpPr txBox="1"/>
          <p:nvPr/>
        </p:nvSpPr>
        <p:spPr>
          <a:xfrm>
            <a:off x="15087600" y="5036951"/>
            <a:ext cx="13716000" cy="3578724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182880" tIns="91440" rIns="365750" bIns="36575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2800" b="1" i="0" u="sng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Following quantities are shown</a:t>
            </a:r>
            <a:r>
              <a:rPr lang="en-US" sz="2800" b="1" u="sng" dirty="0"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 below to verify the DESC equilibrium matches the NAE</a:t>
            </a:r>
            <a:endParaRPr sz="2800" b="1" i="0" u="sng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30921" y="20151575"/>
            <a:ext cx="13725505" cy="11460000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lang="en-US"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457200" y="4205993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0" y="0"/>
            <a:ext cx="43891200" cy="3185487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28600" rIns="91425" bIns="2286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DESC Near-Axis-Constrained Equilibria</a:t>
            </a:r>
            <a:endParaRPr kumimoji="0" lang="en-US" sz="8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Dario Panici</a:t>
            </a:r>
            <a:r>
              <a:rPr kumimoji="0" lang="en-US" sz="5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Eduardo Rodriguez </a:t>
            </a:r>
            <a:r>
              <a:rPr kumimoji="0" lang="en-US" sz="5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Rory Conlin</a:t>
            </a:r>
            <a:r>
              <a:rPr kumimoji="0" lang="en-US" sz="5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Daniel Dudt</a:t>
            </a:r>
            <a:r>
              <a:rPr kumimoji="0" lang="en-US" sz="5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US" sz="5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Egemen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Kolemen</a:t>
            </a:r>
            <a:r>
              <a:rPr kumimoji="0" lang="en-US" sz="5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1,2</a:t>
            </a:r>
            <a:endParaRPr kumimoji="0" lang="en-US" sz="5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Princeton University, 2 Princeton Plasma Physics Laboratory , 3 IPP-Greifswald</a:t>
            </a:r>
          </a:p>
        </p:txBody>
      </p:sp>
      <p:sp>
        <p:nvSpPr>
          <p:cNvPr id="93" name="Google Shape;93;p2"/>
          <p:cNvSpPr txBox="1"/>
          <p:nvPr/>
        </p:nvSpPr>
        <p:spPr>
          <a:xfrm>
            <a:off x="457200" y="13183105"/>
            <a:ext cx="13716000" cy="1569620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Connecting NAE  Expansion and Zernike Basis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30921" y="19373495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Connecting NAE  and DESC Geometry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5087600" y="4205993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NAE Behavior Verification Quantities</a:t>
            </a:r>
          </a:p>
        </p:txBody>
      </p:sp>
      <p:sp>
        <p:nvSpPr>
          <p:cNvPr id="97" name="Google Shape;97;p2"/>
          <p:cNvSpPr txBox="1"/>
          <p:nvPr/>
        </p:nvSpPr>
        <p:spPr>
          <a:xfrm>
            <a:off x="29718000" y="4205993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9734817" y="19604759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Conclusions and Future Work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914400" y="612335"/>
            <a:ext cx="5943600" cy="1920240"/>
            <a:chOff x="34827386" y="457201"/>
            <a:chExt cx="5943600" cy="1920240"/>
          </a:xfrm>
        </p:grpSpPr>
        <p:sp>
          <p:nvSpPr>
            <p:cNvPr id="101" name="Google Shape;101;p2"/>
            <p:cNvSpPr/>
            <p:nvPr/>
          </p:nvSpPr>
          <p:spPr>
            <a:xfrm>
              <a:off x="34827386" y="457201"/>
              <a:ext cx="5943600" cy="1920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2" descr="Plasma Control Logo_Color.pd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52000" y="537822"/>
              <a:ext cx="5486400" cy="1758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2"/>
          <p:cNvGrpSpPr/>
          <p:nvPr/>
        </p:nvGrpSpPr>
        <p:grpSpPr>
          <a:xfrm>
            <a:off x="37490400" y="632623"/>
            <a:ext cx="5486400" cy="1920240"/>
            <a:chOff x="33215580" y="424935"/>
            <a:chExt cx="5486400" cy="1920240"/>
          </a:xfrm>
        </p:grpSpPr>
        <p:sp>
          <p:nvSpPr>
            <p:cNvPr id="104" name="Google Shape;104;p2"/>
            <p:cNvSpPr/>
            <p:nvPr/>
          </p:nvSpPr>
          <p:spPr>
            <a:xfrm>
              <a:off x="33215580" y="424935"/>
              <a:ext cx="5486400" cy="1920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26821" y="1479832"/>
              <a:ext cx="2181882" cy="801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7">
              <a:alphaModFix/>
            </a:blip>
            <a:srcRect t="5097" b="10561"/>
            <a:stretch/>
          </p:blipFill>
          <p:spPr>
            <a:xfrm>
              <a:off x="34241568" y="432416"/>
              <a:ext cx="3434424" cy="937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750078" y="1364767"/>
              <a:ext cx="2576743" cy="980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"/>
          <p:cNvSpPr/>
          <p:nvPr/>
        </p:nvSpPr>
        <p:spPr>
          <a:xfrm>
            <a:off x="37530574" y="27858785"/>
            <a:ext cx="5844000" cy="3185400"/>
          </a:xfrm>
          <a:prstGeom prst="roundRect">
            <a:avLst>
              <a:gd name="adj" fmla="val 16667"/>
            </a:avLst>
          </a:prstGeom>
          <a:solidFill>
            <a:srgbClr val="628B7D">
              <a:alpha val="2000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190731" y="28188161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37633824" y="28438816"/>
            <a:ext cx="27432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Visit</a:t>
            </a:r>
            <a:endParaRPr sz="4400" b="1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Our Website!</a:t>
            </a:r>
            <a:endParaRPr sz="4400" b="1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457200" y="5036949"/>
            <a:ext cx="13716000" cy="7270200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365750" tIns="365750" rIns="4389120" bIns="36575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venir"/>
              <a:buChar char="●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Near-axis expansion (NAE) theory lends analytic insight into 3D ideal MHD equilibria</a:t>
            </a:r>
            <a:r>
              <a:rPr lang="en-US" sz="4000" b="0" i="0" u="none" strike="noStrike" cap="none" baseline="30000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1</a:t>
            </a:r>
            <a:endParaRPr lang="en-US"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venir"/>
              <a:buChar char="●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However, global 3D ideal MHD solutions still necessary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venir"/>
              <a:buChar char="●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Current method of using NAE in global solutions fixes outermost boundary – where NAE is least reliable!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venir"/>
              <a:buChar char="●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Reliable NAE information is 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near-axis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ptos Display" panose="020B0004020202020204" pitchFamily="34" charset="0"/>
                <a:ea typeface="Avenir"/>
                <a:cs typeface="Avenir"/>
                <a:sym typeface="Avenir"/>
              </a:rPr>
              <a:t>:  let’s constrain global solution here!</a:t>
            </a:r>
          </a:p>
        </p:txBody>
      </p:sp>
      <p:sp>
        <p:nvSpPr>
          <p:cNvPr id="130" name="Google Shape;130;p2"/>
          <p:cNvSpPr txBox="1"/>
          <p:nvPr/>
        </p:nvSpPr>
        <p:spPr>
          <a:xfrm>
            <a:off x="457200" y="14014049"/>
            <a:ext cx="13716000" cy="5082301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E569871-658F-2874-DA57-A1826527A869}"/>
              </a:ext>
            </a:extLst>
          </p:cNvPr>
          <p:cNvSpPr txBox="1"/>
          <p:nvPr/>
        </p:nvSpPr>
        <p:spPr>
          <a:xfrm>
            <a:off x="29758174" y="28029373"/>
            <a:ext cx="766915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3;p2">
            <a:extLst>
              <a:ext uri="{FF2B5EF4-FFF2-40B4-BE49-F238E27FC236}">
                <a16:creationId xmlns:a16="http://schemas.microsoft.com/office/drawing/2014/main" id="{E70F6B49-6B0C-ED62-8C60-3E6FAFBFE49E}"/>
              </a:ext>
            </a:extLst>
          </p:cNvPr>
          <p:cNvSpPr txBox="1"/>
          <p:nvPr/>
        </p:nvSpPr>
        <p:spPr>
          <a:xfrm>
            <a:off x="15087600" y="8849650"/>
            <a:ext cx="13716000" cy="1569620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O(ρ) NAE-constrained DESC Equilibria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0;p2">
            <a:extLst>
              <a:ext uri="{FF2B5EF4-FFF2-40B4-BE49-F238E27FC236}">
                <a16:creationId xmlns:a16="http://schemas.microsoft.com/office/drawing/2014/main" id="{8F44C02C-9169-6F2A-EDAB-61F5DCE542DA}"/>
              </a:ext>
            </a:extLst>
          </p:cNvPr>
          <p:cNvSpPr txBox="1"/>
          <p:nvPr/>
        </p:nvSpPr>
        <p:spPr>
          <a:xfrm>
            <a:off x="15087600" y="9680594"/>
            <a:ext cx="13716000" cy="21983881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365750" tIns="365750" rIns="365750" bIns="36575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sz="40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5" name="Picture 4" descr="A diagram of different types of curves&#10;&#10;Description automatically generated with medium confidence">
            <a:extLst>
              <a:ext uri="{FF2B5EF4-FFF2-40B4-BE49-F238E27FC236}">
                <a16:creationId xmlns:a16="http://schemas.microsoft.com/office/drawing/2014/main" id="{89702C6A-B9B1-783A-F4C7-F58595EE1D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70" t="2178" r="17786" b="90625"/>
          <a:stretch/>
        </p:blipFill>
        <p:spPr>
          <a:xfrm>
            <a:off x="16059821" y="9710501"/>
            <a:ext cx="11745278" cy="834087"/>
          </a:xfrm>
          <a:prstGeom prst="rect">
            <a:avLst/>
          </a:prstGeom>
        </p:spPr>
      </p:pic>
      <p:pic>
        <p:nvPicPr>
          <p:cNvPr id="6" name="Picture 5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823F7604-D15F-663B-4EC0-6AAFDE7E96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04" t="15060" r="4502" b="6851"/>
          <a:stretch/>
        </p:blipFill>
        <p:spPr>
          <a:xfrm>
            <a:off x="15269029" y="17933435"/>
            <a:ext cx="13338628" cy="6604944"/>
          </a:xfrm>
          <a:prstGeom prst="rect">
            <a:avLst/>
          </a:prstGeom>
        </p:spPr>
      </p:pic>
      <p:pic>
        <p:nvPicPr>
          <p:cNvPr id="7" name="Picture 6" descr="A diagram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D7210463-7E60-5BD9-1F76-1B172875DF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90" t="15973" r="3926" b="7615"/>
          <a:stretch/>
        </p:blipFill>
        <p:spPr>
          <a:xfrm>
            <a:off x="15133585" y="24951128"/>
            <a:ext cx="13643736" cy="646304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diagram of different types of curves&#10;&#10;Description automatically generated with medium confidence">
            <a:extLst>
              <a:ext uri="{FF2B5EF4-FFF2-40B4-BE49-F238E27FC236}">
                <a16:creationId xmlns:a16="http://schemas.microsoft.com/office/drawing/2014/main" id="{872EEC28-2D8F-F113-597B-8D5E4BFDDA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52" t="9572" r="3572" b="8254"/>
          <a:stretch/>
        </p:blipFill>
        <p:spPr>
          <a:xfrm>
            <a:off x="15133585" y="10570208"/>
            <a:ext cx="13656875" cy="695047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31B1B-FFC3-7853-6F33-6963FC5C78A2}"/>
              </a:ext>
            </a:extLst>
          </p:cNvPr>
          <p:cNvSpPr txBox="1"/>
          <p:nvPr/>
        </p:nvSpPr>
        <p:spPr>
          <a:xfrm>
            <a:off x="18157371" y="10570208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Aptos Display" panose="020B0004020202020204" pitchFamily="34" charset="0"/>
              </a:rPr>
              <a:t>Precise QA</a:t>
            </a:r>
            <a:r>
              <a:rPr lang="en-US" sz="3200" b="1" u="sng" baseline="30000" dirty="0">
                <a:latin typeface="Aptos Display" panose="020B0004020202020204" pitchFamily="34" charset="0"/>
              </a:rPr>
              <a:t>3</a:t>
            </a:r>
            <a:endParaRPr lang="en-US" sz="3200" b="1" u="sng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E983E-B0A4-8787-05BF-A416D8693523}"/>
              </a:ext>
            </a:extLst>
          </p:cNvPr>
          <p:cNvSpPr txBox="1"/>
          <p:nvPr/>
        </p:nvSpPr>
        <p:spPr>
          <a:xfrm>
            <a:off x="18157371" y="17414891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Aptos Display" panose="020B0004020202020204" pitchFamily="34" charset="0"/>
              </a:rPr>
              <a:t>Precise QH</a:t>
            </a:r>
            <a:r>
              <a:rPr lang="en-US" sz="3200" b="1" u="sng" baseline="30000" dirty="0">
                <a:latin typeface="Aptos Display" panose="020B0004020202020204" pitchFamily="34" charset="0"/>
              </a:rPr>
              <a:t>3</a:t>
            </a:r>
            <a:r>
              <a:rPr lang="en-US" sz="3200" b="1" u="sng" dirty="0">
                <a:latin typeface="Aptos Display" panose="020B0004020202020204" pitchFamily="34" charset="0"/>
              </a:rPr>
              <a:t> </a:t>
            </a:r>
            <a:endParaRPr lang="en-US" sz="3200" b="1" u="sng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A970D-9F0A-CF13-577B-182EA6F54D41}"/>
              </a:ext>
            </a:extLst>
          </p:cNvPr>
          <p:cNvSpPr txBox="1"/>
          <p:nvPr/>
        </p:nvSpPr>
        <p:spPr>
          <a:xfrm>
            <a:off x="17912002" y="24302853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Avenir"/>
              </a:rPr>
              <a:t>QI</a:t>
            </a:r>
            <a:r>
              <a:rPr lang="en-US" sz="3200" b="1" u="sng" baseline="30000" dirty="0">
                <a:latin typeface="Avenir"/>
              </a:rPr>
              <a:t>4</a:t>
            </a:r>
            <a:endParaRPr lang="en-US" sz="3200" b="1" u="sng" dirty="0">
              <a:latin typeface="Avenir"/>
            </a:endParaRPr>
          </a:p>
        </p:txBody>
      </p:sp>
      <p:pic>
        <p:nvPicPr>
          <p:cNvPr id="12" name="Picture 11" descr="A graph of a number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CD2E953-AAF6-F8A5-A800-811C1CC4F3D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65" t="4857" r="3556" b="3465"/>
          <a:stretch/>
        </p:blipFill>
        <p:spPr>
          <a:xfrm>
            <a:off x="32120481" y="9807070"/>
            <a:ext cx="4219299" cy="4160260"/>
          </a:xfrm>
          <a:prstGeom prst="rect">
            <a:avLst/>
          </a:prstGeom>
        </p:spPr>
      </p:pic>
      <p:pic>
        <p:nvPicPr>
          <p:cNvPr id="13" name="Picture 1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F8CEFA4-0954-3943-BF8A-5E8943BDFFE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684" t="3784" r="3778" b="3327"/>
          <a:stretch/>
        </p:blipFill>
        <p:spPr>
          <a:xfrm>
            <a:off x="39299155" y="9807070"/>
            <a:ext cx="4118155" cy="4133698"/>
          </a:xfrm>
          <a:prstGeom prst="rect">
            <a:avLst/>
          </a:prstGeom>
        </p:spPr>
      </p:pic>
      <p:pic>
        <p:nvPicPr>
          <p:cNvPr id="14" name="Picture 13" descr="A graph with blue dots&#10;&#10;Description automatically generated">
            <a:extLst>
              <a:ext uri="{FF2B5EF4-FFF2-40B4-BE49-F238E27FC236}">
                <a16:creationId xmlns:a16="http://schemas.microsoft.com/office/drawing/2014/main" id="{9002DABB-3B29-2785-356A-711AA38974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33795" y="14203913"/>
            <a:ext cx="5061340" cy="5061340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17" name="Picture 16" descr="A diagram of a red and green line&#10;&#10;Description automatically generated">
            <a:extLst>
              <a:ext uri="{FF2B5EF4-FFF2-40B4-BE49-F238E27FC236}">
                <a16:creationId xmlns:a16="http://schemas.microsoft.com/office/drawing/2014/main" id="{ACD19BDA-1A69-0EEA-D2C5-09FA6388685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953" r="24918"/>
          <a:stretch/>
        </p:blipFill>
        <p:spPr>
          <a:xfrm>
            <a:off x="9514257" y="5097998"/>
            <a:ext cx="4419981" cy="70014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0D9BF8-2454-0107-8C3C-E89644F58405}"/>
              </a:ext>
            </a:extLst>
          </p:cNvPr>
          <p:cNvSpPr txBox="1"/>
          <p:nvPr/>
        </p:nvSpPr>
        <p:spPr>
          <a:xfrm>
            <a:off x="9995218" y="11887200"/>
            <a:ext cx="45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Fig. 1: NAE flux surfaces from </a:t>
            </a:r>
            <a:r>
              <a:rPr lang="en-US" sz="2000" dirty="0" err="1">
                <a:latin typeface="Aptos Display" panose="020B0004020202020204" pitchFamily="34" charset="0"/>
              </a:rPr>
              <a:t>pyQSC</a:t>
            </a:r>
            <a:endParaRPr lang="en-US" sz="2000" dirty="0">
              <a:latin typeface="Aptos Display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5B8C3E-328A-F6BB-E9C4-3BD7C54BE8A1}"/>
              </a:ext>
            </a:extLst>
          </p:cNvPr>
          <p:cNvSpPr txBox="1"/>
          <p:nvPr/>
        </p:nvSpPr>
        <p:spPr>
          <a:xfrm>
            <a:off x="16233608" y="6117063"/>
            <a:ext cx="2997137" cy="1569660"/>
          </a:xfrm>
          <a:prstGeom prst="rect">
            <a:avLst/>
          </a:prstGeom>
          <a:noFill/>
          <a:ln>
            <a:solidFill>
              <a:srgbClr val="245254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 Display" panose="020B0004020202020204" pitchFamily="34" charset="0"/>
              </a:rPr>
              <a:t>Magnetic Axis and Near-Axis Flux Surfaces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5F927-8228-F839-86A8-A763BF4885C4}"/>
              </a:ext>
            </a:extLst>
          </p:cNvPr>
          <p:cNvSpPr txBox="1"/>
          <p:nvPr/>
        </p:nvSpPr>
        <p:spPr>
          <a:xfrm>
            <a:off x="19353910" y="5591186"/>
            <a:ext cx="4318891" cy="1077218"/>
          </a:xfrm>
          <a:prstGeom prst="rect">
            <a:avLst/>
          </a:prstGeom>
          <a:noFill/>
          <a:ln>
            <a:solidFill>
              <a:srgbClr val="2452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ptos Display" panose="020B0004020202020204" pitchFamily="34" charset="0"/>
              </a:rPr>
              <a:t>On-axis Rotational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070CE-97C2-BA41-4007-113D68BB335C}"/>
                  </a:ext>
                </a:extLst>
              </p:cNvPr>
              <p:cNvSpPr txBox="1"/>
              <p:nvPr/>
            </p:nvSpPr>
            <p:spPr>
              <a:xfrm>
                <a:off x="19353910" y="6815056"/>
                <a:ext cx="4318891" cy="1269130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Aptos Display" panose="020B0004020202020204" pitchFamily="34" charset="0"/>
                  </a:rPr>
                  <a:t>Near-Axis Confinement</a:t>
                </a:r>
              </a:p>
              <a:p>
                <a:r>
                  <a:rPr lang="en-US" sz="3200" b="1" dirty="0">
                    <a:latin typeface="Aptos Display" panose="020B0004020202020204" pitchFamily="34" charset="0"/>
                  </a:rPr>
                  <a:t> </a:t>
                </a:r>
                <a:r>
                  <a:rPr lang="en-US" sz="3200" b="1" i="1" dirty="0">
                    <a:latin typeface="Aptos Display" panose="020B0004020202020204" pitchFamily="34" charset="0"/>
                  </a:rPr>
                  <a:t>(</a:t>
                </a:r>
                <a:r>
                  <a:rPr lang="en-US" sz="3200" i="1" dirty="0" err="1">
                    <a:latin typeface="Aptos Display" panose="020B0004020202020204" pitchFamily="34" charset="0"/>
                  </a:rPr>
                  <a:t>f</a:t>
                </a:r>
                <a:r>
                  <a:rPr lang="en-US" sz="3200" i="1" baseline="-25000" dirty="0" err="1">
                    <a:latin typeface="Aptos Display" panose="020B0004020202020204" pitchFamily="34" charset="0"/>
                  </a:rPr>
                  <a:t>B</a:t>
                </a:r>
                <a:r>
                  <a:rPr lang="en-US" sz="3200" b="1" i="1" dirty="0">
                    <a:latin typeface="Aptos Display" panose="020B0004020202020204" pitchFamily="34" charset="0"/>
                  </a:rPr>
                  <a:t> </a:t>
                </a:r>
                <a:r>
                  <a:rPr lang="en-US" sz="3200" b="1" dirty="0">
                    <a:latin typeface="Aptos Display" panose="020B0004020202020204" pitchFamily="34" charset="0"/>
                  </a:rPr>
                  <a:t>for QS,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𝒆𝒇𝒇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200" b="1" dirty="0">
                    <a:latin typeface="Aptos Display" panose="020B0004020202020204" pitchFamily="34" charset="0"/>
                  </a:rPr>
                  <a:t>for QI)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070CE-97C2-BA41-4007-113D68BB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910" y="6815056"/>
                <a:ext cx="4318891" cy="1269130"/>
              </a:xfrm>
              <a:prstGeom prst="rect">
                <a:avLst/>
              </a:prstGeom>
              <a:blipFill>
                <a:blip r:embed="rId17"/>
                <a:stretch>
                  <a:fillRect l="-2817" t="-5238" r="-2535" b="-8095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0159AC-BB89-C0ED-1EDE-A4BC47DBADE7}"/>
                  </a:ext>
                </a:extLst>
              </p:cNvPr>
              <p:cNvSpPr txBox="1"/>
              <p:nvPr/>
            </p:nvSpPr>
            <p:spPr>
              <a:xfrm>
                <a:off x="23919130" y="5597019"/>
                <a:ext cx="3839442" cy="1077218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Aptos Display" panose="020B0004020202020204" pitchFamily="34" charset="0"/>
                  </a:rPr>
                  <a:t>On-axis Poloidal Angle 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3200" b="1" dirty="0">
                    <a:latin typeface="Aptos Display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0159AC-BB89-C0ED-1EDE-A4BC47DBA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0" y="5597019"/>
                <a:ext cx="3839442" cy="1077218"/>
              </a:xfrm>
              <a:prstGeom prst="rect">
                <a:avLst/>
              </a:prstGeom>
              <a:blipFill>
                <a:blip r:embed="rId18"/>
                <a:stretch>
                  <a:fillRect t="-6145" b="-17318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753A64-1AA6-09DA-E1AC-997689F0B4D3}"/>
                  </a:ext>
                </a:extLst>
              </p:cNvPr>
              <p:cNvSpPr txBox="1"/>
              <p:nvPr/>
            </p:nvSpPr>
            <p:spPr>
              <a:xfrm>
                <a:off x="23919130" y="6908212"/>
                <a:ext cx="3969657" cy="1077218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Aptos Display" panose="020B0004020202020204" pitchFamily="34" charset="0"/>
                  </a:rPr>
                  <a:t>On-axis Magnetic Field Magnitude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b="1" dirty="0">
                  <a:latin typeface="Aptos Display" panose="020B00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753A64-1AA6-09DA-E1AC-997689F0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0" y="6908212"/>
                <a:ext cx="3969657" cy="1077218"/>
              </a:xfrm>
              <a:prstGeom prst="rect">
                <a:avLst/>
              </a:prstGeom>
              <a:blipFill>
                <a:blip r:embed="rId19"/>
                <a:stretch>
                  <a:fillRect t="-6145" b="-17318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8BD11B-6910-0F95-8E62-67C14BACB628}"/>
              </a:ext>
            </a:extLst>
          </p:cNvPr>
          <p:cNvSpPr txBox="1"/>
          <p:nvPr/>
        </p:nvSpPr>
        <p:spPr>
          <a:xfrm>
            <a:off x="29844340" y="10290922"/>
            <a:ext cx="2285329" cy="2246769"/>
          </a:xfrm>
          <a:prstGeom prst="rect">
            <a:avLst/>
          </a:prstGeom>
          <a:noFill/>
          <a:ln>
            <a:solidFill>
              <a:srgbClr val="24525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QA NAE behavior simplest to describe</a:t>
            </a:r>
          </a:p>
          <a:p>
            <a:endParaRPr lang="en-US" sz="2000" dirty="0">
              <a:latin typeface="Aptos Display" panose="020B0004020202020204" pitchFamily="34" charset="0"/>
            </a:endParaRPr>
          </a:p>
          <a:p>
            <a:r>
              <a:rPr lang="en-US" sz="2000" dirty="0">
                <a:latin typeface="Aptos Display" panose="020B0004020202020204" pitchFamily="34" charset="0"/>
              </a:rPr>
              <a:t>QI NAE behavior very difficult to describe with cylindrical angle!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6B3F-DFDB-A58B-C7DD-E1ABC67A72CD}"/>
                  </a:ext>
                </a:extLst>
              </p:cNvPr>
              <p:cNvSpPr txBox="1"/>
              <p:nvPr/>
            </p:nvSpPr>
            <p:spPr>
              <a:xfrm>
                <a:off x="32801246" y="9236042"/>
                <a:ext cx="3151393" cy="477888"/>
              </a:xfrm>
              <a:prstGeom prst="rect">
                <a:avLst/>
              </a:prstGeom>
              <a:noFill/>
              <a:ln w="19050"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ptos Display" panose="020B0004020202020204" pitchFamily="34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Aptos Display" panose="020B0004020202020204" pitchFamily="34" charset="0"/>
                  </a:rPr>
                  <a:t>)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latin typeface="Aptos Display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6B3F-DFDB-A58B-C7DD-E1ABC67A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246" y="9236042"/>
                <a:ext cx="3151393" cy="477888"/>
              </a:xfrm>
              <a:prstGeom prst="rect">
                <a:avLst/>
              </a:prstGeom>
              <a:blipFill>
                <a:blip r:embed="rId20"/>
                <a:stretch>
                  <a:fillRect t="-6173" b="-24691"/>
                </a:stretch>
              </a:blipFill>
              <a:ln w="19050"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B0CDB3-EDA8-D211-D9ED-A7893BB4E13E}"/>
                  </a:ext>
                </a:extLst>
              </p:cNvPr>
              <p:cNvSpPr txBox="1"/>
              <p:nvPr/>
            </p:nvSpPr>
            <p:spPr>
              <a:xfrm>
                <a:off x="39798230" y="9278321"/>
                <a:ext cx="3151393" cy="477888"/>
              </a:xfrm>
              <a:prstGeom prst="rect">
                <a:avLst/>
              </a:prstGeom>
              <a:noFill/>
              <a:ln w="19050"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ptos Display" panose="020B000402020202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ptos Display" panose="020B0004020202020204" pitchFamily="34" charset="0"/>
                  </a:rPr>
                  <a:t>)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latin typeface="Aptos Display" panose="020B00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B0CDB3-EDA8-D211-D9ED-A7893BB4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230" y="9278321"/>
                <a:ext cx="3151393" cy="477888"/>
              </a:xfrm>
              <a:prstGeom prst="rect">
                <a:avLst/>
              </a:prstGeom>
              <a:blipFill>
                <a:blip r:embed="rId21"/>
                <a:stretch>
                  <a:fillRect l="-1538" t="-6173" b="-24691"/>
                </a:stretch>
              </a:blipFill>
              <a:ln w="19050"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BE926-9ED4-F9CE-8CC3-C3F14D7BF64F}"/>
                  </a:ext>
                </a:extLst>
              </p:cNvPr>
              <p:cNvSpPr txBox="1"/>
              <p:nvPr/>
            </p:nvSpPr>
            <p:spPr>
              <a:xfrm>
                <a:off x="36380297" y="9754537"/>
                <a:ext cx="2918856" cy="4093428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ptos Display" panose="020B0004020202020204" pitchFamily="34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Aptos Display" panose="020B0004020202020204" pitchFamily="34" charset="0"/>
                  </a:rPr>
                  <a:t>) NAE behavior much easier to describe with cylindrical angle than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ptos Display" panose="020B0004020202020204" pitchFamily="34" charset="0"/>
                  </a:rPr>
                  <a:t>) </a:t>
                </a:r>
              </a:p>
              <a:p>
                <a:endParaRPr lang="en-US" sz="2000" dirty="0">
                  <a:latin typeface="Aptos Display" panose="020B0004020202020204" pitchFamily="34" charset="0"/>
                </a:endParaRPr>
              </a:p>
              <a:p>
                <a:r>
                  <a:rPr lang="en-US" sz="2000" dirty="0">
                    <a:latin typeface="Aptos Display" panose="020B000402020202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ptos Display" panose="020B0004020202020204" pitchFamily="34" charset="0"/>
                  </a:rPr>
                  <a:t>) – constrained equilibria may require very high </a:t>
                </a:r>
                <a:r>
                  <a:rPr lang="en-US" sz="2000" dirty="0" err="1">
                    <a:latin typeface="Aptos Display" panose="020B0004020202020204" pitchFamily="34" charset="0"/>
                  </a:rPr>
                  <a:t>N</a:t>
                </a:r>
                <a:r>
                  <a:rPr lang="en-US" sz="2000" baseline="-25000" dirty="0" err="1">
                    <a:latin typeface="Aptos Display" panose="020B0004020202020204" pitchFamily="34" charset="0"/>
                  </a:rPr>
                  <a:t>tor</a:t>
                </a:r>
                <a:r>
                  <a:rPr lang="en-US" sz="2000" dirty="0">
                    <a:latin typeface="Aptos Display" panose="020B0004020202020204" pitchFamily="34" charset="0"/>
                  </a:rPr>
                  <a:t> to capture behavior accurately</a:t>
                </a:r>
              </a:p>
              <a:p>
                <a:endParaRPr lang="en-US" sz="2000" dirty="0">
                  <a:latin typeface="Aptos Display" panose="020B0004020202020204" pitchFamily="34" charset="0"/>
                </a:endParaRPr>
              </a:p>
              <a:p>
                <a:r>
                  <a:rPr lang="en-US" sz="2000" dirty="0">
                    <a:latin typeface="Aptos Display" panose="020B0004020202020204" pitchFamily="34" charset="0"/>
                  </a:rPr>
                  <a:t>Generalized toroidal angle may help condense spectrum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BE926-9ED4-F9CE-8CC3-C3F14D7BF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297" y="9754537"/>
                <a:ext cx="2918856" cy="4093428"/>
              </a:xfrm>
              <a:prstGeom prst="rect">
                <a:avLst/>
              </a:prstGeom>
              <a:blipFill>
                <a:blip r:embed="rId22"/>
                <a:stretch>
                  <a:fillRect l="-2079" t="-445" r="-1455" b="-1484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996032-FF5F-4385-2C58-D9CABDA13C4A}"/>
              </a:ext>
            </a:extLst>
          </p:cNvPr>
          <p:cNvCxnSpPr>
            <a:cxnSpLocks/>
          </p:cNvCxnSpPr>
          <p:nvPr/>
        </p:nvCxnSpPr>
        <p:spPr>
          <a:xfrm>
            <a:off x="36350575" y="9283504"/>
            <a:ext cx="0" cy="4851596"/>
          </a:xfrm>
          <a:prstGeom prst="line">
            <a:avLst/>
          </a:prstGeom>
          <a:ln w="28575">
            <a:solidFill>
              <a:srgbClr val="24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689ACD-0A8D-CF29-8E2B-97B1147DF16E}"/>
              </a:ext>
            </a:extLst>
          </p:cNvPr>
          <p:cNvCxnSpPr/>
          <p:nvPr/>
        </p:nvCxnSpPr>
        <p:spPr>
          <a:xfrm>
            <a:off x="29718000" y="14125575"/>
            <a:ext cx="13716000" cy="0"/>
          </a:xfrm>
          <a:prstGeom prst="line">
            <a:avLst/>
          </a:prstGeom>
          <a:ln w="28575">
            <a:solidFill>
              <a:srgbClr val="24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4C855D-FD3E-DC3E-D25C-DBC250C60A2E}"/>
                  </a:ext>
                </a:extLst>
              </p:cNvPr>
              <p:cNvSpPr txBox="1"/>
              <p:nvPr/>
            </p:nvSpPr>
            <p:spPr>
              <a:xfrm>
                <a:off x="29718000" y="14182899"/>
                <a:ext cx="8798386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+mn-lt"/>
                  </a:rPr>
                  <a:t>Given this, how do quantities of interest converge with the resolution with which we constrain the NAE behavior?</a:t>
                </a:r>
              </a:p>
              <a:p>
                <a:endParaRPr lang="en-US" sz="2800" dirty="0">
                  <a:latin typeface="+mn-lt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</a:rPr>
                  <a:t>Shown is error in on-axis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en-US" sz="2800" dirty="0">
                    <a:latin typeface="+mn-lt"/>
                  </a:rPr>
                  <a:t> for precise QA case between the DESC  NAE-constrained solution and NAE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</a:rPr>
                  <a:t>Each point is an equilibrium constrained with the NAE behavior fit </a:t>
                </a:r>
                <a:r>
                  <a:rPr lang="en-US" sz="2800" b="1" dirty="0">
                    <a:latin typeface="+mn-lt"/>
                  </a:rPr>
                  <a:t>only up to the given toroidal resolution N</a:t>
                </a:r>
                <a:r>
                  <a:rPr lang="en-US" sz="2800" dirty="0">
                    <a:latin typeface="+mn-lt"/>
                  </a:rPr>
                  <a:t> </a:t>
                </a:r>
                <a:endParaRPr lang="en-US" sz="2800" b="1" dirty="0">
                  <a:latin typeface="+mn-lt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</a:rPr>
                  <a:t>Equilibrium on-axis iota converges to NAE iota quicker than the NAE coefficients decay -&gt; possibly need </a:t>
                </a:r>
                <a:r>
                  <a:rPr lang="en-US" sz="2800" b="1" dirty="0">
                    <a:latin typeface="+mn-lt"/>
                  </a:rPr>
                  <a:t>less toroidal resolution </a:t>
                </a:r>
                <a:r>
                  <a:rPr lang="en-US" sz="2800" dirty="0">
                    <a:latin typeface="+mn-lt"/>
                  </a:rPr>
                  <a:t>to constrain the solution to target NAE behavior than above plots otherwise indicate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4C855D-FD3E-DC3E-D25C-DBC250C60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0" y="14182899"/>
                <a:ext cx="8798386" cy="4832092"/>
              </a:xfrm>
              <a:prstGeom prst="rect">
                <a:avLst/>
              </a:prstGeom>
              <a:blipFill>
                <a:blip r:embed="rId23"/>
                <a:stretch>
                  <a:fillRect l="-1247" t="-1389" r="-69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Google Shape;85;p2">
            <a:extLst>
              <a:ext uri="{FF2B5EF4-FFF2-40B4-BE49-F238E27FC236}">
                <a16:creationId xmlns:a16="http://schemas.microsoft.com/office/drawing/2014/main" id="{A28739DE-CE4C-7F9F-E967-0F190F9FB7B9}"/>
              </a:ext>
            </a:extLst>
          </p:cNvPr>
          <p:cNvSpPr txBox="1"/>
          <p:nvPr/>
        </p:nvSpPr>
        <p:spPr>
          <a:xfrm>
            <a:off x="29734774" y="25379726"/>
            <a:ext cx="13716000" cy="2292565"/>
          </a:xfrm>
          <a:prstGeom prst="rect">
            <a:avLst/>
          </a:prstGeom>
          <a:solidFill>
            <a:schemeClr val="lt1"/>
          </a:solidFill>
          <a:ln w="38100">
            <a:solidFill>
              <a:srgbClr val="245254"/>
            </a:solidFill>
          </a:ln>
        </p:spPr>
        <p:txBody>
          <a:bodyPr spcFirstLastPara="1" wrap="square" lIns="0" tIns="45720" rIns="0" bIns="0" anchor="t" anchorCtr="0">
            <a:normAutofit/>
          </a:bodyPr>
          <a:lstStyle/>
          <a:p>
            <a:pPr marL="4318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lang="en-US" sz="1800" b="0" i="0" u="none" strike="noStrike" cap="none" dirty="0">
              <a:solidFill>
                <a:srgbClr val="FF0000"/>
              </a:solidFill>
              <a:latin typeface="Aptos Display" panose="020B00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7" name="Google Shape;99;p2">
            <a:extLst>
              <a:ext uri="{FF2B5EF4-FFF2-40B4-BE49-F238E27FC236}">
                <a16:creationId xmlns:a16="http://schemas.microsoft.com/office/drawing/2014/main" id="{0D1E58D1-A775-49B7-681F-533F545C56EC}"/>
              </a:ext>
            </a:extLst>
          </p:cNvPr>
          <p:cNvSpPr txBox="1"/>
          <p:nvPr/>
        </p:nvSpPr>
        <p:spPr>
          <a:xfrm>
            <a:off x="29734774" y="24537098"/>
            <a:ext cx="13716000" cy="830956"/>
          </a:xfrm>
          <a:prstGeom prst="rect">
            <a:avLst/>
          </a:prstGeom>
          <a:gradFill>
            <a:gsLst>
              <a:gs pos="0">
                <a:srgbClr val="245253"/>
              </a:gs>
              <a:gs pos="40000">
                <a:srgbClr val="628B7D"/>
              </a:gs>
              <a:gs pos="60000">
                <a:srgbClr val="628B7D"/>
              </a:gs>
              <a:gs pos="100000">
                <a:srgbClr val="245253"/>
              </a:gs>
            </a:gsLst>
            <a:lin ang="0" scaled="0"/>
          </a:gradFill>
          <a:ln w="38100" cap="flat" cmpd="sng">
            <a:solidFill>
              <a:srgbClr val="24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581E6C-F7DD-1E7B-C979-8B709CF62FD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1680" y="14540183"/>
            <a:ext cx="5658304" cy="6250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41FE88-95A2-D3E5-1CDD-5D23E5F8EE39}"/>
              </a:ext>
            </a:extLst>
          </p:cNvPr>
          <p:cNvSpPr txBox="1"/>
          <p:nvPr/>
        </p:nvSpPr>
        <p:spPr>
          <a:xfrm>
            <a:off x="914400" y="14060468"/>
            <a:ext cx="571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+mn-lt"/>
              </a:rPr>
              <a:t>NAE Basis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00FB61-B4F6-458A-8D10-E32A35A3D89C}"/>
              </a:ext>
            </a:extLst>
          </p:cNvPr>
          <p:cNvSpPr txBox="1"/>
          <p:nvPr/>
        </p:nvSpPr>
        <p:spPr>
          <a:xfrm>
            <a:off x="8674535" y="14116972"/>
            <a:ext cx="360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+mn-lt"/>
              </a:rPr>
              <a:t>Zernike Basis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53B8AB7-5A13-4623-8A8E-7754C59881B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88041" y="14607707"/>
            <a:ext cx="3388857" cy="7160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F7F50F-B3E6-FBD2-70CC-EFACC2BB8E3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88041" y="15375691"/>
            <a:ext cx="3797300" cy="7296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9DF8B8-E55B-DC70-65D9-A30B6C4F6B0E}"/>
                  </a:ext>
                </a:extLst>
              </p:cNvPr>
              <p:cNvSpPr txBox="1"/>
              <p:nvPr/>
            </p:nvSpPr>
            <p:spPr>
              <a:xfrm>
                <a:off x="9132272" y="16085525"/>
                <a:ext cx="1725892" cy="523220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Jacobi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of degree </a:t>
                </a:r>
                <a:r>
                  <a:rPr lang="en-US" i="1" dirty="0"/>
                  <a:t>n</a:t>
                </a:r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9DF8B8-E55B-DC70-65D9-A30B6C4F6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272" y="16085525"/>
                <a:ext cx="1725892" cy="523220"/>
              </a:xfrm>
              <a:prstGeom prst="rect">
                <a:avLst/>
              </a:prstGeom>
              <a:blipFill>
                <a:blip r:embed="rId27"/>
                <a:stretch>
                  <a:fillRect l="-702" t="-1136" b="-9091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7A9238-6689-599D-F842-A3AA75E84645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9995218" y="15818883"/>
            <a:ext cx="0" cy="266642"/>
          </a:xfrm>
          <a:prstGeom prst="straightConnector1">
            <a:avLst/>
          </a:prstGeom>
          <a:ln>
            <a:solidFill>
              <a:srgbClr val="2452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D292EF6-E0C4-72D4-0381-FC2AFB2E9CE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84032" y="14242325"/>
            <a:ext cx="1352218" cy="3410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C067CA9-DF74-8775-F394-9BC71F9E7ABA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6924"/>
          <a:stretch/>
        </p:blipFill>
        <p:spPr>
          <a:xfrm>
            <a:off x="6707946" y="14686150"/>
            <a:ext cx="1601465" cy="3138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BBF68A4-BCD0-7D92-EFA4-15445843E30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80596" y="15131000"/>
            <a:ext cx="1656164" cy="300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392BCD-3128-B898-DC8B-5927AD548486}"/>
                  </a:ext>
                </a:extLst>
              </p:cNvPr>
              <p:cNvSpPr txBox="1"/>
              <p:nvPr/>
            </p:nvSpPr>
            <p:spPr>
              <a:xfrm>
                <a:off x="536892" y="15255786"/>
                <a:ext cx="8311833" cy="3785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We can 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000" b="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We then proceed by setting these two expressions equal and </a:t>
                </a:r>
                <a:r>
                  <a:rPr lang="en-US" sz="2000" b="1" dirty="0">
                    <a:latin typeface="+mn-lt"/>
                  </a:rPr>
                  <a:t>collecting terms on both sides</a:t>
                </a:r>
                <a:r>
                  <a:rPr lang="en-US" sz="2000" dirty="0">
                    <a:latin typeface="+mn-lt"/>
                  </a:rPr>
                  <a:t>, to find the relation between coefficients in each basis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n-lt"/>
                  </a:rPr>
                  <a:t>Ignore toroidal dependence for now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Relation for arbitrary order: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392BCD-3128-B898-DC8B-5927AD548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2" y="15255786"/>
                <a:ext cx="8311833" cy="3785652"/>
              </a:xfrm>
              <a:prstGeom prst="rect">
                <a:avLst/>
              </a:prstGeom>
              <a:blipFill>
                <a:blip r:embed="rId31"/>
                <a:stretch>
                  <a:fillRect l="-660" t="-805" b="-1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EAA11F-6CD1-07EA-1443-0BA411620559}"/>
                  </a:ext>
                </a:extLst>
              </p:cNvPr>
              <p:cNvSpPr txBox="1"/>
              <p:nvPr/>
            </p:nvSpPr>
            <p:spPr>
              <a:xfrm>
                <a:off x="1139014" y="16669685"/>
                <a:ext cx="6000750" cy="1654620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latin typeface="+mn-lt"/>
                  </a:rPr>
                  <a:t>Zeroth Order, evaluate at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u="sng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In NAE basis, corresponds to only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In Zernike, corresponds to linear combination of even (radial)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n-lt"/>
                  </a:rPr>
                  <a:t>:</a:t>
                </a:r>
              </a:p>
              <a:p>
                <a:endParaRPr lang="en-US" sz="2000" b="0" dirty="0">
                  <a:latin typeface="+mn-lt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EAA11F-6CD1-07EA-1443-0BA41162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14" y="16669685"/>
                <a:ext cx="6000750" cy="1654620"/>
              </a:xfrm>
              <a:prstGeom prst="rect">
                <a:avLst/>
              </a:prstGeom>
              <a:blipFill>
                <a:blip r:embed="rId32"/>
                <a:stretch>
                  <a:fillRect l="-1014" t="-1465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970CB653-01A1-AC1A-B24A-FFC8CE80127A}"/>
              </a:ext>
            </a:extLst>
          </p:cNvPr>
          <p:cNvSpPr/>
          <p:nvPr/>
        </p:nvSpPr>
        <p:spPr>
          <a:xfrm>
            <a:off x="6561678" y="14242325"/>
            <a:ext cx="1886997" cy="1331168"/>
          </a:xfrm>
          <a:prstGeom prst="rect">
            <a:avLst/>
          </a:prstGeom>
          <a:noFill/>
          <a:ln>
            <a:solidFill>
              <a:srgbClr val="245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888E818-D621-C997-CBA7-D3C7C933577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50068" y="17690004"/>
            <a:ext cx="1653591" cy="584050"/>
          </a:xfrm>
          <a:prstGeom prst="rect">
            <a:avLst/>
          </a:prstGeom>
          <a:ln>
            <a:solidFill>
              <a:srgbClr val="245254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F547A4-7CDC-FDD6-0DC8-5271626D529B}"/>
                  </a:ext>
                </a:extLst>
              </p:cNvPr>
              <p:cNvSpPr txBox="1"/>
              <p:nvPr/>
            </p:nvSpPr>
            <p:spPr>
              <a:xfrm>
                <a:off x="7185750" y="16672986"/>
                <a:ext cx="6920776" cy="1654620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latin typeface="+mn-lt"/>
                  </a:rPr>
                  <a:t>First Order, compare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u="sng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u="sng" dirty="0">
                    <a:latin typeface="+mn-lt"/>
                  </a:rPr>
                  <a:t> terms </a:t>
                </a:r>
              </a:p>
              <a:p>
                <a:r>
                  <a:rPr lang="en-US" sz="2000" dirty="0">
                    <a:latin typeface="+mn-lt"/>
                  </a:rPr>
                  <a:t>In NAE basis, corresponds to only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In Zernike, corresponds to linear combination of odd (radial)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=±1</m:t>
                        </m:r>
                      </m:sub>
                    </m:sSub>
                  </m:oMath>
                </a14:m>
                <a:r>
                  <a:rPr lang="en-US" sz="2000" b="0" dirty="0">
                    <a:latin typeface="+mn-lt"/>
                  </a:rPr>
                  <a:t>:</a:t>
                </a:r>
              </a:p>
              <a:p>
                <a:endParaRPr lang="en-US" sz="2000" b="0" dirty="0">
                  <a:latin typeface="+mn-lt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F547A4-7CDC-FDD6-0DC8-5271626D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50" y="16672986"/>
                <a:ext cx="6920776" cy="1654620"/>
              </a:xfrm>
              <a:prstGeom prst="rect">
                <a:avLst/>
              </a:prstGeom>
              <a:blipFill>
                <a:blip r:embed="rId34"/>
                <a:stretch>
                  <a:fillRect l="-880" t="-1099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4A269E98-2260-40D4-AAD4-B528562248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226999" y="17713210"/>
            <a:ext cx="2248831" cy="559501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3E4E11-6754-DF06-8577-497C37F3536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760413" y="17716929"/>
            <a:ext cx="2279430" cy="566445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E22B914-30E8-0C7F-D809-1B04DC72D0F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28822" y="18388546"/>
            <a:ext cx="6380025" cy="668919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0BC9073-0383-AD2E-2453-370D43C84C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65409" y="20823432"/>
            <a:ext cx="7469666" cy="11271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7B03E73-EFAE-C342-873B-48C564FA085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147687" y="22337088"/>
            <a:ext cx="2091611" cy="4246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1348DAC-718C-D17A-2FA3-81BD928A970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552928" y="22000450"/>
            <a:ext cx="4342637" cy="94792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CB23FED-EE0B-5ECB-D4B7-2C1BD1A38F02}"/>
              </a:ext>
            </a:extLst>
          </p:cNvPr>
          <p:cNvSpPr txBox="1"/>
          <p:nvPr/>
        </p:nvSpPr>
        <p:spPr>
          <a:xfrm>
            <a:off x="6858000" y="20390619"/>
            <a:ext cx="68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n-lt"/>
              </a:rPr>
              <a:t>DESC Geometry Described with Fourier-Zernike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5FFD3B-34C9-7BA1-1C55-2C7E33FF5903}"/>
                  </a:ext>
                </a:extLst>
              </p:cNvPr>
              <p:cNvSpPr txBox="1"/>
              <p:nvPr/>
            </p:nvSpPr>
            <p:spPr>
              <a:xfrm>
                <a:off x="568667" y="20539487"/>
                <a:ext cx="602847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DESC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 uses cylindrical coordinates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latin typeface="+mn-lt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NAE describes flux surfaces in </a:t>
                </a:r>
                <a:r>
                  <a:rPr lang="en-US" sz="2400" dirty="0" err="1">
                    <a:latin typeface="+mn-lt"/>
                  </a:rPr>
                  <a:t>Frenet-Serret</a:t>
                </a:r>
                <a:r>
                  <a:rPr lang="en-US" sz="2400" dirty="0">
                    <a:latin typeface="+mn-lt"/>
                  </a:rPr>
                  <a:t> frame, using as coordinates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) 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Must connect these two geometric representations to constrain DESC with NAE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We do so order by order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5FFD3B-34C9-7BA1-1C55-2C7E33FF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7" y="20539487"/>
                <a:ext cx="6028472" cy="2308324"/>
              </a:xfrm>
              <a:prstGeom prst="rect">
                <a:avLst/>
              </a:prstGeom>
              <a:blipFill>
                <a:blip r:embed="rId41"/>
                <a:stretch>
                  <a:fillRect l="-1314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2766BB0-5764-C056-F31E-EB3ECAD11CAC}"/>
                  </a:ext>
                </a:extLst>
              </p:cNvPr>
              <p:cNvSpPr txBox="1"/>
              <p:nvPr/>
            </p:nvSpPr>
            <p:spPr>
              <a:xfrm>
                <a:off x="609600" y="23079880"/>
                <a:ext cx="6046736" cy="3785652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latin typeface="+mn-lt"/>
                  </a:rPr>
                  <a:t>Zeroth Order – Magnetic Axis</a:t>
                </a:r>
              </a:p>
              <a:p>
                <a:r>
                  <a:rPr lang="en-US" sz="2000" dirty="0">
                    <a:latin typeface="+mn-lt"/>
                  </a:rPr>
                  <a:t>In NAE, axes described by R,Z as functions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latin typeface="+mn-lt"/>
                  </a:rPr>
                  <a:t> (which can be mapped to length and therefore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In DESC, we simply evaluate the Fourier-Zernike basis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+mn-lt"/>
                  </a:rPr>
                  <a:t>, where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+mn-lt"/>
                  </a:rPr>
                  <a:t> modes are zero, leaving with:</a:t>
                </a: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2766BB0-5764-C056-F31E-EB3ECAD1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079880"/>
                <a:ext cx="6046736" cy="3785652"/>
              </a:xfrm>
              <a:prstGeom prst="rect">
                <a:avLst/>
              </a:prstGeom>
              <a:blipFill>
                <a:blip r:embed="rId42"/>
                <a:stretch>
                  <a:fillRect l="-905" t="-642" r="-101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:a16="http://schemas.microsoft.com/office/drawing/2014/main" id="{7D514269-9952-E509-47F9-87A54F91774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09908" y="24048632"/>
            <a:ext cx="2670719" cy="1053159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49189C6-EB8C-30B9-E041-59248EBF5B8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649288" y="25908481"/>
            <a:ext cx="1576388" cy="847725"/>
          </a:xfrm>
          <a:prstGeom prst="rect">
            <a:avLst/>
          </a:prstGeom>
          <a:ln>
            <a:solidFill>
              <a:srgbClr val="245254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8E036C9-CC6B-E39A-D6A3-4CF870F8DCBD}"/>
                  </a:ext>
                </a:extLst>
              </p:cNvPr>
              <p:cNvSpPr txBox="1"/>
              <p:nvPr/>
            </p:nvSpPr>
            <p:spPr>
              <a:xfrm>
                <a:off x="7139764" y="23117980"/>
                <a:ext cx="6336472" cy="5948423"/>
              </a:xfrm>
              <a:prstGeom prst="rect">
                <a:avLst/>
              </a:prstGeom>
              <a:noFill/>
              <a:ln>
                <a:solidFill>
                  <a:srgbClr val="2452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latin typeface="+mn-lt"/>
                  </a:rPr>
                  <a:t>First Order – O(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u="sng" dirty="0">
                    <a:latin typeface="+mn-lt"/>
                  </a:rPr>
                  <a:t>) Behavior (Elliptical)</a:t>
                </a:r>
              </a:p>
              <a:p>
                <a:r>
                  <a:rPr lang="en-US" sz="2000" dirty="0">
                    <a:latin typeface="+mn-lt"/>
                  </a:rPr>
                  <a:t>We will express the position (to O(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)) on a flux surface as</a:t>
                </a: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And our goal is to find expressions from the NAE of the form:</a:t>
                </a: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Which we can then match with the DESC representation.</a:t>
                </a:r>
              </a:p>
              <a:p>
                <a:r>
                  <a:rPr lang="en-US" sz="2000" dirty="0">
                    <a:latin typeface="+mn-lt"/>
                  </a:rPr>
                  <a:t>After a geometric derivation, we find:</a:t>
                </a:r>
              </a:p>
              <a:p>
                <a:endParaRPr lang="en-US" sz="2000" b="0" dirty="0">
                  <a:latin typeface="Cambria Math" panose="02040503050406030204" pitchFamily="18" charset="0"/>
                </a:endParaRPr>
              </a:p>
              <a:p>
                <a:endParaRPr lang="en-US" sz="20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And with the O(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+mn-lt"/>
                  </a:rPr>
                  <a:t>)  position from NAE:</a:t>
                </a: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We can now translate the NAE information into the cylindrical form used in DESC, yielding (similar to before):</a:t>
                </a: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                                                                          </a:t>
                </a:r>
                <a:r>
                  <a:rPr lang="en-US" sz="1600" dirty="0">
                    <a:latin typeface="+mn-lt"/>
                  </a:rPr>
                  <a:t>identical form for Z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8E036C9-CC6B-E39A-D6A3-4CF870F8D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64" y="23117980"/>
                <a:ext cx="6336472" cy="5948423"/>
              </a:xfrm>
              <a:prstGeom prst="rect">
                <a:avLst/>
              </a:prstGeom>
              <a:blipFill>
                <a:blip r:embed="rId45"/>
                <a:stretch>
                  <a:fillRect l="-864" t="-307" r="-480"/>
                </a:stretch>
              </a:blipFill>
              <a:ln>
                <a:solidFill>
                  <a:srgbClr val="24525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>
            <a:extLst>
              <a:ext uri="{FF2B5EF4-FFF2-40B4-BE49-F238E27FC236}">
                <a16:creationId xmlns:a16="http://schemas.microsoft.com/office/drawing/2014/main" id="{20D9296D-D43F-01B1-8686-E488D7F6F8E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052614" y="25279052"/>
            <a:ext cx="2385191" cy="1727995"/>
          </a:xfrm>
          <a:prstGeom prst="rect">
            <a:avLst/>
          </a:prstGeom>
        </p:spPr>
      </p:pic>
      <p:pic>
        <p:nvPicPr>
          <p:cNvPr id="109" name="Google Shape;282;p32">
            <a:extLst>
              <a:ext uri="{FF2B5EF4-FFF2-40B4-BE49-F238E27FC236}">
                <a16:creationId xmlns:a16="http://schemas.microsoft.com/office/drawing/2014/main" id="{90FE84E5-706B-3F86-CC6F-1055C60466BF}"/>
              </a:ext>
            </a:extLst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7194073" y="24520759"/>
            <a:ext cx="3113927" cy="2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283;p32">
            <a:extLst>
              <a:ext uri="{FF2B5EF4-FFF2-40B4-BE49-F238E27FC236}">
                <a16:creationId xmlns:a16="http://schemas.microsoft.com/office/drawing/2014/main" id="{9C819A7A-E79B-408E-1E7D-D860D812B408}"/>
              </a:ext>
            </a:extLst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10454177" y="24529247"/>
            <a:ext cx="2956174" cy="2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B509FD7-0AA2-800B-7ED2-E5DF23582F5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23005" y="27831366"/>
            <a:ext cx="2733882" cy="1125716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736D677-D2BA-C74E-0200-854E3B8042BB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7508" y="23763141"/>
            <a:ext cx="4080984" cy="32160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6F44414-0A33-9D5A-297D-46F778E91F4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211202" y="25633200"/>
            <a:ext cx="1850095" cy="537658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C975715-77D5-38F6-56A5-6872E59E9EC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186347" y="25615959"/>
            <a:ext cx="1920804" cy="565281"/>
          </a:xfrm>
          <a:prstGeom prst="rect">
            <a:avLst/>
          </a:prstGeom>
          <a:ln>
            <a:solidFill>
              <a:srgbClr val="245254"/>
            </a:solidFill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C44F698-9C4E-CA23-B001-C8FE9B18635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249970" y="26867362"/>
            <a:ext cx="3872754" cy="277882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46CF8BCA-25FE-CDB6-3AB0-20923A8A8D35}"/>
              </a:ext>
            </a:extLst>
          </p:cNvPr>
          <p:cNvSpPr txBox="1"/>
          <p:nvPr/>
        </p:nvSpPr>
        <p:spPr>
          <a:xfrm>
            <a:off x="6937696" y="29491885"/>
            <a:ext cx="707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NAE-constrained solutions asymptotically match the NAE to the specified order as the axis is approached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NAE-DESC behavior connection derived up to 2</a:t>
            </a:r>
            <a:r>
              <a:rPr lang="en-US" sz="2400" baseline="30000" dirty="0">
                <a:latin typeface="+mn-lt"/>
              </a:rPr>
              <a:t>nd</a:t>
            </a:r>
            <a:r>
              <a:rPr lang="en-US" sz="2400" dirty="0">
                <a:latin typeface="+mn-lt"/>
              </a:rPr>
              <a:t> order, in theory could  proceed as high as desired (although 2</a:t>
            </a:r>
            <a:r>
              <a:rPr lang="en-US" sz="2400" baseline="30000" dirty="0">
                <a:latin typeface="+mn-lt"/>
              </a:rPr>
              <a:t>nd</a:t>
            </a:r>
            <a:r>
              <a:rPr lang="en-US" sz="2400" dirty="0">
                <a:latin typeface="+mn-lt"/>
              </a:rPr>
              <a:t> order probably is highest needed)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6808571-953F-BCEF-3AEB-2290803B66E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200432" y="26893191"/>
            <a:ext cx="2583600" cy="427410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86FFD55-2A4C-03EE-FF52-BA16EB7DE15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58514" y="26887386"/>
            <a:ext cx="2723568" cy="4285714"/>
          </a:xfrm>
          <a:prstGeom prst="rect">
            <a:avLst/>
          </a:prstGeom>
        </p:spPr>
      </p:pic>
      <p:sp>
        <p:nvSpPr>
          <p:cNvPr id="125" name="Arrow: Left-Right 124">
            <a:extLst>
              <a:ext uri="{FF2B5EF4-FFF2-40B4-BE49-F238E27FC236}">
                <a16:creationId xmlns:a16="http://schemas.microsoft.com/office/drawing/2014/main" id="{D22C9C09-77DB-5943-56A9-7F328F263423}"/>
              </a:ext>
            </a:extLst>
          </p:cNvPr>
          <p:cNvSpPr/>
          <p:nvPr/>
        </p:nvSpPr>
        <p:spPr>
          <a:xfrm>
            <a:off x="3119961" y="28334173"/>
            <a:ext cx="1652154" cy="467591"/>
          </a:xfrm>
          <a:prstGeom prst="left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E6DBE988-9CD2-CEDD-BFEC-E88E3A8015E9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278097" y="27197585"/>
            <a:ext cx="2031740" cy="646462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87713411-97E2-93C5-B44E-A85E66790478}"/>
              </a:ext>
            </a:extLst>
          </p:cNvPr>
          <p:cNvSpPr txBox="1"/>
          <p:nvPr/>
        </p:nvSpPr>
        <p:spPr>
          <a:xfrm>
            <a:off x="404642" y="31167294"/>
            <a:ext cx="69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ptos Display" panose="020B0004020202020204" pitchFamily="34" charset="0"/>
              </a:rPr>
              <a:t>Fig. 2: NAE-Constrained DESC equilibrium versus fixed-boundary solve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24A88F4-5471-05D8-5AED-3E29DAF6D678}"/>
              </a:ext>
            </a:extLst>
          </p:cNvPr>
          <p:cNvSpPr txBox="1"/>
          <p:nvPr/>
        </p:nvSpPr>
        <p:spPr>
          <a:xfrm>
            <a:off x="29734774" y="25354497"/>
            <a:ext cx="1371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D A </a:t>
            </a:r>
            <a:r>
              <a:rPr lang="en-US" sz="1600" dirty="0" err="1"/>
              <a:t>Garren</a:t>
            </a:r>
            <a:r>
              <a:rPr lang="en-US" sz="1600" dirty="0"/>
              <a:t> and A H Boozer. Magnetic field strength of toroidal plasma equilibria. Phys. Fluids B, 3:2805, 1991</a:t>
            </a:r>
          </a:p>
          <a:p>
            <a:r>
              <a:rPr lang="en-US" sz="1600" dirty="0"/>
              <a:t>[2] D. Panici, R. </a:t>
            </a:r>
            <a:r>
              <a:rPr lang="en-US" sz="1600" dirty="0" err="1"/>
              <a:t>Conlin</a:t>
            </a:r>
            <a:r>
              <a:rPr lang="en-US" sz="1600" dirty="0"/>
              <a:t>, D.W. </a:t>
            </a:r>
            <a:r>
              <a:rPr lang="en-US" sz="1600" dirty="0" err="1"/>
              <a:t>Dudt</a:t>
            </a:r>
            <a:r>
              <a:rPr lang="en-US" sz="1600" dirty="0"/>
              <a:t>, K. </a:t>
            </a:r>
            <a:r>
              <a:rPr lang="en-US" sz="1600" dirty="0" err="1"/>
              <a:t>Unalmis</a:t>
            </a:r>
            <a:r>
              <a:rPr lang="en-US" sz="1600" dirty="0"/>
              <a:t>, and E. </a:t>
            </a:r>
            <a:r>
              <a:rPr lang="en-US" sz="1600" dirty="0" err="1"/>
              <a:t>Kolemen</a:t>
            </a:r>
            <a:r>
              <a:rPr lang="en-US" sz="1600" dirty="0"/>
              <a:t>. The DESC stellarator code suite. Part 1. Quick and accurate equilibria computations. JPP, 89(3):955890303, Jun. 2023.</a:t>
            </a:r>
          </a:p>
          <a:p>
            <a:r>
              <a:rPr lang="en-US" sz="1600" dirty="0"/>
              <a:t>[3] M. </a:t>
            </a:r>
            <a:r>
              <a:rPr lang="en-US" sz="1600" dirty="0" err="1"/>
              <a:t>Landreman</a:t>
            </a:r>
            <a:r>
              <a:rPr lang="en-US" sz="1600" dirty="0"/>
              <a:t> and E. Paul. Magnetic Fields with Precise </a:t>
            </a:r>
            <a:r>
              <a:rPr lang="en-US" sz="1600" dirty="0" err="1"/>
              <a:t>Quasisymmetry</a:t>
            </a:r>
            <a:r>
              <a:rPr lang="en-US" sz="1600" dirty="0"/>
              <a:t> for Plasma Confinement. </a:t>
            </a:r>
            <a:r>
              <a:rPr lang="en-US" sz="1600" i="1" dirty="0"/>
              <a:t>Physical Review Letters</a:t>
            </a:r>
            <a:r>
              <a:rPr lang="en-US" sz="1600" dirty="0"/>
              <a:t>, 128(3):035001, Jan. 2022</a:t>
            </a:r>
          </a:p>
          <a:p>
            <a:r>
              <a:rPr lang="en-US" sz="1600" dirty="0"/>
              <a:t>[4] G. G. Plunk, M. </a:t>
            </a:r>
            <a:r>
              <a:rPr lang="en-US" sz="1600" dirty="0" err="1"/>
              <a:t>Landreman</a:t>
            </a:r>
            <a:r>
              <a:rPr lang="en-US" sz="1600" dirty="0"/>
              <a:t>, and P. </a:t>
            </a:r>
            <a:r>
              <a:rPr lang="en-US" sz="1600" dirty="0" err="1"/>
              <a:t>Helander</a:t>
            </a:r>
            <a:r>
              <a:rPr lang="en-US" sz="1600" dirty="0"/>
              <a:t>. Direct construction of optimized stellarator shapes. Part 3. </a:t>
            </a:r>
            <a:r>
              <a:rPr lang="en-US" sz="1600" dirty="0" err="1"/>
              <a:t>Omnigenity</a:t>
            </a:r>
            <a:r>
              <a:rPr lang="en-US" sz="1600" dirty="0"/>
              <a:t> near the magnetic axis. JPP, 85(6), Dec. 2019. </a:t>
            </a:r>
          </a:p>
          <a:p>
            <a:r>
              <a:rPr lang="en-US" sz="1600" dirty="0"/>
              <a:t>[5] E. Rodriguez and A. Bhattacharjee. Connection between </a:t>
            </a:r>
            <a:r>
              <a:rPr lang="en-US" sz="1600" dirty="0" err="1"/>
              <a:t>quasisymmetric</a:t>
            </a:r>
            <a:r>
              <a:rPr lang="en-US" sz="1600" dirty="0"/>
              <a:t> magnetic fields and anisotropic pressure equilibria in fusion plasmas. Phys. Rev. E 104, 015213, Jul. 2021.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A49530C-EEBE-8873-8219-BE6219425D2F}"/>
              </a:ext>
            </a:extLst>
          </p:cNvPr>
          <p:cNvSpPr txBox="1"/>
          <p:nvPr/>
        </p:nvSpPr>
        <p:spPr>
          <a:xfrm>
            <a:off x="29884514" y="29037386"/>
            <a:ext cx="7646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authors would like to thanks M. </a:t>
            </a:r>
            <a:r>
              <a:rPr lang="en-US" sz="2000" dirty="0" err="1"/>
              <a:t>Landreman</a:t>
            </a:r>
            <a:r>
              <a:rPr lang="en-US" sz="2000" dirty="0"/>
              <a:t> for helpful discussions on NAE theory.</a:t>
            </a:r>
          </a:p>
          <a:p>
            <a:endParaRPr lang="en-US" sz="2000" dirty="0"/>
          </a:p>
          <a:p>
            <a:r>
              <a:rPr lang="en-US" sz="2000" dirty="0"/>
              <a:t>This work was supported by US DoE DE-AC02-09CH11466, DESC0022005, and Field Work Proposal No. 1019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Apto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1071</Words>
  <Application>Microsoft Office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Avenir</vt:lpstr>
      <vt:lpstr>Century Gothic</vt:lpstr>
      <vt:lpstr>Aptos Display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R. Wynne</dc:creator>
  <cp:lastModifiedBy>Dario G. Panici</cp:lastModifiedBy>
  <cp:revision>16</cp:revision>
  <dcterms:created xsi:type="dcterms:W3CDTF">2023-09-24T21:36:55Z</dcterms:created>
  <dcterms:modified xsi:type="dcterms:W3CDTF">2023-10-23T01:25:22Z</dcterms:modified>
</cp:coreProperties>
</file>