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6"/>
  </p:notesMasterIdLst>
  <p:sldIdLst>
    <p:sldId id="256" r:id="rId2"/>
    <p:sldId id="382" r:id="rId3"/>
    <p:sldId id="257" r:id="rId4"/>
    <p:sldId id="262" r:id="rId5"/>
    <p:sldId id="369" r:id="rId6"/>
    <p:sldId id="264" r:id="rId7"/>
    <p:sldId id="268" r:id="rId8"/>
    <p:sldId id="270" r:id="rId9"/>
    <p:sldId id="274" r:id="rId10"/>
    <p:sldId id="434" r:id="rId11"/>
    <p:sldId id="435" r:id="rId12"/>
    <p:sldId id="436" r:id="rId13"/>
    <p:sldId id="437" r:id="rId14"/>
    <p:sldId id="269" r:id="rId15"/>
    <p:sldId id="442" r:id="rId16"/>
    <p:sldId id="445" r:id="rId17"/>
    <p:sldId id="444" r:id="rId18"/>
    <p:sldId id="440" r:id="rId19"/>
    <p:sldId id="439" r:id="rId20"/>
    <p:sldId id="438" r:id="rId21"/>
    <p:sldId id="441" r:id="rId22"/>
    <p:sldId id="446" r:id="rId23"/>
    <p:sldId id="283" r:id="rId24"/>
    <p:sldId id="428" r:id="rId25"/>
    <p:sldId id="271" r:id="rId26"/>
    <p:sldId id="273" r:id="rId27"/>
    <p:sldId id="259" r:id="rId28"/>
    <p:sldId id="285" r:id="rId29"/>
    <p:sldId id="286" r:id="rId30"/>
    <p:sldId id="287" r:id="rId31"/>
    <p:sldId id="288" r:id="rId32"/>
    <p:sldId id="276" r:id="rId33"/>
    <p:sldId id="266" r:id="rId34"/>
    <p:sldId id="327" r:id="rId35"/>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800" b="1" i="0" u="none" strike="noStrike" cap="none" spc="0" normalizeH="0" baseline="0">
        <a:ln>
          <a:noFill/>
        </a:ln>
        <a:solidFill>
          <a:srgbClr val="245253"/>
        </a:solidFill>
        <a:effectLst/>
        <a:uFillTx/>
        <a:latin typeface="Century Gothic"/>
        <a:ea typeface="Century Gothic"/>
        <a:cs typeface="Century Gothic"/>
        <a:sym typeface="Century Gothic"/>
      </a:defRPr>
    </a:lvl1pPr>
    <a:lvl2pPr marL="0" marR="0" indent="457200" algn="ctr" defTabSz="914400" rtl="0" fontAlgn="auto" latinLnBrk="0" hangingPunct="0">
      <a:lnSpc>
        <a:spcPct val="100000"/>
      </a:lnSpc>
      <a:spcBef>
        <a:spcPts val="0"/>
      </a:spcBef>
      <a:spcAft>
        <a:spcPts val="0"/>
      </a:spcAft>
      <a:buClrTx/>
      <a:buSzTx/>
      <a:buFontTx/>
      <a:buNone/>
      <a:tabLst/>
      <a:defRPr kumimoji="0" sz="800" b="1" i="0" u="none" strike="noStrike" cap="none" spc="0" normalizeH="0" baseline="0">
        <a:ln>
          <a:noFill/>
        </a:ln>
        <a:solidFill>
          <a:srgbClr val="245253"/>
        </a:solidFill>
        <a:effectLst/>
        <a:uFillTx/>
        <a:latin typeface="Century Gothic"/>
        <a:ea typeface="Century Gothic"/>
        <a:cs typeface="Century Gothic"/>
        <a:sym typeface="Century Gothic"/>
      </a:defRPr>
    </a:lvl2pPr>
    <a:lvl3pPr marL="0" marR="0" indent="914400" algn="ctr" defTabSz="914400" rtl="0" fontAlgn="auto" latinLnBrk="0" hangingPunct="0">
      <a:lnSpc>
        <a:spcPct val="100000"/>
      </a:lnSpc>
      <a:spcBef>
        <a:spcPts val="0"/>
      </a:spcBef>
      <a:spcAft>
        <a:spcPts val="0"/>
      </a:spcAft>
      <a:buClrTx/>
      <a:buSzTx/>
      <a:buFontTx/>
      <a:buNone/>
      <a:tabLst/>
      <a:defRPr kumimoji="0" sz="800" b="1" i="0" u="none" strike="noStrike" cap="none" spc="0" normalizeH="0" baseline="0">
        <a:ln>
          <a:noFill/>
        </a:ln>
        <a:solidFill>
          <a:srgbClr val="245253"/>
        </a:solidFill>
        <a:effectLst/>
        <a:uFillTx/>
        <a:latin typeface="Century Gothic"/>
        <a:ea typeface="Century Gothic"/>
        <a:cs typeface="Century Gothic"/>
        <a:sym typeface="Century Gothic"/>
      </a:defRPr>
    </a:lvl3pPr>
    <a:lvl4pPr marL="0" marR="0" indent="1371600" algn="ctr" defTabSz="914400" rtl="0" fontAlgn="auto" latinLnBrk="0" hangingPunct="0">
      <a:lnSpc>
        <a:spcPct val="100000"/>
      </a:lnSpc>
      <a:spcBef>
        <a:spcPts val="0"/>
      </a:spcBef>
      <a:spcAft>
        <a:spcPts val="0"/>
      </a:spcAft>
      <a:buClrTx/>
      <a:buSzTx/>
      <a:buFontTx/>
      <a:buNone/>
      <a:tabLst/>
      <a:defRPr kumimoji="0" sz="800" b="1" i="0" u="none" strike="noStrike" cap="none" spc="0" normalizeH="0" baseline="0">
        <a:ln>
          <a:noFill/>
        </a:ln>
        <a:solidFill>
          <a:srgbClr val="245253"/>
        </a:solidFill>
        <a:effectLst/>
        <a:uFillTx/>
        <a:latin typeface="Century Gothic"/>
        <a:ea typeface="Century Gothic"/>
        <a:cs typeface="Century Gothic"/>
        <a:sym typeface="Century Gothic"/>
      </a:defRPr>
    </a:lvl4pPr>
    <a:lvl5pPr marL="0" marR="0" indent="1828800" algn="ctr" defTabSz="914400" rtl="0" fontAlgn="auto" latinLnBrk="0" hangingPunct="0">
      <a:lnSpc>
        <a:spcPct val="100000"/>
      </a:lnSpc>
      <a:spcBef>
        <a:spcPts val="0"/>
      </a:spcBef>
      <a:spcAft>
        <a:spcPts val="0"/>
      </a:spcAft>
      <a:buClrTx/>
      <a:buSzTx/>
      <a:buFontTx/>
      <a:buNone/>
      <a:tabLst/>
      <a:defRPr kumimoji="0" sz="800" b="1" i="0" u="none" strike="noStrike" cap="none" spc="0" normalizeH="0" baseline="0">
        <a:ln>
          <a:noFill/>
        </a:ln>
        <a:solidFill>
          <a:srgbClr val="245253"/>
        </a:solidFill>
        <a:effectLst/>
        <a:uFillTx/>
        <a:latin typeface="Century Gothic"/>
        <a:ea typeface="Century Gothic"/>
        <a:cs typeface="Century Gothic"/>
        <a:sym typeface="Century Gothic"/>
      </a:defRPr>
    </a:lvl5pPr>
    <a:lvl6pPr marL="0" marR="0" indent="2286000" algn="ctr" defTabSz="914400" rtl="0" fontAlgn="auto" latinLnBrk="0" hangingPunct="0">
      <a:lnSpc>
        <a:spcPct val="100000"/>
      </a:lnSpc>
      <a:spcBef>
        <a:spcPts val="0"/>
      </a:spcBef>
      <a:spcAft>
        <a:spcPts val="0"/>
      </a:spcAft>
      <a:buClrTx/>
      <a:buSzTx/>
      <a:buFontTx/>
      <a:buNone/>
      <a:tabLst/>
      <a:defRPr kumimoji="0" sz="800" b="1" i="0" u="none" strike="noStrike" cap="none" spc="0" normalizeH="0" baseline="0">
        <a:ln>
          <a:noFill/>
        </a:ln>
        <a:solidFill>
          <a:srgbClr val="245253"/>
        </a:solidFill>
        <a:effectLst/>
        <a:uFillTx/>
        <a:latin typeface="Century Gothic"/>
        <a:ea typeface="Century Gothic"/>
        <a:cs typeface="Century Gothic"/>
        <a:sym typeface="Century Gothic"/>
      </a:defRPr>
    </a:lvl6pPr>
    <a:lvl7pPr marL="0" marR="0" indent="2743200" algn="ctr" defTabSz="914400" rtl="0" fontAlgn="auto" latinLnBrk="0" hangingPunct="0">
      <a:lnSpc>
        <a:spcPct val="100000"/>
      </a:lnSpc>
      <a:spcBef>
        <a:spcPts val="0"/>
      </a:spcBef>
      <a:spcAft>
        <a:spcPts val="0"/>
      </a:spcAft>
      <a:buClrTx/>
      <a:buSzTx/>
      <a:buFontTx/>
      <a:buNone/>
      <a:tabLst/>
      <a:defRPr kumimoji="0" sz="800" b="1" i="0" u="none" strike="noStrike" cap="none" spc="0" normalizeH="0" baseline="0">
        <a:ln>
          <a:noFill/>
        </a:ln>
        <a:solidFill>
          <a:srgbClr val="245253"/>
        </a:solidFill>
        <a:effectLst/>
        <a:uFillTx/>
        <a:latin typeface="Century Gothic"/>
        <a:ea typeface="Century Gothic"/>
        <a:cs typeface="Century Gothic"/>
        <a:sym typeface="Century Gothic"/>
      </a:defRPr>
    </a:lvl7pPr>
    <a:lvl8pPr marL="0" marR="0" indent="3200400" algn="ctr" defTabSz="914400" rtl="0" fontAlgn="auto" latinLnBrk="0" hangingPunct="0">
      <a:lnSpc>
        <a:spcPct val="100000"/>
      </a:lnSpc>
      <a:spcBef>
        <a:spcPts val="0"/>
      </a:spcBef>
      <a:spcAft>
        <a:spcPts val="0"/>
      </a:spcAft>
      <a:buClrTx/>
      <a:buSzTx/>
      <a:buFontTx/>
      <a:buNone/>
      <a:tabLst/>
      <a:defRPr kumimoji="0" sz="800" b="1" i="0" u="none" strike="noStrike" cap="none" spc="0" normalizeH="0" baseline="0">
        <a:ln>
          <a:noFill/>
        </a:ln>
        <a:solidFill>
          <a:srgbClr val="245253"/>
        </a:solidFill>
        <a:effectLst/>
        <a:uFillTx/>
        <a:latin typeface="Century Gothic"/>
        <a:ea typeface="Century Gothic"/>
        <a:cs typeface="Century Gothic"/>
        <a:sym typeface="Century Gothic"/>
      </a:defRPr>
    </a:lvl8pPr>
    <a:lvl9pPr marL="0" marR="0" indent="3657600" algn="ctr" defTabSz="914400" rtl="0" fontAlgn="auto" latinLnBrk="0" hangingPunct="0">
      <a:lnSpc>
        <a:spcPct val="100000"/>
      </a:lnSpc>
      <a:spcBef>
        <a:spcPts val="0"/>
      </a:spcBef>
      <a:spcAft>
        <a:spcPts val="0"/>
      </a:spcAft>
      <a:buClrTx/>
      <a:buSzTx/>
      <a:buFontTx/>
      <a:buNone/>
      <a:tabLst/>
      <a:defRPr kumimoji="0" sz="800" b="1" i="0" u="none" strike="noStrike" cap="none" spc="0" normalizeH="0" baseline="0">
        <a:ln>
          <a:noFill/>
        </a:ln>
        <a:solidFill>
          <a:srgbClr val="245253"/>
        </a:solidFill>
        <a:effectLst/>
        <a:uFillTx/>
        <a:latin typeface="Century Gothic"/>
        <a:ea typeface="Century Gothic"/>
        <a:cs typeface="Century Gothic"/>
        <a:sym typeface="Century Gothic"/>
      </a:defRPr>
    </a:lvl9pPr>
  </p:defaultTextStyle>
  <p:extLst>
    <p:ext uri="{521415D9-36F7-43E2-AB2F-B90AF26B5E84}">
      <p14:sectionLst xmlns:p14="http://schemas.microsoft.com/office/powerpoint/2010/main">
        <p14:section name="Default Section" id="{58B3D427-067B-4506-A4CD-A3A496C840CB}">
          <p14:sldIdLst>
            <p14:sldId id="256"/>
            <p14:sldId id="382"/>
            <p14:sldId id="257"/>
            <p14:sldId id="262"/>
            <p14:sldId id="369"/>
            <p14:sldId id="264"/>
            <p14:sldId id="268"/>
            <p14:sldId id="270"/>
            <p14:sldId id="274"/>
            <p14:sldId id="434"/>
            <p14:sldId id="435"/>
            <p14:sldId id="436"/>
            <p14:sldId id="437"/>
            <p14:sldId id="269"/>
            <p14:sldId id="442"/>
            <p14:sldId id="445"/>
            <p14:sldId id="444"/>
            <p14:sldId id="440"/>
            <p14:sldId id="439"/>
            <p14:sldId id="438"/>
            <p14:sldId id="441"/>
            <p14:sldId id="446"/>
            <p14:sldId id="283"/>
            <p14:sldId id="428"/>
            <p14:sldId id="271"/>
            <p14:sldId id="273"/>
            <p14:sldId id="259"/>
            <p14:sldId id="285"/>
            <p14:sldId id="286"/>
            <p14:sldId id="287"/>
            <p14:sldId id="288"/>
            <p14:sldId id="276"/>
            <p14:sldId id="266"/>
            <p14:sldId id="32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el Dudt"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Century Gothic"/>
          <a:ea typeface="Century Gothic"/>
          <a:cs typeface="Century Gothic"/>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Century Gothic"/>
          <a:ea typeface="Century Gothic"/>
          <a:cs typeface="Century Gothic"/>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Century Gothic"/>
          <a:ea typeface="Century Gothic"/>
          <a:cs typeface="Century Gothic"/>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Century Gothic"/>
          <a:ea typeface="Century Gothic"/>
          <a:cs typeface="Century Gothic"/>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Century Gothic"/>
          <a:ea typeface="Century Gothic"/>
          <a:cs typeface="Century Gothic"/>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entury Gothic"/>
          <a:ea typeface="Century Gothic"/>
          <a:cs typeface="Century Gothic"/>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Century Gothic"/>
          <a:ea typeface="Century Gothic"/>
          <a:cs typeface="Century Gothic"/>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Century Gothic"/>
          <a:ea typeface="Century Gothic"/>
          <a:cs typeface="Century Gothic"/>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Century Gothic"/>
          <a:ea typeface="Century Gothic"/>
          <a:cs typeface="Century Gothic"/>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Century Gothic"/>
          <a:ea typeface="Century Gothic"/>
          <a:cs typeface="Century Gothic"/>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Century Gothic"/>
          <a:ea typeface="Century Gothic"/>
          <a:cs typeface="Century Gothic"/>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Century Gothic"/>
          <a:ea typeface="Century Gothic"/>
          <a:cs typeface="Century Gothic"/>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24" autoAdjust="0"/>
    <p:restoredTop sz="83615" autoAdjust="0"/>
  </p:normalViewPr>
  <p:slideViewPr>
    <p:cSldViewPr snapToGrid="0">
      <p:cViewPr varScale="1">
        <p:scale>
          <a:sx n="84" d="100"/>
          <a:sy n="84" d="100"/>
        </p:scale>
        <p:origin x="1307" y="35"/>
      </p:cViewPr>
      <p:guideLst/>
    </p:cSldViewPr>
  </p:slideViewPr>
  <p:notesTextViewPr>
    <p:cViewPr>
      <p:scale>
        <a:sx n="1" d="1"/>
        <a:sy n="1" d="1"/>
      </p:scale>
      <p:origin x="0" y="0"/>
    </p:cViewPr>
  </p:notesTextViewPr>
  <p:notesViewPr>
    <p:cSldViewPr snapToGrid="0">
      <p:cViewPr varScale="1">
        <p:scale>
          <a:sx n="76" d="100"/>
          <a:sy n="76" d="100"/>
        </p:scale>
        <p:origin x="3429" y="2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 name="Shape 163"/>
          <p:cNvSpPr>
            <a:spLocks noGrp="1" noRot="1" noChangeAspect="1"/>
          </p:cNvSpPr>
          <p:nvPr>
            <p:ph type="sldImg"/>
          </p:nvPr>
        </p:nvSpPr>
        <p:spPr>
          <a:xfrm>
            <a:off x="1143000" y="685800"/>
            <a:ext cx="4572000" cy="3429000"/>
          </a:xfrm>
          <a:prstGeom prst="rect">
            <a:avLst/>
          </a:prstGeom>
        </p:spPr>
        <p:txBody>
          <a:bodyPr/>
          <a:lstStyle/>
          <a:p>
            <a:endParaRPr/>
          </a:p>
        </p:txBody>
      </p:sp>
      <p:sp>
        <p:nvSpPr>
          <p:cNvPr id="164" name="Shape 16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1fdbc060f02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1fdbc060f02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83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Default winding surface is being used here which is an axisymmetric torus</a:t>
            </a:r>
          </a:p>
        </p:txBody>
      </p:sp>
    </p:spTree>
    <p:extLst>
      <p:ext uri="{BB962C8B-B14F-4D97-AF65-F5344CB8AC3E}">
        <p14:creationId xmlns:p14="http://schemas.microsoft.com/office/powerpoint/2010/main" val="30115269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06619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fdbc060f02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1fdbc060f02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1c1c528fb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21c1c528fb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67567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1fb17e03be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1fb17e03be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1fdbc060f02_1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1fdbc060f02_1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want to emphasize the non-uniqueness of the constraint here, this goes as well for the NAE constrain I will show next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1fe6c89ff3c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1fe6c89ff3c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ideally want to fix our desirable qualities stemming from other theory like NAE, which tells us information about an axis and the equilibrium shape asymptotically near the axis, which we know to be in equiibrium, or we can optimize for QS or QI.</a:t>
            </a:r>
            <a:endParaRPr/>
          </a:p>
          <a:p>
            <a:pPr marL="0" lvl="0" indent="0" algn="l" rtl="0">
              <a:spcBef>
                <a:spcPts val="0"/>
              </a:spcBef>
              <a:spcAft>
                <a:spcPts val="0"/>
              </a:spcAft>
              <a:buNone/>
            </a:pPr>
            <a:endParaRPr/>
          </a:p>
          <a:p>
            <a:pPr marL="0" lvl="0" indent="0" algn="l" rtl="0">
              <a:spcBef>
                <a:spcPts val="0"/>
              </a:spcBef>
              <a:spcAft>
                <a:spcPts val="0"/>
              </a:spcAft>
              <a:buNone/>
            </a:pPr>
            <a:r>
              <a:rPr lang="en"/>
              <a:t>Or we want our surfaces to be island-free,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1fdbc060f02_1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1fdbc060f02_1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1fb17e03bef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1fb17e03bef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QSC Equilibrium from Eduardo Rodriguez</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NAE evaluated at r</a:t>
            </a:r>
            <a:r>
              <a:rPr lang="en-US" sz="1200" i="1" dirty="0"/>
              <a:t> </a:t>
            </a:r>
            <a:r>
              <a:rPr lang="en-US" sz="1200" dirty="0"/>
              <a:t>=0.1</a:t>
            </a:r>
          </a:p>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1fdbc060f02_1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1fdbc060f02_1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fdbc060f02_1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1fdbc060f02_1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1fdbc060f02_1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1fdbc060f02_1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Note that the QS is not guaranteed  thru O(rho^2) (</a:t>
            </a:r>
            <a:r>
              <a:rPr lang="en-US" dirty="0" err="1"/>
              <a:t>Garren</a:t>
            </a:r>
            <a:r>
              <a:rPr lang="en-US" dirty="0"/>
              <a:t>-boozer), instead it is </a:t>
            </a:r>
            <a:r>
              <a:rPr lang="en-US" dirty="0" err="1"/>
              <a:t>guaranted</a:t>
            </a:r>
            <a:r>
              <a:rPr lang="en-US" dirty="0"/>
              <a:t> thru O(rho) away from axis</a:t>
            </a:r>
          </a:p>
          <a:p>
            <a:endParaRPr lang="en-US" dirty="0"/>
          </a:p>
          <a:p>
            <a:r>
              <a:rPr lang="en-US" dirty="0"/>
              <a:t>To get QS solutions, how the </a:t>
            </a:r>
            <a:r>
              <a:rPr lang="en-US" dirty="0" err="1"/>
              <a:t>qsc</a:t>
            </a:r>
            <a:r>
              <a:rPr lang="en-US" dirty="0"/>
              <a:t> code does it is that it optimizes the inputs B_2c </a:t>
            </a:r>
            <a:r>
              <a:rPr lang="en-US" dirty="0" err="1"/>
              <a:t>etc</a:t>
            </a:r>
            <a:r>
              <a:rPr lang="en-US" dirty="0"/>
              <a:t> to find the minimal B_20, since B_20 should be 0 in a perfectly QS device </a:t>
            </a:r>
          </a:p>
        </p:txBody>
      </p:sp>
    </p:spTree>
    <p:extLst>
      <p:ext uri="{BB962C8B-B14F-4D97-AF65-F5344CB8AC3E}">
        <p14:creationId xmlns:p14="http://schemas.microsoft.com/office/powerpoint/2010/main" val="21345291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fbea403d3a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1fbea403d3a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(M+1)(2M+1)*2 ~ 4M^2</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r>
              <a:rPr lang="en-US" dirty="0"/>
              <a:t>Show a pic for the Initial guess and boundary</a:t>
            </a:r>
          </a:p>
          <a:p>
            <a:r>
              <a:rPr lang="en-US" dirty="0"/>
              <a:t>	like a simple circle, then you can show the </a:t>
            </a:r>
            <a:r>
              <a:rPr lang="en-US" dirty="0" err="1"/>
              <a:t>fourier</a:t>
            </a:r>
            <a:r>
              <a:rPr lang="en-US" dirty="0"/>
              <a:t> </a:t>
            </a:r>
            <a:r>
              <a:rPr lang="en-US" dirty="0" err="1"/>
              <a:t>coeffs</a:t>
            </a:r>
            <a:r>
              <a:rPr lang="en-US" dirty="0"/>
              <a:t> of the boundary</a:t>
            </a:r>
          </a:p>
          <a:p>
            <a:r>
              <a:rPr lang="en-US" dirty="0"/>
              <a:t>And profiles for iota and pressure</a:t>
            </a:r>
          </a:p>
          <a:p>
            <a:r>
              <a:rPr lang="en-US" dirty="0"/>
              <a:t>	how does one choose these?</a:t>
            </a:r>
          </a:p>
          <a:p>
            <a:r>
              <a:rPr lang="en-US" dirty="0"/>
              <a:t>	based off of desired boundary shape (this is fixed boundary), and desired iota, and the pressure can be chosen to match experimental-like profiles, and </a:t>
            </a:r>
            <a:r>
              <a:rPr lang="en-US" dirty="0" err="1"/>
              <a:t>psi_a</a:t>
            </a:r>
            <a:r>
              <a:rPr lang="en-US" dirty="0"/>
              <a:t> only scales the strength of the B field, not the geometry (I think)</a:t>
            </a:r>
          </a:p>
          <a:p>
            <a:r>
              <a:rPr lang="en-US" dirty="0"/>
              <a:t>And the </a:t>
            </a:r>
            <a:r>
              <a:rPr lang="en-US" dirty="0" err="1"/>
              <a:t>timestepping</a:t>
            </a:r>
            <a:r>
              <a:rPr lang="en-US" dirty="0"/>
              <a:t> is really a second order Richardson scheme</a:t>
            </a:r>
          </a:p>
          <a:p>
            <a:r>
              <a:rPr lang="en-US" dirty="0"/>
              <a:t>	should change that</a:t>
            </a:r>
          </a:p>
          <a:p>
            <a:endParaRPr lang="en-US" dirty="0"/>
          </a:p>
          <a:p>
            <a:r>
              <a:rPr lang="en-US" dirty="0"/>
              <a:t>Point out differences </a:t>
            </a:r>
            <a:r>
              <a:rPr lang="en-US" dirty="0" err="1"/>
              <a:t>btwn</a:t>
            </a:r>
            <a:r>
              <a:rPr lang="en-US" dirty="0"/>
              <a:t> VMEC and DESC</a:t>
            </a:r>
          </a:p>
        </p:txBody>
      </p:sp>
      <p:sp>
        <p:nvSpPr>
          <p:cNvPr id="4" name="Slide Number Placeholder 3"/>
          <p:cNvSpPr>
            <a:spLocks noGrp="1"/>
          </p:cNvSpPr>
          <p:nvPr>
            <p:ph type="sldNum" sz="quarter" idx="5"/>
          </p:nvPr>
        </p:nvSpPr>
        <p:spPr/>
        <p:txBody>
          <a:bodyPr/>
          <a:lstStyle/>
          <a:p>
            <a:fld id="{CCBBE034-1564-425E-8B2D-29DC5E1BB92A}" type="slidenum">
              <a:rPr lang="en-US" smtClean="0"/>
              <a:t>34</a:t>
            </a:fld>
            <a:endParaRPr lang="en-US"/>
          </a:p>
        </p:txBody>
      </p:sp>
    </p:spTree>
    <p:extLst>
      <p:ext uri="{BB962C8B-B14F-4D97-AF65-F5344CB8AC3E}">
        <p14:creationId xmlns:p14="http://schemas.microsoft.com/office/powerpoint/2010/main" val="138939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1fbea403d3a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 name="Google Shape;69;g1fbea403d3a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r>
              <a:rPr lang="en"/>
              <a:t>Physically, the force balance tells us…</a:t>
            </a:r>
            <a:endParaRPr/>
          </a:p>
          <a:p>
            <a:pPr marL="0" lvl="0" indent="0" algn="l" rtl="0">
              <a:lnSpc>
                <a:spcPct val="100000"/>
              </a:lnSpc>
              <a:spcBef>
                <a:spcPts val="0"/>
              </a:spcBef>
              <a:spcAft>
                <a:spcPts val="0"/>
              </a:spcAft>
              <a:buClr>
                <a:schemeClr val="dk1"/>
              </a:buClr>
              <a:buSzPts val="1100"/>
              <a:buFont typeface="Calibri"/>
              <a:buNone/>
            </a:pPr>
            <a:r>
              <a:rPr lang="en"/>
              <a:t>Simple 1D example is an infinitely long, rotationally symmetric cylindrical plasma with current running axially, called a Z-pinch</a:t>
            </a:r>
            <a:endParaRPr/>
          </a:p>
          <a:p>
            <a:pPr marL="0" lvl="0" indent="0" algn="l" rtl="0">
              <a:lnSpc>
                <a:spcPct val="100000"/>
              </a:lnSpc>
              <a:spcBef>
                <a:spcPts val="0"/>
              </a:spcBef>
              <a:spcAft>
                <a:spcPts val="0"/>
              </a:spcAft>
              <a:buClr>
                <a:schemeClr val="dk1"/>
              </a:buClr>
              <a:buSzPts val="1100"/>
              <a:buFont typeface="Calibri"/>
              <a:buNone/>
            </a:pPr>
            <a:r>
              <a:rPr lang="en"/>
              <a:t>Additionally, we can see that by taking dot products with </a:t>
            </a:r>
            <a:r>
              <a:rPr lang="en" b="1"/>
              <a:t>B</a:t>
            </a:r>
            <a:r>
              <a:rPr lang="en" b="0"/>
              <a:t> and </a:t>
            </a:r>
            <a:r>
              <a:rPr lang="en" b="1"/>
              <a:t>J</a:t>
            </a:r>
            <a:r>
              <a:rPr lang="en" b="0"/>
              <a:t>, that both these fields lie on surfaces of constant pressure </a:t>
            </a:r>
            <a:r>
              <a:rPr lang="en" b="1"/>
              <a:t>CLICK</a:t>
            </a:r>
            <a:endParaRPr b="0"/>
          </a:p>
          <a:p>
            <a:pPr marL="0" lvl="0" indent="0" algn="l" rtl="0">
              <a:lnSpc>
                <a:spcPct val="100000"/>
              </a:lnSpc>
              <a:spcBef>
                <a:spcPts val="0"/>
              </a:spcBef>
              <a:spcAft>
                <a:spcPts val="0"/>
              </a:spcAft>
              <a:buClr>
                <a:schemeClr val="dk1"/>
              </a:buClr>
              <a:buSzPts val="1100"/>
              <a:buFont typeface="Calibri"/>
              <a:buNone/>
            </a:pPr>
            <a:r>
              <a:rPr lang="en" b="0"/>
              <a:t>	these are called ‘flux surfaces’, and are surfaces upon which the B field is everywhere tangential. Shown here are the flux surfaces for this 1D example</a:t>
            </a:r>
            <a:endParaRPr/>
          </a:p>
          <a:p>
            <a:pPr marL="0" lvl="0" indent="0" algn="l" rtl="0">
              <a:lnSpc>
                <a:spcPct val="100000"/>
              </a:lnSpc>
              <a:spcBef>
                <a:spcPts val="0"/>
              </a:spcBef>
              <a:spcAft>
                <a:spcPts val="0"/>
              </a:spcAft>
              <a:buClr>
                <a:schemeClr val="dk1"/>
              </a:buClr>
              <a:buSzPts val="1100"/>
              <a:buFont typeface="Calibri"/>
              <a:buNone/>
            </a:pPr>
            <a:endParaRPr b="0"/>
          </a:p>
          <a:p>
            <a:pPr marL="0" lvl="0" indent="0" algn="l" rtl="0">
              <a:lnSpc>
                <a:spcPct val="100000"/>
              </a:lnSpc>
              <a:spcBef>
                <a:spcPts val="0"/>
              </a:spcBef>
              <a:spcAft>
                <a:spcPts val="0"/>
              </a:spcAft>
              <a:buClr>
                <a:schemeClr val="dk1"/>
              </a:buClr>
              <a:buSzPts val="1100"/>
              <a:buFont typeface="Calibri"/>
              <a:buNone/>
            </a:pPr>
            <a:endParaRPr/>
          </a:p>
          <a:p>
            <a:pPr marL="0" lvl="0" indent="0" algn="l" rtl="0">
              <a:lnSpc>
                <a:spcPct val="100000"/>
              </a:lnSpc>
              <a:spcBef>
                <a:spcPts val="0"/>
              </a:spcBef>
              <a:spcAft>
                <a:spcPts val="0"/>
              </a:spcAft>
              <a:buClr>
                <a:schemeClr val="dk1"/>
              </a:buClr>
              <a:buSzPts val="1100"/>
              <a:buFont typeface="Calibri"/>
              <a:buNone/>
            </a:pPr>
            <a:endParaRPr b="0"/>
          </a:p>
          <a:p>
            <a:pPr marL="0" lvl="0" indent="0" algn="l" rtl="0">
              <a:lnSpc>
                <a:spcPct val="100000"/>
              </a:lnSpc>
              <a:spcBef>
                <a:spcPts val="0"/>
              </a:spcBef>
              <a:spcAft>
                <a:spcPts val="0"/>
              </a:spcAft>
              <a:buClr>
                <a:schemeClr val="dk1"/>
              </a:buClr>
              <a:buSzPts val="1100"/>
              <a:buFont typeface="Calibri"/>
              <a:buNone/>
            </a:pPr>
            <a:endParaRPr b="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1fbea403d3a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 name="Google Shape;129;g1fbea403d3a_0_40:notes"/>
          <p:cNvSpPr txBox="1">
            <a:spLocks noGrp="1"/>
          </p:cNvSpPr>
          <p:nvPr>
            <p:ph type="body" idx="1"/>
          </p:nvPr>
        </p:nvSpPr>
        <p:spPr>
          <a:xfrm>
            <a:off x="685801" y="4343408"/>
            <a:ext cx="5486400" cy="411480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SzPts val="1100"/>
              <a:buNone/>
            </a:pPr>
            <a:r>
              <a:rPr lang="en" dirty="0"/>
              <a:t>Now let me introduce the DESC code</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DESC solves the same problem as VMEC does, but in a different way</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While VMEC minimizes energy, DESC minimizes the </a:t>
            </a:r>
            <a:r>
              <a:rPr lang="en" b="1" dirty="0"/>
              <a:t>force error directly</a:t>
            </a:r>
            <a:endParaRPr b="0"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 b="0" dirty="0"/>
              <a:t>Further, DESC is a pseudospectral code with a spectral basis for both the angular dependence AND the radial dependence</a:t>
            </a:r>
            <a:endParaRPr dirty="0"/>
          </a:p>
          <a:p>
            <a:pPr marL="0" lvl="0" indent="0" algn="l" rtl="0">
              <a:lnSpc>
                <a:spcPct val="100000"/>
              </a:lnSpc>
              <a:spcBef>
                <a:spcPts val="0"/>
              </a:spcBef>
              <a:spcAft>
                <a:spcPts val="0"/>
              </a:spcAft>
              <a:buSzPts val="1100"/>
              <a:buNone/>
            </a:pPr>
            <a:r>
              <a:rPr lang="en" b="0" dirty="0"/>
              <a:t>	this allows analytic radial derivatives, not finite differences like VMEC must use</a:t>
            </a:r>
            <a:endParaRPr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 b="0" dirty="0"/>
              <a:t>Additionally, by casting our problem as finding the roots to the force error residual on the collocation grid, we can use Newton methods</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fd420f3c76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8" name="Google Shape;298;gfd420f3c76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549996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fbea403d3a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1fbea403d3a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19ccfd4986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19ccfd4986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1fb17e03be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1fb17e03be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obviously, is an underconstrained system, is initial guess dependent (show same axis and 2 different equilibria?)</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But opens opportunity to keep the same axis optimized in pyQSC</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Further, can constrain near-axis behavior to match the NAE as well</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1fb17e03bef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1fb17e03bef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boozer poloidal angle - mention</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15" name="PPT Presentation Background.jpg" descr="PPT Presentation Background.jpg"/>
          <p:cNvPicPr>
            <a:picLocks noChangeAspect="1"/>
          </p:cNvPicPr>
          <p:nvPr/>
        </p:nvPicPr>
        <p:blipFill>
          <a:blip r:embed="rId2"/>
          <a:srcRect l="1" r="1"/>
          <a:stretch>
            <a:fillRect/>
          </a:stretch>
        </p:blipFill>
        <p:spPr>
          <a:xfrm>
            <a:off x="0" y="0"/>
            <a:ext cx="12192000" cy="6858000"/>
          </a:xfrm>
          <a:prstGeom prst="rect">
            <a:avLst/>
          </a:prstGeom>
          <a:ln w="12700">
            <a:miter lim="400000"/>
          </a:ln>
        </p:spPr>
      </p:pic>
      <p:sp>
        <p:nvSpPr>
          <p:cNvPr id="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7" name="Title Text"/>
          <p:cNvSpPr txBox="1">
            <a:spLocks noGrp="1"/>
          </p:cNvSpPr>
          <p:nvPr>
            <p:ph type="title"/>
          </p:nvPr>
        </p:nvSpPr>
        <p:spPr>
          <a:xfrm>
            <a:off x="0" y="0"/>
            <a:ext cx="12192000" cy="914400"/>
          </a:xfrm>
          <a:prstGeom prst="rect">
            <a:avLst/>
          </a:prstGeom>
        </p:spPr>
        <p:txBody>
          <a:bodyPr/>
          <a:lstStyle>
            <a:lvl1pPr algn="ctr">
              <a:defRPr sz="3200"/>
            </a:lvl1pPr>
          </a:lstStyle>
          <a:p>
            <a:r>
              <a:t>Title Text</a:t>
            </a:r>
          </a:p>
        </p:txBody>
      </p:sp>
      <p:sp>
        <p:nvSpPr>
          <p:cNvPr id="18" name="Text Box 14"/>
          <p:cNvSpPr txBox="1"/>
          <p:nvPr/>
        </p:nvSpPr>
        <p:spPr>
          <a:xfrm>
            <a:off x="3900171" y="6376987"/>
            <a:ext cx="4387428" cy="218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t>E. Kolemen / PPPL / Jan 2023</a:t>
            </a:r>
          </a:p>
        </p:txBody>
      </p:sp>
      <p:pic>
        <p:nvPicPr>
          <p:cNvPr id="19" name="Plasma Control Logo_Color.pdf" descr="Plasma Control Logo_Color.pdf"/>
          <p:cNvPicPr>
            <a:picLocks noChangeAspect="1"/>
          </p:cNvPicPr>
          <p:nvPr/>
        </p:nvPicPr>
        <p:blipFill>
          <a:blip r:embed="rId3"/>
          <a:stretch>
            <a:fillRect/>
          </a:stretch>
        </p:blipFill>
        <p:spPr>
          <a:xfrm>
            <a:off x="10350449" y="6138877"/>
            <a:ext cx="1595017" cy="506268"/>
          </a:xfrm>
          <a:prstGeom prst="rect">
            <a:avLst/>
          </a:prstGeom>
          <a:ln w="12700">
            <a:miter lim="400000"/>
          </a:ln>
        </p:spPr>
      </p:pic>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1600"/>
              </a:spcBef>
              <a:spcAft>
                <a:spcPts val="0"/>
              </a:spcAft>
              <a:buClr>
                <a:schemeClr val="dk1"/>
              </a:buClr>
              <a:buSzPts val="1400"/>
              <a:buChar char="○"/>
              <a:defRPr/>
            </a:lvl2pPr>
            <a:lvl3pPr marL="1828754" lvl="2" indent="-423323" algn="l" rtl="0">
              <a:lnSpc>
                <a:spcPct val="90000"/>
              </a:lnSpc>
              <a:spcBef>
                <a:spcPts val="1600"/>
              </a:spcBef>
              <a:spcAft>
                <a:spcPts val="0"/>
              </a:spcAft>
              <a:buClr>
                <a:schemeClr val="dk1"/>
              </a:buClr>
              <a:buSzPts val="1400"/>
              <a:buChar char="■"/>
              <a:defRPr/>
            </a:lvl3pPr>
            <a:lvl4pPr marL="2438339" lvl="3" indent="-423323" algn="l" rtl="0">
              <a:lnSpc>
                <a:spcPct val="90000"/>
              </a:lnSpc>
              <a:spcBef>
                <a:spcPts val="1600"/>
              </a:spcBef>
              <a:spcAft>
                <a:spcPts val="0"/>
              </a:spcAft>
              <a:buClr>
                <a:schemeClr val="dk1"/>
              </a:buClr>
              <a:buSzPts val="1400"/>
              <a:buChar char="●"/>
              <a:defRPr/>
            </a:lvl4pPr>
            <a:lvl5pPr marL="3047924" lvl="4" indent="-423323" algn="l" rtl="0">
              <a:lnSpc>
                <a:spcPct val="90000"/>
              </a:lnSpc>
              <a:spcBef>
                <a:spcPts val="1600"/>
              </a:spcBef>
              <a:spcAft>
                <a:spcPts val="0"/>
              </a:spcAft>
              <a:buClr>
                <a:schemeClr val="dk1"/>
              </a:buClr>
              <a:buSzPts val="1400"/>
              <a:buChar char="○"/>
              <a:defRPr/>
            </a:lvl5pPr>
            <a:lvl6pPr marL="3657509" lvl="5" indent="-423323" algn="l" rtl="0">
              <a:lnSpc>
                <a:spcPct val="90000"/>
              </a:lnSpc>
              <a:spcBef>
                <a:spcPts val="1600"/>
              </a:spcBef>
              <a:spcAft>
                <a:spcPts val="0"/>
              </a:spcAft>
              <a:buClr>
                <a:schemeClr val="dk1"/>
              </a:buClr>
              <a:buSzPts val="1400"/>
              <a:buChar char="■"/>
              <a:defRPr/>
            </a:lvl6pPr>
            <a:lvl7pPr marL="4267093" lvl="6" indent="-423323" algn="l" rtl="0">
              <a:lnSpc>
                <a:spcPct val="90000"/>
              </a:lnSpc>
              <a:spcBef>
                <a:spcPts val="1600"/>
              </a:spcBef>
              <a:spcAft>
                <a:spcPts val="0"/>
              </a:spcAft>
              <a:buClr>
                <a:schemeClr val="dk1"/>
              </a:buClr>
              <a:buSzPts val="1400"/>
              <a:buChar char="●"/>
              <a:defRPr/>
            </a:lvl7pPr>
            <a:lvl8pPr marL="4876678" lvl="7" indent="-423323" algn="l" rtl="0">
              <a:lnSpc>
                <a:spcPct val="90000"/>
              </a:lnSpc>
              <a:spcBef>
                <a:spcPts val="1600"/>
              </a:spcBef>
              <a:spcAft>
                <a:spcPts val="0"/>
              </a:spcAft>
              <a:buClr>
                <a:schemeClr val="dk1"/>
              </a:buClr>
              <a:buSzPts val="1400"/>
              <a:buChar char="○"/>
              <a:defRPr/>
            </a:lvl8pPr>
            <a:lvl9pPr marL="5486263" lvl="8" indent="-423323" algn="l" rtl="0">
              <a:lnSpc>
                <a:spcPct val="90000"/>
              </a:lnSpc>
              <a:spcBef>
                <a:spcPts val="1600"/>
              </a:spcBef>
              <a:spcAft>
                <a:spcPts val="1600"/>
              </a:spcAft>
              <a:buClr>
                <a:schemeClr val="dk1"/>
              </a:buClr>
              <a:buSzPts val="1400"/>
              <a:buChar char="■"/>
              <a:defRPr/>
            </a:lvl9pPr>
          </a:lstStyle>
          <a:p>
            <a:endParaRPr/>
          </a:p>
        </p:txBody>
      </p:sp>
      <p:sp>
        <p:nvSpPr>
          <p:cNvPr id="53" name="Google Shape;53;p13"/>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467"/>
            </a:lvl1pPr>
            <a:lvl2pPr lvl="1" algn="l" rtl="0">
              <a:spcBef>
                <a:spcPts val="0"/>
              </a:spcBef>
              <a:spcAft>
                <a:spcPts val="0"/>
              </a:spcAft>
              <a:buSzPts val="1100"/>
              <a:buNone/>
              <a:defRPr sz="1467"/>
            </a:lvl2pPr>
            <a:lvl3pPr lvl="2" algn="l" rtl="0">
              <a:spcBef>
                <a:spcPts val="0"/>
              </a:spcBef>
              <a:spcAft>
                <a:spcPts val="0"/>
              </a:spcAft>
              <a:buSzPts val="1100"/>
              <a:buNone/>
              <a:defRPr sz="1467"/>
            </a:lvl3pPr>
            <a:lvl4pPr lvl="3" algn="l" rtl="0">
              <a:spcBef>
                <a:spcPts val="0"/>
              </a:spcBef>
              <a:spcAft>
                <a:spcPts val="0"/>
              </a:spcAft>
              <a:buSzPts val="1100"/>
              <a:buNone/>
              <a:defRPr sz="1467"/>
            </a:lvl4pPr>
            <a:lvl5pPr lvl="4" algn="l" rtl="0">
              <a:spcBef>
                <a:spcPts val="0"/>
              </a:spcBef>
              <a:spcAft>
                <a:spcPts val="0"/>
              </a:spcAft>
              <a:buSzPts val="1100"/>
              <a:buNone/>
              <a:defRPr sz="1467"/>
            </a:lvl5pPr>
            <a:lvl6pPr lvl="5" algn="l" rtl="0">
              <a:spcBef>
                <a:spcPts val="0"/>
              </a:spcBef>
              <a:spcAft>
                <a:spcPts val="0"/>
              </a:spcAft>
              <a:buSzPts val="1100"/>
              <a:buNone/>
              <a:defRPr sz="1467"/>
            </a:lvl6pPr>
            <a:lvl7pPr lvl="6" algn="l" rtl="0">
              <a:spcBef>
                <a:spcPts val="0"/>
              </a:spcBef>
              <a:spcAft>
                <a:spcPts val="0"/>
              </a:spcAft>
              <a:buSzPts val="1100"/>
              <a:buNone/>
              <a:defRPr sz="1467"/>
            </a:lvl7pPr>
            <a:lvl8pPr lvl="7" algn="l" rtl="0">
              <a:spcBef>
                <a:spcPts val="0"/>
              </a:spcBef>
              <a:spcAft>
                <a:spcPts val="0"/>
              </a:spcAft>
              <a:buSzPts val="1100"/>
              <a:buNone/>
              <a:defRPr sz="1467"/>
            </a:lvl8pPr>
            <a:lvl9pPr lvl="8" algn="l" rtl="0">
              <a:spcBef>
                <a:spcPts val="0"/>
              </a:spcBef>
              <a:spcAft>
                <a:spcPts val="0"/>
              </a:spcAft>
              <a:buSzPts val="1100"/>
              <a:buNone/>
              <a:defRPr sz="1467"/>
            </a:lvl9pPr>
          </a:lstStyle>
          <a:p>
            <a:endParaRPr/>
          </a:p>
        </p:txBody>
      </p:sp>
      <p:sp>
        <p:nvSpPr>
          <p:cNvPr id="54" name="Google Shape;54;p13"/>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467"/>
            </a:lvl1pPr>
            <a:lvl2pPr lvl="1" algn="l" rtl="0">
              <a:spcBef>
                <a:spcPts val="0"/>
              </a:spcBef>
              <a:spcAft>
                <a:spcPts val="0"/>
              </a:spcAft>
              <a:buSzPts val="1100"/>
              <a:buNone/>
              <a:defRPr sz="1467"/>
            </a:lvl2pPr>
            <a:lvl3pPr lvl="2" algn="l" rtl="0">
              <a:spcBef>
                <a:spcPts val="0"/>
              </a:spcBef>
              <a:spcAft>
                <a:spcPts val="0"/>
              </a:spcAft>
              <a:buSzPts val="1100"/>
              <a:buNone/>
              <a:defRPr sz="1467"/>
            </a:lvl3pPr>
            <a:lvl4pPr lvl="3" algn="l" rtl="0">
              <a:spcBef>
                <a:spcPts val="0"/>
              </a:spcBef>
              <a:spcAft>
                <a:spcPts val="0"/>
              </a:spcAft>
              <a:buSzPts val="1100"/>
              <a:buNone/>
              <a:defRPr sz="1467"/>
            </a:lvl4pPr>
            <a:lvl5pPr lvl="4" algn="l" rtl="0">
              <a:spcBef>
                <a:spcPts val="0"/>
              </a:spcBef>
              <a:spcAft>
                <a:spcPts val="0"/>
              </a:spcAft>
              <a:buSzPts val="1100"/>
              <a:buNone/>
              <a:defRPr sz="1467"/>
            </a:lvl5pPr>
            <a:lvl6pPr lvl="5" algn="l" rtl="0">
              <a:spcBef>
                <a:spcPts val="0"/>
              </a:spcBef>
              <a:spcAft>
                <a:spcPts val="0"/>
              </a:spcAft>
              <a:buSzPts val="1100"/>
              <a:buNone/>
              <a:defRPr sz="1467"/>
            </a:lvl6pPr>
            <a:lvl7pPr lvl="6" algn="l" rtl="0">
              <a:spcBef>
                <a:spcPts val="0"/>
              </a:spcBef>
              <a:spcAft>
                <a:spcPts val="0"/>
              </a:spcAft>
              <a:buSzPts val="1100"/>
              <a:buNone/>
              <a:defRPr sz="1467"/>
            </a:lvl7pPr>
            <a:lvl8pPr lvl="7" algn="l" rtl="0">
              <a:spcBef>
                <a:spcPts val="0"/>
              </a:spcBef>
              <a:spcAft>
                <a:spcPts val="0"/>
              </a:spcAft>
              <a:buSzPts val="1100"/>
              <a:buNone/>
              <a:defRPr sz="1467"/>
            </a:lvl8pPr>
            <a:lvl9pPr lvl="8" algn="l" rtl="0">
              <a:spcBef>
                <a:spcPts val="0"/>
              </a:spcBef>
              <a:spcAft>
                <a:spcPts val="0"/>
              </a:spcAft>
              <a:buSzPts val="1100"/>
              <a:buNone/>
              <a:defRPr sz="1467"/>
            </a:lvl9pPr>
          </a:lstStyle>
          <a:p>
            <a:endParaRPr/>
          </a:p>
        </p:txBody>
      </p:sp>
      <p:sp>
        <p:nvSpPr>
          <p:cNvPr id="55" name="Google Shape;55;p13"/>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86621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3157307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6" name="Body Level One…"/>
          <p:cNvSpPr txBox="1">
            <a:spLocks noGrp="1"/>
          </p:cNvSpPr>
          <p:nvPr>
            <p:ph type="body" idx="1"/>
          </p:nvPr>
        </p:nvSpPr>
        <p:spPr>
          <a:prstGeom prst="rect">
            <a:avLst/>
          </a:prstGeom>
        </p:spPr>
        <p:txBody>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7" name="Title Text"/>
          <p:cNvSpPr txBox="1">
            <a:spLocks noGrp="1"/>
          </p:cNvSpPr>
          <p:nvPr>
            <p:ph type="title"/>
          </p:nvPr>
        </p:nvSpPr>
        <p:spPr>
          <a:prstGeom prst="rect">
            <a:avLst/>
          </a:prstGeom>
        </p:spPr>
        <p:txBody>
          <a:bodyPr/>
          <a:lstStyle/>
          <a:p>
            <a:r>
              <a:t>Title Text</a:t>
            </a:r>
          </a:p>
        </p:txBody>
      </p:sp>
      <p:sp>
        <p:nvSpPr>
          <p:cNvPr id="28" name="Slide Number"/>
          <p:cNvSpPr txBox="1">
            <a:spLocks noGrp="1"/>
          </p:cNvSpPr>
          <p:nvPr>
            <p:ph type="sldNum" sz="quarter" idx="2"/>
          </p:nvPr>
        </p:nvSpPr>
        <p:spPr>
          <a:xfrm>
            <a:off x="684001" y="6484937"/>
            <a:ext cx="244908" cy="24384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pic>
        <p:nvPicPr>
          <p:cNvPr id="61" name="PPT Presentation Background.jpg" descr="PPT Presentation Background.jpg"/>
          <p:cNvPicPr>
            <a:picLocks noChangeAspect="1"/>
          </p:cNvPicPr>
          <p:nvPr/>
        </p:nvPicPr>
        <p:blipFill>
          <a:blip r:embed="rId2"/>
          <a:srcRect l="1" r="1"/>
          <a:stretch>
            <a:fillRect/>
          </a:stretch>
        </p:blipFill>
        <p:spPr>
          <a:xfrm>
            <a:off x="0" y="0"/>
            <a:ext cx="12192000" cy="6858000"/>
          </a:xfrm>
          <a:prstGeom prst="rect">
            <a:avLst/>
          </a:prstGeom>
          <a:ln w="12700">
            <a:miter lim="400000"/>
          </a:ln>
        </p:spPr>
      </p:pic>
      <p:sp>
        <p:nvSpPr>
          <p:cNvPr id="62" name="01"/>
          <p:cNvSpPr txBox="1"/>
          <p:nvPr/>
        </p:nvSpPr>
        <p:spPr>
          <a:xfrm>
            <a:off x="436346" y="6484937"/>
            <a:ext cx="244908" cy="243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000" b="0"/>
            </a:lvl1pPr>
          </a:lstStyle>
          <a:p>
            <a:r>
              <a:t>01</a:t>
            </a:r>
          </a:p>
        </p:txBody>
      </p:sp>
      <p:pic>
        <p:nvPicPr>
          <p:cNvPr id="63" name="Plasma Control Logo_Color.pdf" descr="Plasma Control Logo_Color.pdf"/>
          <p:cNvPicPr>
            <a:picLocks noChangeAspect="1"/>
          </p:cNvPicPr>
          <p:nvPr/>
        </p:nvPicPr>
        <p:blipFill>
          <a:blip r:embed="rId3"/>
          <a:stretch>
            <a:fillRect/>
          </a:stretch>
        </p:blipFill>
        <p:spPr>
          <a:xfrm>
            <a:off x="10350449" y="6138877"/>
            <a:ext cx="1595017" cy="506269"/>
          </a:xfrm>
          <a:prstGeom prst="rect">
            <a:avLst/>
          </a:prstGeom>
          <a:ln w="12700">
            <a:miter lim="400000"/>
          </a:ln>
        </p:spPr>
      </p:pic>
      <p:sp>
        <p:nvSpPr>
          <p:cNvPr id="64" name="Text Box 14"/>
          <p:cNvSpPr txBox="1"/>
          <p:nvPr/>
        </p:nvSpPr>
        <p:spPr>
          <a:xfrm>
            <a:off x="3900171" y="6376987"/>
            <a:ext cx="4387428" cy="218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rPr lang="en-US" dirty="0"/>
              <a:t>D. Panici</a:t>
            </a:r>
            <a:r>
              <a:rPr dirty="0"/>
              <a:t> / </a:t>
            </a:r>
            <a:r>
              <a:rPr lang="en-US" dirty="0"/>
              <a:t>Feb</a:t>
            </a:r>
            <a:r>
              <a:rPr dirty="0"/>
              <a:t> 2023</a:t>
            </a:r>
          </a:p>
        </p:txBody>
      </p:sp>
      <p:sp>
        <p:nvSpPr>
          <p:cNvPr id="65" name="Title Text"/>
          <p:cNvSpPr txBox="1"/>
          <p:nvPr/>
        </p:nvSpPr>
        <p:spPr>
          <a:xfrm>
            <a:off x="609601" y="217258"/>
            <a:ext cx="10972801" cy="4929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lgn="l" defTabSz="457189">
              <a:defRPr sz="2400">
                <a:solidFill>
                  <a:srgbClr val="FFFFFF"/>
                </a:solidFill>
                <a:latin typeface="Proxima Nova"/>
                <a:ea typeface="Proxima Nova"/>
                <a:cs typeface="Proxima Nova"/>
                <a:sym typeface="Proxima Nova"/>
              </a:defRPr>
            </a:lvl1pPr>
          </a:lstStyle>
          <a:p>
            <a:r>
              <a:t>Title Text</a:t>
            </a:r>
          </a:p>
        </p:txBody>
      </p:sp>
      <p:sp>
        <p:nvSpPr>
          <p:cNvPr id="66" name="Body Level One…"/>
          <p:cNvSpPr txBox="1">
            <a:spLocks noGrp="1"/>
          </p:cNvSpPr>
          <p:nvPr>
            <p:ph type="body" sz="quarter" idx="1"/>
          </p:nvPr>
        </p:nvSpPr>
        <p:spPr>
          <a:xfrm>
            <a:off x="609600" y="1535112"/>
            <a:ext cx="5386917" cy="639764"/>
          </a:xfrm>
          <a:prstGeom prst="rect">
            <a:avLst/>
          </a:prstGeom>
        </p:spPr>
        <p:txBody>
          <a:bodyPr anchor="b"/>
          <a:lstStyle>
            <a:lvl1pPr marL="0" indent="0">
              <a:buClrTx/>
              <a:buSzTx/>
              <a:buFontTx/>
              <a:buNone/>
              <a:defRPr>
                <a:latin typeface="Century Gothic"/>
                <a:ea typeface="Century Gothic"/>
                <a:cs typeface="Century Gothic"/>
                <a:sym typeface="Century Gothic"/>
              </a:defRPr>
            </a:lvl1pPr>
            <a:lvl2pPr marL="0" indent="457189">
              <a:buClrTx/>
              <a:buSzTx/>
              <a:buFontTx/>
              <a:buNone/>
              <a:defRPr>
                <a:latin typeface="Century Gothic"/>
                <a:ea typeface="Century Gothic"/>
                <a:cs typeface="Century Gothic"/>
                <a:sym typeface="Century Gothic"/>
              </a:defRPr>
            </a:lvl2pPr>
            <a:lvl3pPr marL="0" indent="914377">
              <a:buClrTx/>
              <a:buSzTx/>
              <a:buFontTx/>
              <a:buNone/>
              <a:defRPr>
                <a:latin typeface="Century Gothic"/>
                <a:ea typeface="Century Gothic"/>
                <a:cs typeface="Century Gothic"/>
                <a:sym typeface="Century Gothic"/>
              </a:defRPr>
            </a:lvl3pPr>
            <a:lvl4pPr marL="0" indent="1371565">
              <a:buClrTx/>
              <a:buSzTx/>
              <a:buFontTx/>
              <a:buNone/>
              <a:defRPr>
                <a:latin typeface="Century Gothic"/>
                <a:ea typeface="Century Gothic"/>
                <a:cs typeface="Century Gothic"/>
                <a:sym typeface="Century Gothic"/>
              </a:defRPr>
            </a:lvl4pPr>
            <a:lvl5pPr marL="0" indent="1828754">
              <a:buClrTx/>
              <a:buSzTx/>
              <a:buFontTx/>
              <a:buNone/>
              <a:defRPr>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67" name="Text Placeholder 4"/>
          <p:cNvSpPr>
            <a:spLocks noGrp="1"/>
          </p:cNvSpPr>
          <p:nvPr>
            <p:ph type="body" sz="quarter" idx="21"/>
          </p:nvPr>
        </p:nvSpPr>
        <p:spPr>
          <a:xfrm>
            <a:off x="6193368" y="1535112"/>
            <a:ext cx="5389034" cy="639765"/>
          </a:xfrm>
          <a:prstGeom prst="rect">
            <a:avLst/>
          </a:prstGeom>
        </p:spPr>
        <p:txBody>
          <a:bodyPr anchor="b"/>
          <a:lstStyle/>
          <a:p>
            <a:pPr marL="0" indent="0">
              <a:buClrTx/>
              <a:buSzTx/>
              <a:buFontTx/>
              <a:buNone/>
              <a:defRPr>
                <a:latin typeface="Century Gothic"/>
                <a:ea typeface="Century Gothic"/>
                <a:cs typeface="Century Gothic"/>
                <a:sym typeface="Century Gothic"/>
              </a:defRPr>
            </a:pPr>
            <a:endParaRP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pic>
        <p:nvPicPr>
          <p:cNvPr id="75" name="PPT Presentation Background.jpg" descr="PPT Presentation Background.jpg"/>
          <p:cNvPicPr>
            <a:picLocks noChangeAspect="1"/>
          </p:cNvPicPr>
          <p:nvPr/>
        </p:nvPicPr>
        <p:blipFill>
          <a:blip r:embed="rId2"/>
          <a:srcRect l="1" r="1"/>
          <a:stretch>
            <a:fillRect/>
          </a:stretch>
        </p:blipFill>
        <p:spPr>
          <a:xfrm>
            <a:off x="0" y="0"/>
            <a:ext cx="12192000" cy="6858000"/>
          </a:xfrm>
          <a:prstGeom prst="rect">
            <a:avLst/>
          </a:prstGeom>
          <a:ln w="12700">
            <a:miter lim="400000"/>
          </a:ln>
        </p:spPr>
      </p:pic>
      <p:sp>
        <p:nvSpPr>
          <p:cNvPr id="76" name="01"/>
          <p:cNvSpPr txBox="1"/>
          <p:nvPr/>
        </p:nvSpPr>
        <p:spPr>
          <a:xfrm>
            <a:off x="436346" y="6484937"/>
            <a:ext cx="244908" cy="243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000" b="0"/>
            </a:lvl1pPr>
          </a:lstStyle>
          <a:p>
            <a:r>
              <a:t>01</a:t>
            </a:r>
          </a:p>
        </p:txBody>
      </p:sp>
      <p:pic>
        <p:nvPicPr>
          <p:cNvPr id="77" name="Plasma Control Logo_Color.pdf" descr="Plasma Control Logo_Color.pdf"/>
          <p:cNvPicPr>
            <a:picLocks noChangeAspect="1"/>
          </p:cNvPicPr>
          <p:nvPr/>
        </p:nvPicPr>
        <p:blipFill>
          <a:blip r:embed="rId3"/>
          <a:stretch>
            <a:fillRect/>
          </a:stretch>
        </p:blipFill>
        <p:spPr>
          <a:xfrm>
            <a:off x="10350449" y="6138877"/>
            <a:ext cx="1595017" cy="506269"/>
          </a:xfrm>
          <a:prstGeom prst="rect">
            <a:avLst/>
          </a:prstGeom>
          <a:ln w="12700">
            <a:miter lim="400000"/>
          </a:ln>
        </p:spPr>
      </p:pic>
      <p:sp>
        <p:nvSpPr>
          <p:cNvPr id="78" name="Text Box 14"/>
          <p:cNvSpPr txBox="1"/>
          <p:nvPr/>
        </p:nvSpPr>
        <p:spPr>
          <a:xfrm>
            <a:off x="3900171" y="6376987"/>
            <a:ext cx="4387428" cy="218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t>E. Kolemen / PPPL / Jan 2023</a:t>
            </a:r>
          </a:p>
        </p:txBody>
      </p:sp>
      <p:sp>
        <p:nvSpPr>
          <p:cNvPr id="79" name="Title Text"/>
          <p:cNvSpPr txBox="1"/>
          <p:nvPr/>
        </p:nvSpPr>
        <p:spPr>
          <a:xfrm>
            <a:off x="609601" y="217258"/>
            <a:ext cx="10972801" cy="4929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lgn="l" defTabSz="457189">
              <a:defRPr sz="2400">
                <a:solidFill>
                  <a:srgbClr val="FFFFFF"/>
                </a:solidFill>
                <a:latin typeface="Proxima Nova"/>
                <a:ea typeface="Proxima Nova"/>
                <a:cs typeface="Proxima Nova"/>
                <a:sym typeface="Proxima Nova"/>
              </a:defRPr>
            </a:lvl1pPr>
          </a:lstStyle>
          <a:p>
            <a:r>
              <a:t>Title Text</a:t>
            </a:r>
          </a:p>
        </p:txBody>
      </p:sp>
      <p:sp>
        <p:nvSpPr>
          <p:cNvPr id="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pic>
        <p:nvPicPr>
          <p:cNvPr id="87" name="PPT Presentation Background.jpg" descr="PPT Presentation Background.jpg"/>
          <p:cNvPicPr>
            <a:picLocks noChangeAspect="1"/>
          </p:cNvPicPr>
          <p:nvPr/>
        </p:nvPicPr>
        <p:blipFill>
          <a:blip r:embed="rId2"/>
          <a:srcRect l="1" r="1"/>
          <a:stretch>
            <a:fillRect/>
          </a:stretch>
        </p:blipFill>
        <p:spPr>
          <a:xfrm>
            <a:off x="0" y="0"/>
            <a:ext cx="12192000" cy="6858000"/>
          </a:xfrm>
          <a:prstGeom prst="rect">
            <a:avLst/>
          </a:prstGeom>
          <a:ln w="12700">
            <a:miter lim="400000"/>
          </a:ln>
        </p:spPr>
      </p:pic>
      <p:sp>
        <p:nvSpPr>
          <p:cNvPr id="88" name="01"/>
          <p:cNvSpPr txBox="1"/>
          <p:nvPr/>
        </p:nvSpPr>
        <p:spPr>
          <a:xfrm>
            <a:off x="436346" y="6484937"/>
            <a:ext cx="244908" cy="243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000" b="0"/>
            </a:lvl1pPr>
          </a:lstStyle>
          <a:p>
            <a:r>
              <a:t>01</a:t>
            </a:r>
          </a:p>
        </p:txBody>
      </p:sp>
      <p:pic>
        <p:nvPicPr>
          <p:cNvPr id="89" name="Plasma Control Logo_Color.pdf" descr="Plasma Control Logo_Color.pdf"/>
          <p:cNvPicPr>
            <a:picLocks noChangeAspect="1"/>
          </p:cNvPicPr>
          <p:nvPr/>
        </p:nvPicPr>
        <p:blipFill>
          <a:blip r:embed="rId3"/>
          <a:stretch>
            <a:fillRect/>
          </a:stretch>
        </p:blipFill>
        <p:spPr>
          <a:xfrm>
            <a:off x="10350449" y="6138877"/>
            <a:ext cx="1595017" cy="506269"/>
          </a:xfrm>
          <a:prstGeom prst="rect">
            <a:avLst/>
          </a:prstGeom>
          <a:ln w="12700">
            <a:miter lim="400000"/>
          </a:ln>
        </p:spPr>
      </p:pic>
      <p:sp>
        <p:nvSpPr>
          <p:cNvPr id="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91" name="Title Text"/>
          <p:cNvSpPr txBox="1">
            <a:spLocks noGrp="1"/>
          </p:cNvSpPr>
          <p:nvPr>
            <p:ph type="title"/>
          </p:nvPr>
        </p:nvSpPr>
        <p:spPr>
          <a:xfrm>
            <a:off x="609601" y="1197430"/>
            <a:ext cx="4011085" cy="1006928"/>
          </a:xfrm>
          <a:prstGeom prst="rect">
            <a:avLst/>
          </a:prstGeom>
        </p:spPr>
        <p:txBody>
          <a:bodyPr anchor="b"/>
          <a:lstStyle>
            <a:lvl1pPr>
              <a:defRPr sz="2000">
                <a:solidFill>
                  <a:srgbClr val="000000"/>
                </a:solidFill>
              </a:defRPr>
            </a:lvl1pPr>
          </a:lstStyle>
          <a:p>
            <a:r>
              <a:t>Title Text</a:t>
            </a:r>
          </a:p>
        </p:txBody>
      </p:sp>
      <p:sp>
        <p:nvSpPr>
          <p:cNvPr id="92" name="Body Level One…"/>
          <p:cNvSpPr txBox="1">
            <a:spLocks noGrp="1"/>
          </p:cNvSpPr>
          <p:nvPr>
            <p:ph type="body" idx="1"/>
          </p:nvPr>
        </p:nvSpPr>
        <p:spPr>
          <a:xfrm>
            <a:off x="4766733" y="1197430"/>
            <a:ext cx="6815667" cy="492873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3" name="Text Placeholder 3"/>
          <p:cNvSpPr>
            <a:spLocks noGrp="1"/>
          </p:cNvSpPr>
          <p:nvPr>
            <p:ph type="body" sz="quarter" idx="21"/>
          </p:nvPr>
        </p:nvSpPr>
        <p:spPr>
          <a:xfrm>
            <a:off x="609601" y="2204358"/>
            <a:ext cx="4011085" cy="3921808"/>
          </a:xfrm>
          <a:prstGeom prst="rect">
            <a:avLst/>
          </a:prstGeom>
        </p:spPr>
        <p:txBody>
          <a:bodyPr/>
          <a:lstStyle/>
          <a:p>
            <a:pPr marL="0" indent="0">
              <a:spcBef>
                <a:spcPts val="300"/>
              </a:spcBef>
              <a:buClrTx/>
              <a:buSzTx/>
              <a:buFontTx/>
              <a:buNone/>
              <a:defRPr sz="1400">
                <a:latin typeface="Century Gothic"/>
                <a:ea typeface="Century Gothic"/>
                <a:cs typeface="Century Gothic"/>
                <a:sym typeface="Century Gothic"/>
              </a:defRPr>
            </a:pPr>
            <a:endParaRPr/>
          </a:p>
        </p:txBody>
      </p:sp>
      <p:sp>
        <p:nvSpPr>
          <p:cNvPr id="94" name="Text Box 14"/>
          <p:cNvSpPr txBox="1"/>
          <p:nvPr/>
        </p:nvSpPr>
        <p:spPr>
          <a:xfrm>
            <a:off x="3900171" y="6376987"/>
            <a:ext cx="4387428" cy="218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t>E. Kolemen / PPPL / Jan 2023</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102" name="PPT Presentation Background.jpg" descr="PPT Presentation Background.jpg"/>
          <p:cNvPicPr>
            <a:picLocks noChangeAspect="1"/>
          </p:cNvPicPr>
          <p:nvPr/>
        </p:nvPicPr>
        <p:blipFill>
          <a:blip r:embed="rId2"/>
          <a:srcRect l="1" r="1"/>
          <a:stretch>
            <a:fillRect/>
          </a:stretch>
        </p:blipFill>
        <p:spPr>
          <a:xfrm>
            <a:off x="0" y="0"/>
            <a:ext cx="12192000" cy="6858000"/>
          </a:xfrm>
          <a:prstGeom prst="rect">
            <a:avLst/>
          </a:prstGeom>
          <a:ln w="12700">
            <a:miter lim="400000"/>
          </a:ln>
        </p:spPr>
      </p:pic>
      <p:pic>
        <p:nvPicPr>
          <p:cNvPr id="103" name="Plasma Control Logo_Color.pdf" descr="Plasma Control Logo_Color.pdf"/>
          <p:cNvPicPr>
            <a:picLocks noChangeAspect="1"/>
          </p:cNvPicPr>
          <p:nvPr/>
        </p:nvPicPr>
        <p:blipFill>
          <a:blip r:embed="rId3"/>
          <a:stretch>
            <a:fillRect/>
          </a:stretch>
        </p:blipFill>
        <p:spPr>
          <a:xfrm>
            <a:off x="10350449" y="6138877"/>
            <a:ext cx="1595017" cy="506269"/>
          </a:xfrm>
          <a:prstGeom prst="rect">
            <a:avLst/>
          </a:prstGeom>
          <a:ln w="12700">
            <a:miter lim="400000"/>
          </a:ln>
        </p:spPr>
      </p:pic>
      <p:sp>
        <p:nvSpPr>
          <p:cNvPr id="104" name="Text Box 14"/>
          <p:cNvSpPr txBox="1"/>
          <p:nvPr/>
        </p:nvSpPr>
        <p:spPr>
          <a:xfrm>
            <a:off x="3900171" y="6376987"/>
            <a:ext cx="4387428" cy="218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t>E. Kolemen / PPPL / Jan 2023</a:t>
            </a:r>
          </a:p>
        </p:txBody>
      </p:sp>
      <p:sp>
        <p:nvSpPr>
          <p:cNvPr id="105" name="Title Text"/>
          <p:cNvSpPr txBox="1">
            <a:spLocks noGrp="1"/>
          </p:cNvSpPr>
          <p:nvPr>
            <p:ph type="title"/>
          </p:nvPr>
        </p:nvSpPr>
        <p:spPr>
          <a:xfrm>
            <a:off x="2389716" y="4800600"/>
            <a:ext cx="7315201" cy="566740"/>
          </a:xfrm>
          <a:prstGeom prst="rect">
            <a:avLst/>
          </a:prstGeom>
        </p:spPr>
        <p:txBody>
          <a:bodyPr anchor="b"/>
          <a:lstStyle>
            <a:lvl1pPr>
              <a:defRPr sz="2000">
                <a:latin typeface="Century Gothic"/>
                <a:ea typeface="Century Gothic"/>
                <a:cs typeface="Century Gothic"/>
                <a:sym typeface="Century Gothic"/>
              </a:defRPr>
            </a:lvl1pPr>
          </a:lstStyle>
          <a:p>
            <a:r>
              <a:t>Title Text</a:t>
            </a:r>
          </a:p>
        </p:txBody>
      </p:sp>
      <p:sp>
        <p:nvSpPr>
          <p:cNvPr id="106" name="Picture Placeholder 2"/>
          <p:cNvSpPr>
            <a:spLocks noGrp="1"/>
          </p:cNvSpPr>
          <p:nvPr>
            <p:ph type="pic" sz="half" idx="21"/>
          </p:nvPr>
        </p:nvSpPr>
        <p:spPr>
          <a:xfrm>
            <a:off x="2389716" y="1170214"/>
            <a:ext cx="7315201" cy="3557362"/>
          </a:xfrm>
          <a:prstGeom prst="rect">
            <a:avLst/>
          </a:prstGeom>
        </p:spPr>
        <p:txBody>
          <a:bodyPr lIns="91439" rIns="91439">
            <a:noAutofit/>
          </a:bodyPr>
          <a:lstStyle/>
          <a:p>
            <a:endParaRPr/>
          </a:p>
        </p:txBody>
      </p:sp>
      <p:sp>
        <p:nvSpPr>
          <p:cNvPr id="107" name="Body Level One…"/>
          <p:cNvSpPr txBox="1">
            <a:spLocks noGrp="1"/>
          </p:cNvSpPr>
          <p:nvPr>
            <p:ph type="body" sz="quarter" idx="1"/>
          </p:nvPr>
        </p:nvSpPr>
        <p:spPr>
          <a:xfrm>
            <a:off x="2389716" y="5367337"/>
            <a:ext cx="7315201" cy="804864"/>
          </a:xfrm>
          <a:prstGeom prst="rect">
            <a:avLst/>
          </a:prstGeom>
        </p:spPr>
        <p:txBody>
          <a:bodyPr/>
          <a:lstStyle>
            <a:lvl1pPr marL="0" indent="0">
              <a:spcBef>
                <a:spcPts val="300"/>
              </a:spcBef>
              <a:buClrTx/>
              <a:buSzTx/>
              <a:buFontTx/>
              <a:buNone/>
              <a:defRPr sz="1400"/>
            </a:lvl1pPr>
            <a:lvl2pPr marL="0" indent="457189">
              <a:spcBef>
                <a:spcPts val="300"/>
              </a:spcBef>
              <a:buClrTx/>
              <a:buSzTx/>
              <a:buFontTx/>
              <a:buNone/>
              <a:defRPr sz="1400"/>
            </a:lvl2pPr>
            <a:lvl3pPr marL="0" indent="914377">
              <a:spcBef>
                <a:spcPts val="300"/>
              </a:spcBef>
              <a:buClrTx/>
              <a:buSzTx/>
              <a:buFontTx/>
              <a:buNone/>
              <a:defRPr sz="1400"/>
            </a:lvl3pPr>
            <a:lvl4pPr marL="0" indent="1371565">
              <a:spcBef>
                <a:spcPts val="300"/>
              </a:spcBef>
              <a:buClrTx/>
              <a:buSzTx/>
              <a:buFontTx/>
              <a:buNone/>
              <a:defRPr sz="1400"/>
            </a:lvl4pPr>
            <a:lvl5pPr marL="0" indent="1828754">
              <a:spcBef>
                <a:spcPts val="300"/>
              </a:spcBef>
              <a:buClrTx/>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08" name="Text"/>
          <p:cNvSpPr txBox="1"/>
          <p:nvPr/>
        </p:nvSpPr>
        <p:spPr>
          <a:xfrm>
            <a:off x="386427" y="6484937"/>
            <a:ext cx="344746" cy="243841"/>
          </a:xfrm>
          <a:prstGeom prst="rect">
            <a:avLst/>
          </a:prstGeom>
          <a:ln w="12700">
            <a:miter lim="400000"/>
          </a:ln>
        </p:spPr>
        <p:txBody>
          <a:bodyPr wrap="none" lIns="45719" rIns="45719">
            <a:spAutoFit/>
          </a:bodyPr>
          <a:lstStyle/>
          <a:p>
            <a:pPr>
              <a:defRPr sz="1000" b="0"/>
            </a:pPr>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Custom Layout">
    <p:spTree>
      <p:nvGrpSpPr>
        <p:cNvPr id="1" name=""/>
        <p:cNvGrpSpPr/>
        <p:nvPr/>
      </p:nvGrpSpPr>
      <p:grpSpPr>
        <a:xfrm>
          <a:off x="0" y="0"/>
          <a:ext cx="0" cy="0"/>
          <a:chOff x="0" y="0"/>
          <a:chExt cx="0" cy="0"/>
        </a:xfrm>
      </p:grpSpPr>
      <p:pic>
        <p:nvPicPr>
          <p:cNvPr id="126" name="PPT Presentation Background.jpg" descr="PPT Presentation Background.jpg"/>
          <p:cNvPicPr>
            <a:picLocks noChangeAspect="1"/>
          </p:cNvPicPr>
          <p:nvPr/>
        </p:nvPicPr>
        <p:blipFill>
          <a:blip r:embed="rId2"/>
          <a:srcRect l="1" r="1"/>
          <a:stretch>
            <a:fillRect/>
          </a:stretch>
        </p:blipFill>
        <p:spPr>
          <a:xfrm>
            <a:off x="0" y="0"/>
            <a:ext cx="12192000" cy="6858000"/>
          </a:xfrm>
          <a:prstGeom prst="rect">
            <a:avLst/>
          </a:prstGeom>
          <a:ln w="12700">
            <a:miter lim="400000"/>
          </a:ln>
        </p:spPr>
      </p:pic>
      <p:sp>
        <p:nvSpPr>
          <p:cNvPr id="127" name="01"/>
          <p:cNvSpPr txBox="1"/>
          <p:nvPr/>
        </p:nvSpPr>
        <p:spPr>
          <a:xfrm>
            <a:off x="436346" y="6484937"/>
            <a:ext cx="244908" cy="243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000" b="0"/>
            </a:lvl1pPr>
          </a:lstStyle>
          <a:p>
            <a:r>
              <a:t>01</a:t>
            </a:r>
          </a:p>
        </p:txBody>
      </p:sp>
      <p:pic>
        <p:nvPicPr>
          <p:cNvPr id="128" name="Plasma Control Logo_Color.pdf" descr="Plasma Control Logo_Color.pdf"/>
          <p:cNvPicPr>
            <a:picLocks noChangeAspect="1"/>
          </p:cNvPicPr>
          <p:nvPr/>
        </p:nvPicPr>
        <p:blipFill>
          <a:blip r:embed="rId3"/>
          <a:stretch>
            <a:fillRect/>
          </a:stretch>
        </p:blipFill>
        <p:spPr>
          <a:xfrm>
            <a:off x="10350449" y="6138877"/>
            <a:ext cx="1595017" cy="506269"/>
          </a:xfrm>
          <a:prstGeom prst="rect">
            <a:avLst/>
          </a:prstGeom>
          <a:ln w="12700">
            <a:miter lim="400000"/>
          </a:ln>
        </p:spPr>
      </p:pic>
      <p:sp>
        <p:nvSpPr>
          <p:cNvPr id="129" name="Text Box 14"/>
          <p:cNvSpPr txBox="1"/>
          <p:nvPr/>
        </p:nvSpPr>
        <p:spPr>
          <a:xfrm>
            <a:off x="3900171" y="6376987"/>
            <a:ext cx="4387428" cy="218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t>E. Kolemen / PPPL / Jan 2023</a:t>
            </a:r>
          </a:p>
        </p:txBody>
      </p:sp>
      <p:sp>
        <p:nvSpPr>
          <p:cNvPr id="130" name="Title Text"/>
          <p:cNvSpPr txBox="1"/>
          <p:nvPr/>
        </p:nvSpPr>
        <p:spPr>
          <a:xfrm>
            <a:off x="609601" y="217258"/>
            <a:ext cx="10972801" cy="4929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lgn="l" defTabSz="457189">
              <a:defRPr sz="2400">
                <a:solidFill>
                  <a:srgbClr val="FFFFFF"/>
                </a:solidFill>
                <a:latin typeface="Proxima Nova"/>
                <a:ea typeface="Proxima Nova"/>
                <a:cs typeface="Proxima Nova"/>
                <a:sym typeface="Proxima Nova"/>
              </a:defRPr>
            </a:lvl1pPr>
          </a:lstStyle>
          <a:p>
            <a:r>
              <a:t>Title Text</a:t>
            </a:r>
          </a:p>
        </p:txBody>
      </p:sp>
      <p:sp>
        <p:nvSpPr>
          <p:cNvPr id="1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le, Text">
    <p:spTree>
      <p:nvGrpSpPr>
        <p:cNvPr id="1" name=""/>
        <p:cNvGrpSpPr/>
        <p:nvPr/>
      </p:nvGrpSpPr>
      <p:grpSpPr>
        <a:xfrm>
          <a:off x="0" y="0"/>
          <a:ext cx="0" cy="0"/>
          <a:chOff x="0" y="0"/>
          <a:chExt cx="0" cy="0"/>
        </a:xfrm>
      </p:grpSpPr>
      <p:pic>
        <p:nvPicPr>
          <p:cNvPr id="138" name="PPT Presentation Background.jpg" descr="PPT Presentation Background.jpg"/>
          <p:cNvPicPr>
            <a:picLocks noChangeAspect="1"/>
          </p:cNvPicPr>
          <p:nvPr/>
        </p:nvPicPr>
        <p:blipFill>
          <a:blip r:embed="rId2"/>
          <a:srcRect l="1" r="1"/>
          <a:stretch>
            <a:fillRect/>
          </a:stretch>
        </p:blipFill>
        <p:spPr>
          <a:xfrm>
            <a:off x="0" y="0"/>
            <a:ext cx="12192000" cy="6858000"/>
          </a:xfrm>
          <a:prstGeom prst="rect">
            <a:avLst/>
          </a:prstGeom>
          <a:ln w="12700">
            <a:miter lim="400000"/>
          </a:ln>
        </p:spPr>
      </p:pic>
      <p:sp>
        <p:nvSpPr>
          <p:cNvPr id="139" name="01"/>
          <p:cNvSpPr txBox="1"/>
          <p:nvPr/>
        </p:nvSpPr>
        <p:spPr>
          <a:xfrm>
            <a:off x="436346" y="6484937"/>
            <a:ext cx="244908" cy="243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000" b="0"/>
            </a:lvl1pPr>
          </a:lstStyle>
          <a:p>
            <a:r>
              <a:t>01</a:t>
            </a:r>
          </a:p>
        </p:txBody>
      </p:sp>
      <p:pic>
        <p:nvPicPr>
          <p:cNvPr id="140" name="Plasma Control Logo_Color.pdf" descr="Plasma Control Logo_Color.pdf"/>
          <p:cNvPicPr>
            <a:picLocks noChangeAspect="1"/>
          </p:cNvPicPr>
          <p:nvPr/>
        </p:nvPicPr>
        <p:blipFill>
          <a:blip r:embed="rId3"/>
          <a:stretch>
            <a:fillRect/>
          </a:stretch>
        </p:blipFill>
        <p:spPr>
          <a:xfrm>
            <a:off x="10350449" y="6138877"/>
            <a:ext cx="1595017" cy="506269"/>
          </a:xfrm>
          <a:prstGeom prst="rect">
            <a:avLst/>
          </a:prstGeom>
          <a:ln w="12700">
            <a:miter lim="400000"/>
          </a:ln>
        </p:spPr>
      </p:pic>
      <p:sp>
        <p:nvSpPr>
          <p:cNvPr id="141" name="Text Box 14"/>
          <p:cNvSpPr txBox="1"/>
          <p:nvPr/>
        </p:nvSpPr>
        <p:spPr>
          <a:xfrm>
            <a:off x="3900171" y="6376987"/>
            <a:ext cx="4387428" cy="218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rPr dirty="0"/>
              <a:t>E. </a:t>
            </a:r>
            <a:r>
              <a:rPr dirty="0" err="1"/>
              <a:t>Kolemen</a:t>
            </a:r>
            <a:r>
              <a:rPr dirty="0"/>
              <a:t> / PPPL / Jan 2023</a:t>
            </a:r>
          </a:p>
        </p:txBody>
      </p:sp>
      <p:sp>
        <p:nvSpPr>
          <p:cNvPr id="142" name="Body Level One…"/>
          <p:cNvSpPr txBox="1"/>
          <p:nvPr/>
        </p:nvSpPr>
        <p:spPr>
          <a:xfrm>
            <a:off x="609600" y="1320800"/>
            <a:ext cx="10972800" cy="47545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marL="342890" indent="-342890" algn="l" defTabSz="457189">
              <a:spcBef>
                <a:spcPts val="400"/>
              </a:spcBef>
              <a:buClr>
                <a:srgbClr val="245253"/>
              </a:buClr>
              <a:buSzPct val="100000"/>
              <a:buFont typeface="Arial"/>
              <a:buChar char="•"/>
              <a:defRPr sz="2000">
                <a:solidFill>
                  <a:srgbClr val="000000"/>
                </a:solidFill>
                <a:latin typeface="Proxima Nova"/>
                <a:ea typeface="Proxima Nova"/>
                <a:cs typeface="Proxima Nova"/>
                <a:sym typeface="Proxima Nova"/>
              </a:defRPr>
            </a:lvl1pPr>
            <a:lvl2pPr marL="774681" indent="-317493" algn="l" defTabSz="457189">
              <a:spcBef>
                <a:spcPts val="400"/>
              </a:spcBef>
              <a:buClr>
                <a:srgbClr val="245253"/>
              </a:buClr>
              <a:buSzPct val="100000"/>
              <a:buFont typeface="Arial"/>
              <a:buChar char="–"/>
              <a:defRPr sz="2000">
                <a:solidFill>
                  <a:srgbClr val="000000"/>
                </a:solidFill>
                <a:latin typeface="Proxima Nova"/>
                <a:ea typeface="Proxima Nova"/>
                <a:cs typeface="Proxima Nova"/>
                <a:sym typeface="Proxima Nova"/>
              </a:defRPr>
            </a:lvl2pPr>
            <a:lvl3pPr marL="1342991" indent="-428613" algn="l" defTabSz="457189">
              <a:spcBef>
                <a:spcPts val="400"/>
              </a:spcBef>
              <a:buClr>
                <a:srgbClr val="245253"/>
              </a:buClr>
              <a:buSzPct val="100000"/>
              <a:buFont typeface="Arial"/>
              <a:buChar char="•"/>
              <a:defRPr sz="2000">
                <a:solidFill>
                  <a:srgbClr val="000000"/>
                </a:solidFill>
                <a:latin typeface="Proxima Nova"/>
                <a:ea typeface="Proxima Nova"/>
                <a:cs typeface="Proxima Nova"/>
                <a:sym typeface="Proxima Nova"/>
              </a:defRPr>
            </a:lvl3pPr>
            <a:lvl4pPr marL="1600159" indent="-228593" algn="l" defTabSz="457189">
              <a:spcBef>
                <a:spcPts val="400"/>
              </a:spcBef>
              <a:buClr>
                <a:srgbClr val="245253"/>
              </a:buClr>
              <a:buSzPct val="100000"/>
              <a:buFont typeface="Arial"/>
              <a:buChar char="–"/>
              <a:defRPr sz="2000">
                <a:solidFill>
                  <a:srgbClr val="000000"/>
                </a:solidFill>
                <a:latin typeface="Proxima Nova"/>
                <a:ea typeface="Proxima Nova"/>
                <a:cs typeface="Proxima Nova"/>
                <a:sym typeface="Proxima Nova"/>
              </a:defRPr>
            </a:lvl4pPr>
            <a:lvl5pPr marL="2057349" indent="-228593" algn="l" defTabSz="457189">
              <a:spcBef>
                <a:spcPts val="400"/>
              </a:spcBef>
              <a:buClr>
                <a:srgbClr val="245253"/>
              </a:buClr>
              <a:buSzPct val="100000"/>
              <a:buFont typeface="Arial"/>
              <a:buChar char="»"/>
              <a:defRPr sz="2000">
                <a:solidFill>
                  <a:srgbClr val="000000"/>
                </a:solidFill>
                <a:latin typeface="Proxima Nova"/>
                <a:ea typeface="Proxima Nova"/>
                <a:cs typeface="Proxima Nova"/>
                <a:sym typeface="Proxima Nova"/>
              </a:defRPr>
            </a:lvl5pPr>
          </a:lstStyle>
          <a:p>
            <a:r>
              <a:t>Body Level One</a:t>
            </a:r>
          </a:p>
          <a:p>
            <a:pPr lvl="1"/>
            <a:r>
              <a:t>Body Level Two</a:t>
            </a:r>
          </a:p>
          <a:p>
            <a:pPr lvl="2"/>
            <a:r>
              <a:t>Body Level Three</a:t>
            </a:r>
          </a:p>
          <a:p>
            <a:pPr lvl="3"/>
            <a:r>
              <a:t>Body Level Four</a:t>
            </a:r>
          </a:p>
          <a:p>
            <a:pPr lvl="4"/>
            <a:r>
              <a:t>Body Level Five</a:t>
            </a:r>
          </a:p>
        </p:txBody>
      </p:sp>
      <p:sp>
        <p:nvSpPr>
          <p:cNvPr id="143" name="Title Text"/>
          <p:cNvSpPr txBox="1"/>
          <p:nvPr/>
        </p:nvSpPr>
        <p:spPr>
          <a:xfrm>
            <a:off x="609601" y="217258"/>
            <a:ext cx="10972801" cy="4929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lgn="l" defTabSz="457189">
              <a:defRPr sz="2400">
                <a:solidFill>
                  <a:srgbClr val="FFFFFF"/>
                </a:solidFill>
                <a:latin typeface="Proxima Nova"/>
                <a:ea typeface="Proxima Nova"/>
                <a:cs typeface="Proxima Nova"/>
                <a:sym typeface="Proxima Nova"/>
              </a:defRPr>
            </a:lvl1pPr>
          </a:lstStyle>
          <a:p>
            <a:r>
              <a:t>Title Text</a:t>
            </a:r>
          </a:p>
        </p:txBody>
      </p:sp>
      <p:sp>
        <p:nvSpPr>
          <p:cNvPr id="1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Conclusion Slide">
    <p:spTree>
      <p:nvGrpSpPr>
        <p:cNvPr id="1" name=""/>
        <p:cNvGrpSpPr/>
        <p:nvPr/>
      </p:nvGrpSpPr>
      <p:grpSpPr>
        <a:xfrm>
          <a:off x="0" y="0"/>
          <a:ext cx="0" cy="0"/>
          <a:chOff x="0" y="0"/>
          <a:chExt cx="0" cy="0"/>
        </a:xfrm>
      </p:grpSpPr>
      <p:pic>
        <p:nvPicPr>
          <p:cNvPr id="151" name="PPT Presentation Background.jpg" descr="PPT Presentation Background.jpg"/>
          <p:cNvPicPr>
            <a:picLocks noChangeAspect="1"/>
          </p:cNvPicPr>
          <p:nvPr/>
        </p:nvPicPr>
        <p:blipFill>
          <a:blip r:embed="rId2"/>
          <a:srcRect l="1" r="1"/>
          <a:stretch>
            <a:fillRect/>
          </a:stretch>
        </p:blipFill>
        <p:spPr>
          <a:xfrm>
            <a:off x="0" y="0"/>
            <a:ext cx="12192000" cy="6858000"/>
          </a:xfrm>
          <a:prstGeom prst="rect">
            <a:avLst/>
          </a:prstGeom>
          <a:ln w="12700">
            <a:miter lim="400000"/>
          </a:ln>
        </p:spPr>
      </p:pic>
      <p:sp>
        <p:nvSpPr>
          <p:cNvPr id="152" name="Text Box 14"/>
          <p:cNvSpPr txBox="1"/>
          <p:nvPr/>
        </p:nvSpPr>
        <p:spPr>
          <a:xfrm>
            <a:off x="3900171" y="6376987"/>
            <a:ext cx="4387428" cy="218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t>E. Kolemen / PPPL / Jan 2023</a:t>
            </a:r>
          </a:p>
        </p:txBody>
      </p:sp>
      <p:pic>
        <p:nvPicPr>
          <p:cNvPr id="153" name="Plasma Control Logo_Color.pdf" descr="Plasma Control Logo_Color.pdf"/>
          <p:cNvPicPr>
            <a:picLocks noChangeAspect="1"/>
          </p:cNvPicPr>
          <p:nvPr/>
        </p:nvPicPr>
        <p:blipFill>
          <a:blip r:embed="rId3"/>
          <a:stretch>
            <a:fillRect/>
          </a:stretch>
        </p:blipFill>
        <p:spPr>
          <a:xfrm>
            <a:off x="10350449" y="6138877"/>
            <a:ext cx="1595017" cy="506269"/>
          </a:xfrm>
          <a:prstGeom prst="rect">
            <a:avLst/>
          </a:prstGeom>
          <a:ln w="12700">
            <a:miter lim="400000"/>
          </a:ln>
        </p:spPr>
      </p:pic>
      <p:sp>
        <p:nvSpPr>
          <p:cNvPr id="154" name="Text"/>
          <p:cNvSpPr txBox="1"/>
          <p:nvPr/>
        </p:nvSpPr>
        <p:spPr>
          <a:xfrm>
            <a:off x="386427" y="6484937"/>
            <a:ext cx="344746" cy="243841"/>
          </a:xfrm>
          <a:prstGeom prst="rect">
            <a:avLst/>
          </a:prstGeom>
          <a:ln w="12700">
            <a:miter lim="400000"/>
          </a:ln>
        </p:spPr>
        <p:txBody>
          <a:bodyPr wrap="none" lIns="45719" rIns="45719">
            <a:spAutoFit/>
          </a:bodyPr>
          <a:lstStyle/>
          <a:p>
            <a:pPr>
              <a:defRPr sz="1000" b="0"/>
            </a:pPr>
            <a:endParaRPr/>
          </a:p>
        </p:txBody>
      </p:sp>
      <p:sp>
        <p:nvSpPr>
          <p:cNvPr id="155" name="Title Text"/>
          <p:cNvSpPr txBox="1"/>
          <p:nvPr/>
        </p:nvSpPr>
        <p:spPr>
          <a:xfrm>
            <a:off x="0" y="0"/>
            <a:ext cx="12192000" cy="914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defTabSz="457189">
              <a:defRPr sz="3200">
                <a:solidFill>
                  <a:srgbClr val="FFFFFF"/>
                </a:solidFill>
                <a:latin typeface="Proxima Nova"/>
                <a:ea typeface="Proxima Nova"/>
                <a:cs typeface="Proxima Nova"/>
                <a:sym typeface="Proxima Nova"/>
              </a:defRPr>
            </a:lvl1pPr>
          </a:lstStyle>
          <a:p>
            <a:r>
              <a:t>Title Text</a:t>
            </a:r>
          </a:p>
        </p:txBody>
      </p:sp>
      <p:sp>
        <p:nvSpPr>
          <p:cNvPr id="156" name="Body Level One…"/>
          <p:cNvSpPr txBox="1"/>
          <p:nvPr/>
        </p:nvSpPr>
        <p:spPr>
          <a:xfrm>
            <a:off x="609600" y="1320800"/>
            <a:ext cx="10972800" cy="47545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marL="342890" indent="-342890" algn="l" defTabSz="457189">
              <a:spcBef>
                <a:spcPts val="400"/>
              </a:spcBef>
              <a:buClr>
                <a:srgbClr val="245253"/>
              </a:buClr>
              <a:buSzPct val="100000"/>
              <a:buFont typeface="Arial"/>
              <a:buChar char="•"/>
              <a:defRPr sz="2000">
                <a:solidFill>
                  <a:srgbClr val="000000"/>
                </a:solidFill>
                <a:latin typeface="Proxima Nova"/>
                <a:ea typeface="Proxima Nova"/>
                <a:cs typeface="Proxima Nova"/>
                <a:sym typeface="Proxima Nova"/>
              </a:defRPr>
            </a:lvl1pPr>
            <a:lvl2pPr marL="774681" indent="-317493" algn="l" defTabSz="457189">
              <a:spcBef>
                <a:spcPts val="400"/>
              </a:spcBef>
              <a:buClr>
                <a:srgbClr val="245253"/>
              </a:buClr>
              <a:buSzPct val="100000"/>
              <a:buFont typeface="Arial"/>
              <a:buChar char="–"/>
              <a:defRPr sz="2000">
                <a:solidFill>
                  <a:srgbClr val="000000"/>
                </a:solidFill>
                <a:latin typeface="Proxima Nova"/>
                <a:ea typeface="Proxima Nova"/>
                <a:cs typeface="Proxima Nova"/>
                <a:sym typeface="Proxima Nova"/>
              </a:defRPr>
            </a:lvl2pPr>
            <a:lvl3pPr marL="1342991" indent="-428613" algn="l" defTabSz="457189">
              <a:spcBef>
                <a:spcPts val="400"/>
              </a:spcBef>
              <a:buClr>
                <a:srgbClr val="245253"/>
              </a:buClr>
              <a:buSzPct val="100000"/>
              <a:buFont typeface="Arial"/>
              <a:buChar char="•"/>
              <a:defRPr sz="2000">
                <a:solidFill>
                  <a:srgbClr val="000000"/>
                </a:solidFill>
                <a:latin typeface="Proxima Nova"/>
                <a:ea typeface="Proxima Nova"/>
                <a:cs typeface="Proxima Nova"/>
                <a:sym typeface="Proxima Nova"/>
              </a:defRPr>
            </a:lvl3pPr>
            <a:lvl4pPr marL="1600159" indent="-228593" algn="l" defTabSz="457189">
              <a:spcBef>
                <a:spcPts val="400"/>
              </a:spcBef>
              <a:buClr>
                <a:srgbClr val="245253"/>
              </a:buClr>
              <a:buSzPct val="100000"/>
              <a:buFont typeface="Arial"/>
              <a:buChar char="–"/>
              <a:defRPr sz="2000">
                <a:solidFill>
                  <a:srgbClr val="000000"/>
                </a:solidFill>
                <a:latin typeface="Proxima Nova"/>
                <a:ea typeface="Proxima Nova"/>
                <a:cs typeface="Proxima Nova"/>
                <a:sym typeface="Proxima Nova"/>
              </a:defRPr>
            </a:lvl4pPr>
            <a:lvl5pPr marL="2057349" indent="-228593" algn="l" defTabSz="457189">
              <a:spcBef>
                <a:spcPts val="400"/>
              </a:spcBef>
              <a:buClr>
                <a:srgbClr val="245253"/>
              </a:buClr>
              <a:buSzPct val="100000"/>
              <a:buFont typeface="Arial"/>
              <a:buChar char="»"/>
              <a:defRPr sz="2000">
                <a:solidFill>
                  <a:srgbClr val="000000"/>
                </a:solidFill>
                <a:latin typeface="Proxima Nova"/>
                <a:ea typeface="Proxima Nova"/>
                <a:cs typeface="Proxima Nova"/>
                <a:sym typeface="Proxima Nova"/>
              </a:defRPr>
            </a:lvl5pPr>
          </a:lstStyle>
          <a:p>
            <a:r>
              <a:t>Body Level One</a:t>
            </a:r>
          </a:p>
          <a:p>
            <a:pPr lvl="1"/>
            <a:r>
              <a:t>Body Level Two</a:t>
            </a:r>
          </a:p>
          <a:p>
            <a:pPr lvl="2"/>
            <a:r>
              <a:t>Body Level Three</a:t>
            </a:r>
          </a:p>
          <a:p>
            <a:pPr lvl="3"/>
            <a:r>
              <a:t>Body Level Four</a:t>
            </a:r>
          </a:p>
          <a:p>
            <a:pPr lvl="4"/>
            <a:r>
              <a:t>Body Level Five</a:t>
            </a:r>
          </a:p>
        </p:txBody>
      </p:sp>
      <p:sp>
        <p:nvSpPr>
          <p:cNvPr id="1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PT Presentation Background.jpg" descr="PPT Presentation Background.jpg"/>
          <p:cNvPicPr>
            <a:picLocks noChangeAspect="1"/>
          </p:cNvPicPr>
          <p:nvPr/>
        </p:nvPicPr>
        <p:blipFill>
          <a:blip r:embed="rId13"/>
          <a:srcRect l="1" r="1"/>
          <a:stretch>
            <a:fillRect/>
          </a:stretch>
        </p:blipFill>
        <p:spPr>
          <a:xfrm>
            <a:off x="0" y="-14288"/>
            <a:ext cx="12192000" cy="6858000"/>
          </a:xfrm>
          <a:prstGeom prst="rect">
            <a:avLst/>
          </a:prstGeom>
          <a:ln w="12700">
            <a:miter lim="400000"/>
          </a:ln>
        </p:spPr>
      </p:pic>
      <p:sp>
        <p:nvSpPr>
          <p:cNvPr id="3" name="Body Level One…"/>
          <p:cNvSpPr txBox="1">
            <a:spLocks noGrp="1"/>
          </p:cNvSpPr>
          <p:nvPr>
            <p:ph type="body" idx="1"/>
          </p:nvPr>
        </p:nvSpPr>
        <p:spPr>
          <a:xfrm>
            <a:off x="609600" y="1320800"/>
            <a:ext cx="10972800" cy="47545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Title Text"/>
          <p:cNvSpPr txBox="1">
            <a:spLocks noGrp="1"/>
          </p:cNvSpPr>
          <p:nvPr>
            <p:ph type="title"/>
          </p:nvPr>
        </p:nvSpPr>
        <p:spPr>
          <a:xfrm>
            <a:off x="609601" y="217258"/>
            <a:ext cx="10972801" cy="4929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pic>
        <p:nvPicPr>
          <p:cNvPr id="6" name="Plasma Control Logo_Color.pdf" descr="Plasma Control Logo_Color.pdf"/>
          <p:cNvPicPr>
            <a:picLocks noChangeAspect="1"/>
          </p:cNvPicPr>
          <p:nvPr/>
        </p:nvPicPr>
        <p:blipFill>
          <a:blip r:embed="rId14"/>
          <a:stretch>
            <a:fillRect/>
          </a:stretch>
        </p:blipFill>
        <p:spPr>
          <a:xfrm>
            <a:off x="10350449" y="6138877"/>
            <a:ext cx="1595017" cy="506269"/>
          </a:xfrm>
          <a:prstGeom prst="rect">
            <a:avLst/>
          </a:prstGeom>
          <a:ln w="12700">
            <a:miter lim="400000"/>
          </a:ln>
        </p:spPr>
      </p:pic>
      <p:sp>
        <p:nvSpPr>
          <p:cNvPr id="7" name="Text Box 14"/>
          <p:cNvSpPr txBox="1"/>
          <p:nvPr/>
        </p:nvSpPr>
        <p:spPr>
          <a:xfrm>
            <a:off x="3900171" y="6376987"/>
            <a:ext cx="4387428" cy="218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rPr lang="en-US" dirty="0"/>
              <a:t>D. Panici</a:t>
            </a:r>
            <a:r>
              <a:rPr dirty="0"/>
              <a:t> / </a:t>
            </a:r>
            <a:r>
              <a:rPr lang="en-US" dirty="0"/>
              <a:t>December</a:t>
            </a:r>
            <a:r>
              <a:rPr dirty="0"/>
              <a:t> 2023</a:t>
            </a:r>
          </a:p>
        </p:txBody>
      </p:sp>
      <p:sp>
        <p:nvSpPr>
          <p:cNvPr id="8" name="Slide Number"/>
          <p:cNvSpPr txBox="1">
            <a:spLocks noGrp="1"/>
          </p:cNvSpPr>
          <p:nvPr>
            <p:ph type="sldNum" sz="quarter" idx="2"/>
          </p:nvPr>
        </p:nvSpPr>
        <p:spPr>
          <a:xfrm>
            <a:off x="487148" y="6514569"/>
            <a:ext cx="244908" cy="243841"/>
          </a:xfrm>
          <a:prstGeom prst="rect">
            <a:avLst/>
          </a:prstGeom>
          <a:ln w="12700">
            <a:miter lim="400000"/>
          </a:ln>
        </p:spPr>
        <p:txBody>
          <a:bodyPr wrap="none" lIns="45719" rIns="45719">
            <a:spAutoFit/>
          </a:bodyPr>
          <a:lstStyle>
            <a:lvl1pPr>
              <a:defRPr sz="1000" b="0"/>
            </a:lvl1pPr>
          </a:lstStyle>
          <a:p>
            <a:fld id="{86CB4B4D-7CA3-9044-876B-883B54F8677D}" type="slidenum">
              <a:t>‹#›</a:t>
            </a:fld>
            <a:endParaRP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5" r:id="rId5"/>
    <p:sldLayoutId id="2147483656" r:id="rId6"/>
    <p:sldLayoutId id="2147483658" r:id="rId7"/>
    <p:sldLayoutId id="2147483659" r:id="rId8"/>
    <p:sldLayoutId id="2147483660" r:id="rId9"/>
    <p:sldLayoutId id="2147483663" r:id="rId10"/>
    <p:sldLayoutId id="2147483664" r:id="rId11"/>
  </p:sldLayoutIdLst>
  <p:transition spd="med"/>
  <p:hf hdr="0" ftr="0" dt="0"/>
  <p:txStyles>
    <p:titleStyle>
      <a:lvl1pPr marL="0" marR="0" indent="0" algn="l" defTabSz="457189" latinLnBrk="0">
        <a:lnSpc>
          <a:spcPct val="100000"/>
        </a:lnSpc>
        <a:spcBef>
          <a:spcPts val="0"/>
        </a:spcBef>
        <a:spcAft>
          <a:spcPts val="0"/>
        </a:spcAft>
        <a:buClrTx/>
        <a:buSzTx/>
        <a:buFontTx/>
        <a:buNone/>
        <a:tabLst/>
        <a:defRPr sz="2400" b="1" i="0" u="none" strike="noStrike" cap="none" spc="0" baseline="0">
          <a:solidFill>
            <a:srgbClr val="FFFFFF"/>
          </a:solidFill>
          <a:uFillTx/>
          <a:latin typeface="Proxima Nova"/>
          <a:ea typeface="Proxima Nova"/>
          <a:cs typeface="Proxima Nova"/>
          <a:sym typeface="Proxima Nova"/>
        </a:defRPr>
      </a:lvl1pPr>
      <a:lvl2pPr marL="0" marR="0" indent="0" algn="l" defTabSz="457189" latinLnBrk="0">
        <a:lnSpc>
          <a:spcPct val="100000"/>
        </a:lnSpc>
        <a:spcBef>
          <a:spcPts val="0"/>
        </a:spcBef>
        <a:spcAft>
          <a:spcPts val="0"/>
        </a:spcAft>
        <a:buClrTx/>
        <a:buSzTx/>
        <a:buFontTx/>
        <a:buNone/>
        <a:tabLst/>
        <a:defRPr sz="2400" b="1" i="0" u="none" strike="noStrike" cap="none" spc="0" baseline="0">
          <a:solidFill>
            <a:srgbClr val="FFFFFF"/>
          </a:solidFill>
          <a:uFillTx/>
          <a:latin typeface="Proxima Nova"/>
          <a:ea typeface="Proxima Nova"/>
          <a:cs typeface="Proxima Nova"/>
          <a:sym typeface="Proxima Nova"/>
        </a:defRPr>
      </a:lvl2pPr>
      <a:lvl3pPr marL="0" marR="0" indent="0" algn="l" defTabSz="457189" latinLnBrk="0">
        <a:lnSpc>
          <a:spcPct val="100000"/>
        </a:lnSpc>
        <a:spcBef>
          <a:spcPts val="0"/>
        </a:spcBef>
        <a:spcAft>
          <a:spcPts val="0"/>
        </a:spcAft>
        <a:buClrTx/>
        <a:buSzTx/>
        <a:buFontTx/>
        <a:buNone/>
        <a:tabLst/>
        <a:defRPr sz="2400" b="1" i="0" u="none" strike="noStrike" cap="none" spc="0" baseline="0">
          <a:solidFill>
            <a:srgbClr val="FFFFFF"/>
          </a:solidFill>
          <a:uFillTx/>
          <a:latin typeface="Proxima Nova"/>
          <a:ea typeface="Proxima Nova"/>
          <a:cs typeface="Proxima Nova"/>
          <a:sym typeface="Proxima Nova"/>
        </a:defRPr>
      </a:lvl3pPr>
      <a:lvl4pPr marL="0" marR="0" indent="0" algn="l" defTabSz="457189" latinLnBrk="0">
        <a:lnSpc>
          <a:spcPct val="100000"/>
        </a:lnSpc>
        <a:spcBef>
          <a:spcPts val="0"/>
        </a:spcBef>
        <a:spcAft>
          <a:spcPts val="0"/>
        </a:spcAft>
        <a:buClrTx/>
        <a:buSzTx/>
        <a:buFontTx/>
        <a:buNone/>
        <a:tabLst/>
        <a:defRPr sz="2400" b="1" i="0" u="none" strike="noStrike" cap="none" spc="0" baseline="0">
          <a:solidFill>
            <a:srgbClr val="FFFFFF"/>
          </a:solidFill>
          <a:uFillTx/>
          <a:latin typeface="Proxima Nova"/>
          <a:ea typeface="Proxima Nova"/>
          <a:cs typeface="Proxima Nova"/>
          <a:sym typeface="Proxima Nova"/>
        </a:defRPr>
      </a:lvl4pPr>
      <a:lvl5pPr marL="0" marR="0" indent="0" algn="l" defTabSz="457189" latinLnBrk="0">
        <a:lnSpc>
          <a:spcPct val="100000"/>
        </a:lnSpc>
        <a:spcBef>
          <a:spcPts val="0"/>
        </a:spcBef>
        <a:spcAft>
          <a:spcPts val="0"/>
        </a:spcAft>
        <a:buClrTx/>
        <a:buSzTx/>
        <a:buFontTx/>
        <a:buNone/>
        <a:tabLst/>
        <a:defRPr sz="2400" b="1" i="0" u="none" strike="noStrike" cap="none" spc="0" baseline="0">
          <a:solidFill>
            <a:srgbClr val="FFFFFF"/>
          </a:solidFill>
          <a:uFillTx/>
          <a:latin typeface="Proxima Nova"/>
          <a:ea typeface="Proxima Nova"/>
          <a:cs typeface="Proxima Nova"/>
          <a:sym typeface="Proxima Nova"/>
        </a:defRPr>
      </a:lvl5pPr>
      <a:lvl6pPr marL="0" marR="0" indent="457189" algn="l" defTabSz="457189" latinLnBrk="0">
        <a:lnSpc>
          <a:spcPct val="100000"/>
        </a:lnSpc>
        <a:spcBef>
          <a:spcPts val="0"/>
        </a:spcBef>
        <a:spcAft>
          <a:spcPts val="0"/>
        </a:spcAft>
        <a:buClrTx/>
        <a:buSzTx/>
        <a:buFontTx/>
        <a:buNone/>
        <a:tabLst/>
        <a:defRPr sz="2400" b="1" i="0" u="none" strike="noStrike" cap="none" spc="0" baseline="0">
          <a:solidFill>
            <a:srgbClr val="FFFFFF"/>
          </a:solidFill>
          <a:uFillTx/>
          <a:latin typeface="Proxima Nova"/>
          <a:ea typeface="Proxima Nova"/>
          <a:cs typeface="Proxima Nova"/>
          <a:sym typeface="Proxima Nova"/>
        </a:defRPr>
      </a:lvl6pPr>
      <a:lvl7pPr marL="0" marR="0" indent="914377" algn="l" defTabSz="457189" latinLnBrk="0">
        <a:lnSpc>
          <a:spcPct val="100000"/>
        </a:lnSpc>
        <a:spcBef>
          <a:spcPts val="0"/>
        </a:spcBef>
        <a:spcAft>
          <a:spcPts val="0"/>
        </a:spcAft>
        <a:buClrTx/>
        <a:buSzTx/>
        <a:buFontTx/>
        <a:buNone/>
        <a:tabLst/>
        <a:defRPr sz="2400" b="1" i="0" u="none" strike="noStrike" cap="none" spc="0" baseline="0">
          <a:solidFill>
            <a:srgbClr val="FFFFFF"/>
          </a:solidFill>
          <a:uFillTx/>
          <a:latin typeface="Proxima Nova"/>
          <a:ea typeface="Proxima Nova"/>
          <a:cs typeface="Proxima Nova"/>
          <a:sym typeface="Proxima Nova"/>
        </a:defRPr>
      </a:lvl7pPr>
      <a:lvl8pPr marL="0" marR="0" indent="1371565" algn="l" defTabSz="457189" latinLnBrk="0">
        <a:lnSpc>
          <a:spcPct val="100000"/>
        </a:lnSpc>
        <a:spcBef>
          <a:spcPts val="0"/>
        </a:spcBef>
        <a:spcAft>
          <a:spcPts val="0"/>
        </a:spcAft>
        <a:buClrTx/>
        <a:buSzTx/>
        <a:buFontTx/>
        <a:buNone/>
        <a:tabLst/>
        <a:defRPr sz="2400" b="1" i="0" u="none" strike="noStrike" cap="none" spc="0" baseline="0">
          <a:solidFill>
            <a:srgbClr val="FFFFFF"/>
          </a:solidFill>
          <a:uFillTx/>
          <a:latin typeface="Proxima Nova"/>
          <a:ea typeface="Proxima Nova"/>
          <a:cs typeface="Proxima Nova"/>
          <a:sym typeface="Proxima Nova"/>
        </a:defRPr>
      </a:lvl8pPr>
      <a:lvl9pPr marL="0" marR="0" indent="1828754" algn="l" defTabSz="457189" latinLnBrk="0">
        <a:lnSpc>
          <a:spcPct val="100000"/>
        </a:lnSpc>
        <a:spcBef>
          <a:spcPts val="0"/>
        </a:spcBef>
        <a:spcAft>
          <a:spcPts val="0"/>
        </a:spcAft>
        <a:buClrTx/>
        <a:buSzTx/>
        <a:buFontTx/>
        <a:buNone/>
        <a:tabLst/>
        <a:defRPr sz="2400" b="1" i="0" u="none" strike="noStrike" cap="none" spc="0" baseline="0">
          <a:solidFill>
            <a:srgbClr val="FFFFFF"/>
          </a:solidFill>
          <a:uFillTx/>
          <a:latin typeface="Proxima Nova"/>
          <a:ea typeface="Proxima Nova"/>
          <a:cs typeface="Proxima Nova"/>
          <a:sym typeface="Proxima Nova"/>
        </a:defRPr>
      </a:lvl9pPr>
    </p:titleStyle>
    <p:bodyStyle>
      <a:lvl1pPr marL="342890" marR="0" indent="-342890"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1pPr>
      <a:lvl2pPr marL="774681" marR="0" indent="-3174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2pPr>
      <a:lvl3pPr marL="1342991" marR="0" indent="-42861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3pPr>
      <a:lvl4pPr marL="1600159" marR="0" indent="-2285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4pPr>
      <a:lvl5pPr marL="2057349" marR="0" indent="-2285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5pPr>
      <a:lvl6pPr marL="2514537" marR="0" indent="-2285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6pPr>
      <a:lvl7pPr marL="2971725" marR="0" indent="-2285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7pPr>
      <a:lvl8pPr marL="3428913" marR="0" indent="-2285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8pPr>
      <a:lvl9pPr marL="3886103" marR="0" indent="-228593" algn="l" defTabSz="457189" rtl="0" latinLnBrk="0">
        <a:lnSpc>
          <a:spcPct val="100000"/>
        </a:lnSpc>
        <a:spcBef>
          <a:spcPts val="400"/>
        </a:spcBef>
        <a:spcAft>
          <a:spcPts val="0"/>
        </a:spcAft>
        <a:buClr>
          <a:srgbClr val="245253"/>
        </a:buClr>
        <a:buSzPct val="100000"/>
        <a:buFont typeface="Arial"/>
        <a:buChar char="•"/>
        <a:tabLst/>
        <a:defRPr sz="2000" b="1" i="0" u="none" strike="noStrike" cap="none" spc="0" baseline="0">
          <a:solidFill>
            <a:srgbClr val="000000"/>
          </a:solidFill>
          <a:uFillTx/>
          <a:latin typeface="Proxima Nova"/>
          <a:ea typeface="Proxima Nova"/>
          <a:cs typeface="Proxima Nova"/>
          <a:sym typeface="Proxima Nova"/>
        </a:defRPr>
      </a:lvl9pPr>
    </p:bodyStyle>
    <p:otherStyle>
      <a:lvl1pPr marL="0" marR="0" indent="0" algn="ct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entury Gothic"/>
        </a:defRPr>
      </a:lvl1pPr>
      <a:lvl2pPr marL="0" marR="0" indent="457200" algn="ct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entury Gothic"/>
        </a:defRPr>
      </a:lvl2pPr>
      <a:lvl3pPr marL="0" marR="0" indent="914400" algn="ct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entury Gothic"/>
        </a:defRPr>
      </a:lvl3pPr>
      <a:lvl4pPr marL="0" marR="0" indent="1371600" algn="ct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entury Gothic"/>
        </a:defRPr>
      </a:lvl4pPr>
      <a:lvl5pPr marL="0" marR="0" indent="1828800" algn="ct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entury Gothic"/>
        </a:defRPr>
      </a:lvl5pPr>
      <a:lvl6pPr marL="0" marR="0" indent="2286000" algn="ct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entury Gothic"/>
        </a:defRPr>
      </a:lvl6pPr>
      <a:lvl7pPr marL="0" marR="0" indent="2743200" algn="ct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entury Gothic"/>
        </a:defRPr>
      </a:lvl7pPr>
      <a:lvl8pPr marL="0" marR="0" indent="3200400" algn="ct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entury Gothic"/>
        </a:defRPr>
      </a:lvl8pPr>
      <a:lvl9pPr marL="0" marR="0" indent="3657600" algn="ct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entury Gothic"/>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70.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690.png"/></Relationships>
</file>

<file path=ppt/slides/_rels/slide1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0.png"/><Relationship Id="rId7" Type="http://schemas.openxmlformats.org/officeDocument/2006/relationships/image" Target="../media/image73.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690.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1.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11.png"/><Relationship Id="rId4" Type="http://schemas.openxmlformats.org/officeDocument/2006/relationships/image" Target="../media/image5.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32.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410.png"/><Relationship Id="rId7" Type="http://schemas.openxmlformats.org/officeDocument/2006/relationships/image" Target="../media/image8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390.png"/><Relationship Id="rId10" Type="http://schemas.openxmlformats.org/officeDocument/2006/relationships/image" Target="../media/image87.png"/><Relationship Id="rId4" Type="http://schemas.openxmlformats.org/officeDocument/2006/relationships/image" Target="../media/image82.png"/><Relationship Id="rId9" Type="http://schemas.openxmlformats.org/officeDocument/2006/relationships/image" Target="../media/image86.pn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8" Type="http://schemas.openxmlformats.org/officeDocument/2006/relationships/image" Target="../media/image540.png"/><Relationship Id="rId3" Type="http://schemas.openxmlformats.org/officeDocument/2006/relationships/image" Target="../media/image490.png"/><Relationship Id="rId7" Type="http://schemas.openxmlformats.org/officeDocument/2006/relationships/image" Target="../media/image53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20.png"/><Relationship Id="rId5" Type="http://schemas.openxmlformats.org/officeDocument/2006/relationships/image" Target="../media/image510.png"/><Relationship Id="rId10" Type="http://schemas.openxmlformats.org/officeDocument/2006/relationships/image" Target="../media/image560.png"/><Relationship Id="rId4" Type="http://schemas.openxmlformats.org/officeDocument/2006/relationships/image" Target="../media/image500.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ctrTitle"/>
          </p:nvPr>
        </p:nvSpPr>
        <p:spPr>
          <a:xfrm>
            <a:off x="-137297" y="611827"/>
            <a:ext cx="12466593" cy="2429601"/>
          </a:xfrm>
          <a:prstGeom prst="rect">
            <a:avLst/>
          </a:prstGeom>
        </p:spPr>
        <p:txBody>
          <a:bodyPr spcFirstLastPara="1" wrap="square" lIns="121900" tIns="121900" rIns="121900" bIns="121900" anchor="b" anchorCtr="0">
            <a:noAutofit/>
          </a:bodyPr>
          <a:lstStyle/>
          <a:p>
            <a:pPr rtl="0"/>
            <a:r>
              <a:rPr lang="en" sz="5900" dirty="0">
                <a:solidFill>
                  <a:schemeClr val="tx1"/>
                </a:solidFill>
              </a:rPr>
              <a:t>Near-Axis Constrained Equilibria with the DESC code</a:t>
            </a:r>
            <a:endParaRPr sz="5900" dirty="0">
              <a:solidFill>
                <a:schemeClr val="tx1"/>
              </a:solidFill>
            </a:endParaRPr>
          </a:p>
        </p:txBody>
      </p:sp>
      <p:sp>
        <p:nvSpPr>
          <p:cNvPr id="61" name="Google Shape;61;p14"/>
          <p:cNvSpPr txBox="1">
            <a:spLocks noGrp="1"/>
          </p:cNvSpPr>
          <p:nvPr>
            <p:ph type="subTitle" idx="1"/>
          </p:nvPr>
        </p:nvSpPr>
        <p:spPr>
          <a:xfrm>
            <a:off x="166663" y="3338064"/>
            <a:ext cx="12025337" cy="1056800"/>
          </a:xfrm>
          <a:prstGeom prst="rect">
            <a:avLst/>
          </a:prstGeom>
        </p:spPr>
        <p:txBody>
          <a:bodyPr spcFirstLastPara="1" wrap="square" lIns="121900" tIns="121900" rIns="121900" bIns="121900" anchor="t" anchorCtr="0">
            <a:normAutofit/>
          </a:bodyPr>
          <a:lstStyle/>
          <a:p>
            <a:pPr marL="0" indent="0"/>
            <a:r>
              <a:rPr lang="en" sz="2400" dirty="0"/>
              <a:t>Dario Panici, Daniel Dudt, Rory Conlin, Eduardo Rodriguez, Egemen Kolemen</a:t>
            </a:r>
            <a:endParaRPr sz="2400" dirty="0"/>
          </a:p>
        </p:txBody>
      </p:sp>
      <p:pic>
        <p:nvPicPr>
          <p:cNvPr id="4" name="Picture 3">
            <a:extLst>
              <a:ext uri="{FF2B5EF4-FFF2-40B4-BE49-F238E27FC236}">
                <a16:creationId xmlns:a16="http://schemas.microsoft.com/office/drawing/2014/main" id="{DD8E445A-9EAE-8F7A-7803-36F688D14F5D}"/>
              </a:ext>
            </a:extLst>
          </p:cNvPr>
          <p:cNvPicPr>
            <a:picLocks noChangeAspect="1"/>
          </p:cNvPicPr>
          <p:nvPr/>
        </p:nvPicPr>
        <p:blipFill>
          <a:blip r:embed="rId3"/>
          <a:stretch>
            <a:fillRect/>
          </a:stretch>
        </p:blipFill>
        <p:spPr>
          <a:xfrm>
            <a:off x="267752" y="4390181"/>
            <a:ext cx="5153235" cy="2189094"/>
          </a:xfrm>
          <a:prstGeom prst="rect">
            <a:avLst/>
          </a:prstGeom>
        </p:spPr>
      </p:pic>
      <p:pic>
        <p:nvPicPr>
          <p:cNvPr id="5" name="Picture 4">
            <a:extLst>
              <a:ext uri="{FF2B5EF4-FFF2-40B4-BE49-F238E27FC236}">
                <a16:creationId xmlns:a16="http://schemas.microsoft.com/office/drawing/2014/main" id="{DBC2F24E-3E13-8A08-DCE9-BFB833D5FD95}"/>
              </a:ext>
            </a:extLst>
          </p:cNvPr>
          <p:cNvPicPr>
            <a:picLocks noChangeAspect="1"/>
          </p:cNvPicPr>
          <p:nvPr/>
        </p:nvPicPr>
        <p:blipFill rotWithShape="1">
          <a:blip r:embed="rId4"/>
          <a:srcRect l="1" r="3806"/>
          <a:stretch/>
        </p:blipFill>
        <p:spPr>
          <a:xfrm>
            <a:off x="8489498" y="3914207"/>
            <a:ext cx="1790312" cy="2903558"/>
          </a:xfrm>
          <a:prstGeom prst="rect">
            <a:avLst/>
          </a:prstGeom>
        </p:spPr>
      </p:pic>
      <p:pic>
        <p:nvPicPr>
          <p:cNvPr id="6" name="Picture 5">
            <a:extLst>
              <a:ext uri="{FF2B5EF4-FFF2-40B4-BE49-F238E27FC236}">
                <a16:creationId xmlns:a16="http://schemas.microsoft.com/office/drawing/2014/main" id="{3C069F74-12AD-7650-CB4D-4147A85A216E}"/>
              </a:ext>
            </a:extLst>
          </p:cNvPr>
          <p:cNvPicPr>
            <a:picLocks noChangeAspect="1"/>
          </p:cNvPicPr>
          <p:nvPr/>
        </p:nvPicPr>
        <p:blipFill>
          <a:blip r:embed="rId5"/>
          <a:stretch>
            <a:fillRect/>
          </a:stretch>
        </p:blipFill>
        <p:spPr>
          <a:xfrm>
            <a:off x="6393328" y="3957400"/>
            <a:ext cx="1790311" cy="2817173"/>
          </a:xfrm>
          <a:prstGeom prst="rect">
            <a:avLst/>
          </a:prstGeom>
        </p:spPr>
      </p:pic>
      <p:sp>
        <p:nvSpPr>
          <p:cNvPr id="7" name="Arrow: Left-Right 6">
            <a:extLst>
              <a:ext uri="{FF2B5EF4-FFF2-40B4-BE49-F238E27FC236}">
                <a16:creationId xmlns:a16="http://schemas.microsoft.com/office/drawing/2014/main" id="{C588A80C-D203-3B58-5D7B-9A6D7BC8870D}"/>
              </a:ext>
            </a:extLst>
          </p:cNvPr>
          <p:cNvSpPr/>
          <p:nvPr/>
        </p:nvSpPr>
        <p:spPr>
          <a:xfrm>
            <a:off x="7884613" y="4860517"/>
            <a:ext cx="1086026" cy="307366"/>
          </a:xfrm>
          <a:prstGeom prst="leftRightArrow">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98B753-ED68-1BDD-A549-3A462DAFAC0C}"/>
              </a:ext>
            </a:extLst>
          </p:cNvPr>
          <p:cNvSpPr>
            <a:spLocks noGrp="1"/>
          </p:cNvSpPr>
          <p:nvPr>
            <p:ph type="title"/>
          </p:nvPr>
        </p:nvSpPr>
        <p:spPr/>
        <p:txBody>
          <a:bodyPr/>
          <a:lstStyle/>
          <a:p>
            <a:r>
              <a:rPr lang="en-US" dirty="0"/>
              <a:t>Verification of DESC Equilibrium Quantities Against the NAE</a:t>
            </a:r>
          </a:p>
        </p:txBody>
      </p:sp>
      <p:sp>
        <p:nvSpPr>
          <p:cNvPr id="4" name="Slide Number Placeholder 3">
            <a:extLst>
              <a:ext uri="{FF2B5EF4-FFF2-40B4-BE49-F238E27FC236}">
                <a16:creationId xmlns:a16="http://schemas.microsoft.com/office/drawing/2014/main" id="{F8CB742B-B7C8-8ED3-02C1-0E5F3D88A6BA}"/>
              </a:ext>
            </a:extLst>
          </p:cNvPr>
          <p:cNvSpPr>
            <a:spLocks noGrp="1"/>
          </p:cNvSpPr>
          <p:nvPr>
            <p:ph type="sldNum" sz="quarter" idx="2"/>
          </p:nvPr>
        </p:nvSpPr>
        <p:spPr/>
        <p:txBody>
          <a:bodyPr/>
          <a:lstStyle/>
          <a:p>
            <a:fld id="{86CB4B4D-7CA3-9044-876B-883B54F8677D}" type="slidenum">
              <a:rPr lang="en-US" smtClean="0"/>
              <a:t>10</a:t>
            </a:fld>
            <a:endParaRPr lang="en-US"/>
          </a:p>
        </p:txBody>
      </p:sp>
      <p:sp>
        <p:nvSpPr>
          <p:cNvPr id="12" name="TextBox 11">
            <a:extLst>
              <a:ext uri="{FF2B5EF4-FFF2-40B4-BE49-F238E27FC236}">
                <a16:creationId xmlns:a16="http://schemas.microsoft.com/office/drawing/2014/main" id="{8FB481D5-9B41-F17B-E4EA-55D3CAEEA008}"/>
              </a:ext>
            </a:extLst>
          </p:cNvPr>
          <p:cNvSpPr txBox="1"/>
          <p:nvPr/>
        </p:nvSpPr>
        <p:spPr>
          <a:xfrm>
            <a:off x="221023" y="2008032"/>
            <a:ext cx="2997137" cy="1569660"/>
          </a:xfrm>
          <a:prstGeom prst="rect">
            <a:avLst/>
          </a:prstGeom>
          <a:noFill/>
          <a:ln>
            <a:solidFill>
              <a:srgbClr val="245254"/>
            </a:solidFill>
          </a:ln>
        </p:spPr>
        <p:txBody>
          <a:bodyPr wrap="square" rtlCol="0">
            <a:spAutoFit/>
          </a:bodyPr>
          <a:lstStyle/>
          <a:p>
            <a:r>
              <a:rPr lang="en-US" sz="3200" b="1" dirty="0">
                <a:latin typeface="Aptos Display" panose="020B0004020202020204" pitchFamily="34" charset="0"/>
              </a:rPr>
              <a:t>Magnetic Axis and Near-Axis Flux Surfaces</a:t>
            </a:r>
          </a:p>
        </p:txBody>
      </p:sp>
      <p:sp>
        <p:nvSpPr>
          <p:cNvPr id="13" name="TextBox 12">
            <a:extLst>
              <a:ext uri="{FF2B5EF4-FFF2-40B4-BE49-F238E27FC236}">
                <a16:creationId xmlns:a16="http://schemas.microsoft.com/office/drawing/2014/main" id="{E0BFFEBD-D9B0-B3D7-98C1-0BDD9D670396}"/>
              </a:ext>
            </a:extLst>
          </p:cNvPr>
          <p:cNvSpPr txBox="1"/>
          <p:nvPr/>
        </p:nvSpPr>
        <p:spPr>
          <a:xfrm>
            <a:off x="3341325" y="1482155"/>
            <a:ext cx="4318891" cy="1077218"/>
          </a:xfrm>
          <a:prstGeom prst="rect">
            <a:avLst/>
          </a:prstGeom>
          <a:noFill/>
          <a:ln>
            <a:solidFill>
              <a:srgbClr val="245254"/>
            </a:solidFill>
          </a:ln>
        </p:spPr>
        <p:txBody>
          <a:bodyPr wrap="square" rtlCol="0">
            <a:spAutoFit/>
          </a:bodyPr>
          <a:lstStyle/>
          <a:p>
            <a:pPr algn="ctr"/>
            <a:r>
              <a:rPr lang="en-US" sz="3200" b="1" dirty="0">
                <a:latin typeface="Aptos Display" panose="020B0004020202020204" pitchFamily="34" charset="0"/>
              </a:rPr>
              <a:t>On-axis Rotational Transform</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7181FD7-9903-1634-F3C1-31864D25771B}"/>
                  </a:ext>
                </a:extLst>
              </p:cNvPr>
              <p:cNvSpPr txBox="1"/>
              <p:nvPr/>
            </p:nvSpPr>
            <p:spPr>
              <a:xfrm>
                <a:off x="3341325" y="2706025"/>
                <a:ext cx="4318891" cy="1269130"/>
              </a:xfrm>
              <a:prstGeom prst="rect">
                <a:avLst/>
              </a:prstGeom>
              <a:noFill/>
              <a:ln>
                <a:solidFill>
                  <a:srgbClr val="245254"/>
                </a:solidFill>
              </a:ln>
            </p:spPr>
            <p:txBody>
              <a:bodyPr wrap="square" rtlCol="0">
                <a:spAutoFit/>
              </a:bodyPr>
              <a:lstStyle/>
              <a:p>
                <a:pPr algn="ctr"/>
                <a:r>
                  <a:rPr lang="en-US" sz="3200" b="1" dirty="0">
                    <a:latin typeface="Aptos Display" panose="020B0004020202020204" pitchFamily="34" charset="0"/>
                  </a:rPr>
                  <a:t>Near-Axis Confinement</a:t>
                </a:r>
              </a:p>
              <a:p>
                <a:r>
                  <a:rPr lang="en-US" sz="3200" b="1" dirty="0">
                    <a:latin typeface="Aptos Display" panose="020B0004020202020204" pitchFamily="34" charset="0"/>
                  </a:rPr>
                  <a:t> </a:t>
                </a:r>
                <a:r>
                  <a:rPr lang="en-US" sz="3200" b="1" i="1" dirty="0">
                    <a:latin typeface="Aptos Display" panose="020B0004020202020204" pitchFamily="34" charset="0"/>
                  </a:rPr>
                  <a:t>(</a:t>
                </a:r>
                <a:r>
                  <a:rPr lang="en-US" sz="3200" i="1" dirty="0" err="1">
                    <a:latin typeface="Aptos Display" panose="020B0004020202020204" pitchFamily="34" charset="0"/>
                  </a:rPr>
                  <a:t>f</a:t>
                </a:r>
                <a:r>
                  <a:rPr lang="en-US" sz="3200" i="1" baseline="-25000" dirty="0" err="1">
                    <a:latin typeface="Aptos Display" panose="020B0004020202020204" pitchFamily="34" charset="0"/>
                  </a:rPr>
                  <a:t>B</a:t>
                </a:r>
                <a:r>
                  <a:rPr lang="en-US" sz="3200" b="1" i="1" dirty="0">
                    <a:latin typeface="Aptos Display" panose="020B0004020202020204" pitchFamily="34" charset="0"/>
                  </a:rPr>
                  <a:t> </a:t>
                </a:r>
                <a:r>
                  <a:rPr lang="en-US" sz="3200" b="1" dirty="0">
                    <a:latin typeface="Aptos Display" panose="020B0004020202020204" pitchFamily="34" charset="0"/>
                  </a:rPr>
                  <a:t>for QS, </a:t>
                </a:r>
                <a14:m>
                  <m:oMath xmlns:m="http://schemas.openxmlformats.org/officeDocument/2006/math">
                    <m:sSubSup>
                      <m:sSubSupPr>
                        <m:ctrlPr>
                          <a:rPr lang="en-US" sz="3200" b="1" i="1" smtClean="0">
                            <a:latin typeface="Cambria Math" panose="02040503050406030204" pitchFamily="18" charset="0"/>
                          </a:rPr>
                        </m:ctrlPr>
                      </m:sSubSupPr>
                      <m:e>
                        <m:r>
                          <a:rPr lang="en-US" sz="3200" b="1" i="1" smtClean="0">
                            <a:latin typeface="Cambria Math" panose="02040503050406030204" pitchFamily="18" charset="0"/>
                          </a:rPr>
                          <m:t>𝝐</m:t>
                        </m:r>
                      </m:e>
                      <m:sub>
                        <m:r>
                          <a:rPr lang="en-US" sz="3200" b="1" i="1" smtClean="0">
                            <a:latin typeface="Cambria Math" panose="02040503050406030204" pitchFamily="18" charset="0"/>
                          </a:rPr>
                          <m:t>𝒆𝒇𝒇</m:t>
                        </m:r>
                      </m:sub>
                      <m:sup>
                        <m:r>
                          <a:rPr lang="en-US" sz="3200" b="1" i="1" smtClean="0">
                            <a:latin typeface="Cambria Math" panose="02040503050406030204" pitchFamily="18" charset="0"/>
                          </a:rPr>
                          <m:t>𝟑</m:t>
                        </m:r>
                        <m:r>
                          <a:rPr lang="en-US" sz="3200" b="1" i="1" smtClean="0">
                            <a:latin typeface="Cambria Math" panose="02040503050406030204" pitchFamily="18" charset="0"/>
                          </a:rPr>
                          <m:t>/</m:t>
                        </m:r>
                        <m:r>
                          <a:rPr lang="en-US" sz="3200" b="1" i="1" smtClean="0">
                            <a:latin typeface="Cambria Math" panose="02040503050406030204" pitchFamily="18" charset="0"/>
                          </a:rPr>
                          <m:t>𝟐</m:t>
                        </m:r>
                      </m:sup>
                    </m:sSubSup>
                  </m:oMath>
                </a14:m>
                <a:r>
                  <a:rPr lang="en-US" sz="3200" b="1" dirty="0">
                    <a:latin typeface="Aptos Display" panose="020B0004020202020204" pitchFamily="34" charset="0"/>
                  </a:rPr>
                  <a:t>for QI)</a:t>
                </a:r>
              </a:p>
            </p:txBody>
          </p:sp>
        </mc:Choice>
        <mc:Fallback xmlns="">
          <p:sp>
            <p:nvSpPr>
              <p:cNvPr id="14" name="TextBox 13">
                <a:extLst>
                  <a:ext uri="{FF2B5EF4-FFF2-40B4-BE49-F238E27FC236}">
                    <a16:creationId xmlns:a16="http://schemas.microsoft.com/office/drawing/2014/main" id="{B7181FD7-9903-1634-F3C1-31864D25771B}"/>
                  </a:ext>
                </a:extLst>
              </p:cNvPr>
              <p:cNvSpPr txBox="1">
                <a:spLocks noRot="1" noChangeAspect="1" noMove="1" noResize="1" noEditPoints="1" noAdjustHandles="1" noChangeArrowheads="1" noChangeShapeType="1" noTextEdit="1"/>
              </p:cNvSpPr>
              <p:nvPr/>
            </p:nvSpPr>
            <p:spPr>
              <a:xfrm>
                <a:off x="3341325" y="2706025"/>
                <a:ext cx="4318891" cy="1269130"/>
              </a:xfrm>
              <a:prstGeom prst="rect">
                <a:avLst/>
              </a:prstGeom>
              <a:blipFill>
                <a:blip r:embed="rId2"/>
                <a:stretch>
                  <a:fillRect l="-2672" t="-5238" r="-2532" b="-8095"/>
                </a:stretch>
              </a:blipFill>
              <a:ln>
                <a:solidFill>
                  <a:srgbClr val="245254"/>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16A8FF9-1C12-2CF8-D685-472232BFA453}"/>
                  </a:ext>
                </a:extLst>
              </p:cNvPr>
              <p:cNvSpPr txBox="1"/>
              <p:nvPr/>
            </p:nvSpPr>
            <p:spPr>
              <a:xfrm>
                <a:off x="7906545" y="1487988"/>
                <a:ext cx="3839442" cy="1077218"/>
              </a:xfrm>
              <a:prstGeom prst="rect">
                <a:avLst/>
              </a:prstGeom>
              <a:noFill/>
              <a:ln>
                <a:solidFill>
                  <a:srgbClr val="245254"/>
                </a:solidFill>
              </a:ln>
            </p:spPr>
            <p:txBody>
              <a:bodyPr wrap="square" rtlCol="0">
                <a:spAutoFit/>
              </a:bodyPr>
              <a:lstStyle/>
              <a:p>
                <a:pPr algn="ctr"/>
                <a:r>
                  <a:rPr lang="en-US" sz="3200" b="1" dirty="0">
                    <a:latin typeface="Aptos Display" panose="020B0004020202020204" pitchFamily="34" charset="0"/>
                  </a:rPr>
                  <a:t>On-axis Poloidal Angle (</a:t>
                </a:r>
                <a14:m>
                  <m:oMath xmlns:m="http://schemas.openxmlformats.org/officeDocument/2006/math">
                    <m:r>
                      <a:rPr lang="en-US" sz="3200" b="1" i="1" smtClean="0">
                        <a:latin typeface="Cambria Math" panose="02040503050406030204" pitchFamily="18" charset="0"/>
                      </a:rPr>
                      <m:t>𝜽</m:t>
                    </m:r>
                    <m:r>
                      <a:rPr lang="en-US" sz="3200" b="1" i="1" smtClean="0">
                        <a:latin typeface="Cambria Math" panose="02040503050406030204" pitchFamily="18" charset="0"/>
                      </a:rPr>
                      <m:t>=</m:t>
                    </m:r>
                    <m:sSub>
                      <m:sSubPr>
                        <m:ctrlPr>
                          <a:rPr lang="en-US" sz="3200" b="1" i="1" smtClean="0">
                            <a:latin typeface="Cambria Math" panose="02040503050406030204" pitchFamily="18" charset="0"/>
                          </a:rPr>
                        </m:ctrlPr>
                      </m:sSubPr>
                      <m:e>
                        <m:r>
                          <a:rPr lang="en-US" sz="3200" b="1" i="1" smtClean="0">
                            <a:latin typeface="Cambria Math" panose="02040503050406030204" pitchFamily="18" charset="0"/>
                          </a:rPr>
                          <m:t>𝜽</m:t>
                        </m:r>
                      </m:e>
                      <m:sub>
                        <m:r>
                          <a:rPr lang="en-US" sz="3200" b="1" i="1" smtClean="0">
                            <a:latin typeface="Cambria Math" panose="02040503050406030204" pitchFamily="18" charset="0"/>
                          </a:rPr>
                          <m:t>𝑩</m:t>
                        </m:r>
                      </m:sub>
                    </m:sSub>
                  </m:oMath>
                </a14:m>
                <a:r>
                  <a:rPr lang="en-US" sz="3200" b="1" dirty="0">
                    <a:latin typeface="Aptos Display" panose="020B0004020202020204" pitchFamily="34" charset="0"/>
                  </a:rPr>
                  <a:t>)</a:t>
                </a:r>
              </a:p>
            </p:txBody>
          </p:sp>
        </mc:Choice>
        <mc:Fallback xmlns="">
          <p:sp>
            <p:nvSpPr>
              <p:cNvPr id="15" name="TextBox 14">
                <a:extLst>
                  <a:ext uri="{FF2B5EF4-FFF2-40B4-BE49-F238E27FC236}">
                    <a16:creationId xmlns:a16="http://schemas.microsoft.com/office/drawing/2014/main" id="{416A8FF9-1C12-2CF8-D685-472232BFA453}"/>
                  </a:ext>
                </a:extLst>
              </p:cNvPr>
              <p:cNvSpPr txBox="1">
                <a:spLocks noRot="1" noChangeAspect="1" noMove="1" noResize="1" noEditPoints="1" noAdjustHandles="1" noChangeArrowheads="1" noChangeShapeType="1" noTextEdit="1"/>
              </p:cNvSpPr>
              <p:nvPr/>
            </p:nvSpPr>
            <p:spPr>
              <a:xfrm>
                <a:off x="7906545" y="1487988"/>
                <a:ext cx="3839442" cy="1077218"/>
              </a:xfrm>
              <a:prstGeom prst="rect">
                <a:avLst/>
              </a:prstGeom>
              <a:blipFill>
                <a:blip r:embed="rId3"/>
                <a:stretch>
                  <a:fillRect t="-6145" b="-17318"/>
                </a:stretch>
              </a:blipFill>
              <a:ln>
                <a:solidFill>
                  <a:srgbClr val="245254"/>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5C55392-C746-985D-3145-187CEB77F453}"/>
                  </a:ext>
                </a:extLst>
              </p:cNvPr>
              <p:cNvSpPr txBox="1"/>
              <p:nvPr/>
            </p:nvSpPr>
            <p:spPr>
              <a:xfrm>
                <a:off x="7906545" y="2799181"/>
                <a:ext cx="3969657" cy="1077218"/>
              </a:xfrm>
              <a:prstGeom prst="rect">
                <a:avLst/>
              </a:prstGeom>
              <a:noFill/>
              <a:ln>
                <a:solidFill>
                  <a:srgbClr val="245254"/>
                </a:solidFill>
              </a:ln>
            </p:spPr>
            <p:txBody>
              <a:bodyPr wrap="square" rtlCol="0">
                <a:spAutoFit/>
              </a:bodyPr>
              <a:lstStyle/>
              <a:p>
                <a:pPr algn="ctr"/>
                <a:r>
                  <a:rPr lang="en-US" sz="3200" b="1" dirty="0">
                    <a:latin typeface="Aptos Display" panose="020B0004020202020204" pitchFamily="34" charset="0"/>
                  </a:rPr>
                  <a:t>On-axis Magnetic Field Magnitude </a:t>
                </a:r>
                <a14:m>
                  <m:oMath xmlns:m="http://schemas.openxmlformats.org/officeDocument/2006/math">
                    <m:r>
                      <a:rPr lang="en-US" sz="3200" b="1" i="1" smtClean="0">
                        <a:latin typeface="Cambria Math" panose="02040503050406030204" pitchFamily="18" charset="0"/>
                      </a:rPr>
                      <m:t>|</m:t>
                    </m:r>
                    <m:r>
                      <a:rPr lang="en-US" sz="3200" b="1" i="1" smtClean="0">
                        <a:latin typeface="Cambria Math" panose="02040503050406030204" pitchFamily="18" charset="0"/>
                      </a:rPr>
                      <m:t>𝑩</m:t>
                    </m:r>
                    <m:r>
                      <a:rPr lang="en-US" sz="3200" b="1" i="1" smtClean="0">
                        <a:latin typeface="Cambria Math" panose="02040503050406030204" pitchFamily="18" charset="0"/>
                      </a:rPr>
                      <m:t>|</m:t>
                    </m:r>
                  </m:oMath>
                </a14:m>
                <a:endParaRPr lang="en-US" sz="3200" b="1" dirty="0">
                  <a:latin typeface="Aptos Display" panose="020B0004020202020204" pitchFamily="34" charset="0"/>
                </a:endParaRPr>
              </a:p>
            </p:txBody>
          </p:sp>
        </mc:Choice>
        <mc:Fallback xmlns="">
          <p:sp>
            <p:nvSpPr>
              <p:cNvPr id="16" name="TextBox 15">
                <a:extLst>
                  <a:ext uri="{FF2B5EF4-FFF2-40B4-BE49-F238E27FC236}">
                    <a16:creationId xmlns:a16="http://schemas.microsoft.com/office/drawing/2014/main" id="{25C55392-C746-985D-3145-187CEB77F453}"/>
                  </a:ext>
                </a:extLst>
              </p:cNvPr>
              <p:cNvSpPr txBox="1">
                <a:spLocks noRot="1" noChangeAspect="1" noMove="1" noResize="1" noEditPoints="1" noAdjustHandles="1" noChangeArrowheads="1" noChangeShapeType="1" noTextEdit="1"/>
              </p:cNvSpPr>
              <p:nvPr/>
            </p:nvSpPr>
            <p:spPr>
              <a:xfrm>
                <a:off x="7906545" y="2799181"/>
                <a:ext cx="3969657" cy="1077218"/>
              </a:xfrm>
              <a:prstGeom prst="rect">
                <a:avLst/>
              </a:prstGeom>
              <a:blipFill>
                <a:blip r:embed="rId4"/>
                <a:stretch>
                  <a:fillRect t="-6145" b="-17318"/>
                </a:stretch>
              </a:blipFill>
              <a:ln>
                <a:solidFill>
                  <a:srgbClr val="245254"/>
                </a:solidFill>
              </a:ln>
            </p:spPr>
            <p:txBody>
              <a:bodyPr/>
              <a:lstStyle/>
              <a:p>
                <a:r>
                  <a:rPr lang="en-US">
                    <a:noFill/>
                  </a:rPr>
                  <a:t> </a:t>
                </a:r>
              </a:p>
            </p:txBody>
          </p:sp>
        </mc:Fallback>
      </mc:AlternateContent>
      <p:sp>
        <p:nvSpPr>
          <p:cNvPr id="17" name="TextBox 16">
            <a:extLst>
              <a:ext uri="{FF2B5EF4-FFF2-40B4-BE49-F238E27FC236}">
                <a16:creationId xmlns:a16="http://schemas.microsoft.com/office/drawing/2014/main" id="{48173B73-00B6-3A0D-5854-BAA9D2E4F8F1}"/>
              </a:ext>
            </a:extLst>
          </p:cNvPr>
          <p:cNvSpPr txBox="1"/>
          <p:nvPr/>
        </p:nvSpPr>
        <p:spPr>
          <a:xfrm>
            <a:off x="254876" y="4834759"/>
            <a:ext cx="11682248" cy="954105"/>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245253"/>
                </a:solidFill>
                <a:effectLst/>
                <a:uFillTx/>
                <a:latin typeface="Century Gothic"/>
                <a:ea typeface="Century Gothic"/>
                <a:cs typeface="Century Gothic"/>
                <a:sym typeface="Century Gothic"/>
              </a:rPr>
              <a:t>Will show 3 examples: QA, QH, and a QI NAE-constrained equilibrium</a:t>
            </a:r>
          </a:p>
        </p:txBody>
      </p:sp>
    </p:spTree>
    <p:extLst>
      <p:ext uri="{BB962C8B-B14F-4D97-AF65-F5344CB8AC3E}">
        <p14:creationId xmlns:p14="http://schemas.microsoft.com/office/powerpoint/2010/main" val="1340257481"/>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021CA6-F45A-B9AD-09EE-30E19189A3FB}"/>
              </a:ext>
            </a:extLst>
          </p:cNvPr>
          <p:cNvSpPr>
            <a:spLocks noGrp="1"/>
          </p:cNvSpPr>
          <p:nvPr>
            <p:ph type="title"/>
          </p:nvPr>
        </p:nvSpPr>
        <p:spPr/>
        <p:txBody>
          <a:bodyPr/>
          <a:lstStyle/>
          <a:p>
            <a:r>
              <a:rPr lang="en-US" dirty="0"/>
              <a:t>QA </a:t>
            </a:r>
            <a:r>
              <a:rPr lang="en" sz="2400" dirty="0"/>
              <a:t>O(𝝆</a:t>
            </a:r>
            <a:r>
              <a:rPr lang="en" sz="2400" baseline="30000" dirty="0"/>
              <a:t>1</a:t>
            </a:r>
            <a:r>
              <a:rPr lang="en" sz="2400" dirty="0"/>
              <a:t>)  </a:t>
            </a:r>
            <a:r>
              <a:rPr lang="en-US" dirty="0"/>
              <a:t>NAE-constrained Equilibrium</a:t>
            </a:r>
          </a:p>
        </p:txBody>
      </p:sp>
      <p:sp>
        <p:nvSpPr>
          <p:cNvPr id="4" name="Slide Number Placeholder 3">
            <a:extLst>
              <a:ext uri="{FF2B5EF4-FFF2-40B4-BE49-F238E27FC236}">
                <a16:creationId xmlns:a16="http://schemas.microsoft.com/office/drawing/2014/main" id="{6B12BBD9-A915-2C05-05C2-CD7605D4BE57}"/>
              </a:ext>
            </a:extLst>
          </p:cNvPr>
          <p:cNvSpPr>
            <a:spLocks noGrp="1"/>
          </p:cNvSpPr>
          <p:nvPr>
            <p:ph type="sldNum" sz="quarter" idx="2"/>
          </p:nvPr>
        </p:nvSpPr>
        <p:spPr/>
        <p:txBody>
          <a:bodyPr/>
          <a:lstStyle/>
          <a:p>
            <a:fld id="{86CB4B4D-7CA3-9044-876B-883B54F8677D}" type="slidenum">
              <a:rPr lang="en-US" smtClean="0"/>
              <a:t>11</a:t>
            </a:fld>
            <a:endParaRPr lang="en-US"/>
          </a:p>
        </p:txBody>
      </p:sp>
      <p:pic>
        <p:nvPicPr>
          <p:cNvPr id="5" name="Picture 4" descr="A diagram of different types of curves&#10;&#10;Description automatically generated with medium confidence">
            <a:extLst>
              <a:ext uri="{FF2B5EF4-FFF2-40B4-BE49-F238E27FC236}">
                <a16:creationId xmlns:a16="http://schemas.microsoft.com/office/drawing/2014/main" id="{2BCA65D3-97C1-7D7C-976A-D7D1F4B2A4FF}"/>
              </a:ext>
            </a:extLst>
          </p:cNvPr>
          <p:cNvPicPr>
            <a:picLocks noChangeAspect="1"/>
          </p:cNvPicPr>
          <p:nvPr/>
        </p:nvPicPr>
        <p:blipFill rotWithShape="1">
          <a:blip r:embed="rId2"/>
          <a:srcRect l="3752" t="15876" r="3572" b="8254"/>
          <a:stretch/>
        </p:blipFill>
        <p:spPr>
          <a:xfrm>
            <a:off x="702569" y="1015439"/>
            <a:ext cx="10879831" cy="5112364"/>
          </a:xfrm>
          <a:prstGeom prst="rect">
            <a:avLst/>
          </a:prstGeom>
          <a:ln>
            <a:noFill/>
          </a:ln>
        </p:spPr>
      </p:pic>
      <p:pic>
        <p:nvPicPr>
          <p:cNvPr id="6" name="Picture 5" descr="A diagram of different types of curves&#10;&#10;Description automatically generated with medium confidence">
            <a:extLst>
              <a:ext uri="{FF2B5EF4-FFF2-40B4-BE49-F238E27FC236}">
                <a16:creationId xmlns:a16="http://schemas.microsoft.com/office/drawing/2014/main" id="{F201B992-D4D3-B89A-FF73-D7D561D04BD7}"/>
              </a:ext>
            </a:extLst>
          </p:cNvPr>
          <p:cNvPicPr>
            <a:picLocks noChangeAspect="1"/>
          </p:cNvPicPr>
          <p:nvPr/>
        </p:nvPicPr>
        <p:blipFill rotWithShape="1">
          <a:blip r:embed="rId2"/>
          <a:srcRect l="24070" t="2178" r="17786" b="90625"/>
          <a:stretch/>
        </p:blipFill>
        <p:spPr>
          <a:xfrm>
            <a:off x="2144820" y="6165754"/>
            <a:ext cx="7607096" cy="540215"/>
          </a:xfrm>
          <a:prstGeom prst="rect">
            <a:avLst/>
          </a:prstGeom>
        </p:spPr>
      </p:pic>
      <p:sp>
        <p:nvSpPr>
          <p:cNvPr id="8" name="TextBox 7">
            <a:extLst>
              <a:ext uri="{FF2B5EF4-FFF2-40B4-BE49-F238E27FC236}">
                <a16:creationId xmlns:a16="http://schemas.microsoft.com/office/drawing/2014/main" id="{2DC91514-8DF9-CCD3-48EA-4AC427EC0D3F}"/>
              </a:ext>
            </a:extLst>
          </p:cNvPr>
          <p:cNvSpPr txBox="1"/>
          <p:nvPr/>
        </p:nvSpPr>
        <p:spPr>
          <a:xfrm>
            <a:off x="67534" y="6099032"/>
            <a:ext cx="1917876"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800" dirty="0" err="1"/>
              <a:t>pyQSC</a:t>
            </a:r>
            <a:r>
              <a:rPr lang="en-US" sz="800" dirty="0"/>
              <a:t> based on Precise QA from (</a:t>
            </a:r>
            <a:r>
              <a:rPr lang="en-US" sz="800" dirty="0" err="1">
                <a:solidFill>
                  <a:srgbClr val="404040"/>
                </a:solidFill>
                <a:highlight>
                  <a:srgbClr val="FCFCFC"/>
                </a:highlight>
              </a:rPr>
              <a:t>Landreman</a:t>
            </a:r>
            <a:r>
              <a:rPr lang="en-US" sz="800" dirty="0">
                <a:solidFill>
                  <a:srgbClr val="404040"/>
                </a:solidFill>
                <a:highlight>
                  <a:srgbClr val="FCFCFC"/>
                </a:highlight>
              </a:rPr>
              <a:t> and Paul 2022)</a:t>
            </a:r>
            <a:endParaRPr lang="en-US" sz="800" dirty="0"/>
          </a:p>
        </p:txBody>
      </p:sp>
    </p:spTree>
    <p:extLst>
      <p:ext uri="{BB962C8B-B14F-4D97-AF65-F5344CB8AC3E}">
        <p14:creationId xmlns:p14="http://schemas.microsoft.com/office/powerpoint/2010/main" val="293713966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021CA6-F45A-B9AD-09EE-30E19189A3FB}"/>
              </a:ext>
            </a:extLst>
          </p:cNvPr>
          <p:cNvSpPr>
            <a:spLocks noGrp="1"/>
          </p:cNvSpPr>
          <p:nvPr>
            <p:ph type="title"/>
          </p:nvPr>
        </p:nvSpPr>
        <p:spPr/>
        <p:txBody>
          <a:bodyPr/>
          <a:lstStyle/>
          <a:p>
            <a:r>
              <a:rPr lang="en-US" dirty="0"/>
              <a:t>QH </a:t>
            </a:r>
            <a:r>
              <a:rPr lang="en" sz="2400" dirty="0"/>
              <a:t>O(𝝆</a:t>
            </a:r>
            <a:r>
              <a:rPr lang="en" sz="2400" baseline="30000" dirty="0"/>
              <a:t>1</a:t>
            </a:r>
            <a:r>
              <a:rPr lang="en" sz="2400" dirty="0"/>
              <a:t>)  </a:t>
            </a:r>
            <a:r>
              <a:rPr lang="en-US" dirty="0"/>
              <a:t>NAE-constrained Equilibrium</a:t>
            </a:r>
          </a:p>
        </p:txBody>
      </p:sp>
      <p:sp>
        <p:nvSpPr>
          <p:cNvPr id="4" name="Slide Number Placeholder 3">
            <a:extLst>
              <a:ext uri="{FF2B5EF4-FFF2-40B4-BE49-F238E27FC236}">
                <a16:creationId xmlns:a16="http://schemas.microsoft.com/office/drawing/2014/main" id="{6B12BBD9-A915-2C05-05C2-CD7605D4BE57}"/>
              </a:ext>
            </a:extLst>
          </p:cNvPr>
          <p:cNvSpPr>
            <a:spLocks noGrp="1"/>
          </p:cNvSpPr>
          <p:nvPr>
            <p:ph type="sldNum" sz="quarter" idx="2"/>
          </p:nvPr>
        </p:nvSpPr>
        <p:spPr/>
        <p:txBody>
          <a:bodyPr/>
          <a:lstStyle/>
          <a:p>
            <a:fld id="{86CB4B4D-7CA3-9044-876B-883B54F8677D}" type="slidenum">
              <a:rPr lang="en-US" smtClean="0"/>
              <a:t>12</a:t>
            </a:fld>
            <a:endParaRPr lang="en-US"/>
          </a:p>
        </p:txBody>
      </p:sp>
      <p:pic>
        <p:nvPicPr>
          <p:cNvPr id="6" name="Picture 5" descr="A diagram of different types of curves&#10;&#10;Description automatically generated with medium confidence">
            <a:extLst>
              <a:ext uri="{FF2B5EF4-FFF2-40B4-BE49-F238E27FC236}">
                <a16:creationId xmlns:a16="http://schemas.microsoft.com/office/drawing/2014/main" id="{F201B992-D4D3-B89A-FF73-D7D561D04BD7}"/>
              </a:ext>
            </a:extLst>
          </p:cNvPr>
          <p:cNvPicPr>
            <a:picLocks noChangeAspect="1"/>
          </p:cNvPicPr>
          <p:nvPr/>
        </p:nvPicPr>
        <p:blipFill rotWithShape="1">
          <a:blip r:embed="rId2"/>
          <a:srcRect l="24070" t="2178" r="17786" b="90625"/>
          <a:stretch/>
        </p:blipFill>
        <p:spPr>
          <a:xfrm>
            <a:off x="2144820" y="6165754"/>
            <a:ext cx="7607096" cy="540215"/>
          </a:xfrm>
          <a:prstGeom prst="rect">
            <a:avLst/>
          </a:prstGeom>
        </p:spPr>
      </p:pic>
      <p:pic>
        <p:nvPicPr>
          <p:cNvPr id="2" name="Picture 1" descr="A diagram of a function&#10;&#10;Description automatically generated with medium confidence">
            <a:extLst>
              <a:ext uri="{FF2B5EF4-FFF2-40B4-BE49-F238E27FC236}">
                <a16:creationId xmlns:a16="http://schemas.microsoft.com/office/drawing/2014/main" id="{A75AD323-6D3B-99F9-7320-101986D6FE70}"/>
              </a:ext>
            </a:extLst>
          </p:cNvPr>
          <p:cNvPicPr>
            <a:picLocks noChangeAspect="1"/>
          </p:cNvPicPr>
          <p:nvPr/>
        </p:nvPicPr>
        <p:blipFill rotWithShape="1">
          <a:blip r:embed="rId3"/>
          <a:srcRect l="4404" t="15060" r="4502" b="6851"/>
          <a:stretch/>
        </p:blipFill>
        <p:spPr>
          <a:xfrm>
            <a:off x="484985" y="944713"/>
            <a:ext cx="10543851" cy="5221042"/>
          </a:xfrm>
          <a:prstGeom prst="rect">
            <a:avLst/>
          </a:prstGeom>
        </p:spPr>
      </p:pic>
      <p:sp>
        <p:nvSpPr>
          <p:cNvPr id="7" name="TextBox 6">
            <a:extLst>
              <a:ext uri="{FF2B5EF4-FFF2-40B4-BE49-F238E27FC236}">
                <a16:creationId xmlns:a16="http://schemas.microsoft.com/office/drawing/2014/main" id="{95A4C3CF-FC4A-1141-2B33-9496A5AD210B}"/>
              </a:ext>
            </a:extLst>
          </p:cNvPr>
          <p:cNvSpPr txBox="1"/>
          <p:nvPr/>
        </p:nvSpPr>
        <p:spPr>
          <a:xfrm>
            <a:off x="47326" y="6165754"/>
            <a:ext cx="1917876"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800" dirty="0" err="1"/>
              <a:t>pyQSC</a:t>
            </a:r>
            <a:r>
              <a:rPr lang="en-US" sz="800" dirty="0"/>
              <a:t> based on Precise QH from (</a:t>
            </a:r>
            <a:r>
              <a:rPr lang="en-US" sz="800" dirty="0" err="1">
                <a:solidFill>
                  <a:srgbClr val="404040"/>
                </a:solidFill>
                <a:highlight>
                  <a:srgbClr val="FCFCFC"/>
                </a:highlight>
              </a:rPr>
              <a:t>Landreman</a:t>
            </a:r>
            <a:r>
              <a:rPr lang="en-US" sz="800" dirty="0">
                <a:solidFill>
                  <a:srgbClr val="404040"/>
                </a:solidFill>
                <a:highlight>
                  <a:srgbClr val="FCFCFC"/>
                </a:highlight>
              </a:rPr>
              <a:t> and Paul 2022)</a:t>
            </a:r>
            <a:endParaRPr lang="en-US" sz="800" dirty="0"/>
          </a:p>
        </p:txBody>
      </p:sp>
    </p:spTree>
    <p:extLst>
      <p:ext uri="{BB962C8B-B14F-4D97-AF65-F5344CB8AC3E}">
        <p14:creationId xmlns:p14="http://schemas.microsoft.com/office/powerpoint/2010/main" val="300341102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021CA6-F45A-B9AD-09EE-30E19189A3FB}"/>
              </a:ext>
            </a:extLst>
          </p:cNvPr>
          <p:cNvSpPr>
            <a:spLocks noGrp="1"/>
          </p:cNvSpPr>
          <p:nvPr>
            <p:ph type="title"/>
          </p:nvPr>
        </p:nvSpPr>
        <p:spPr/>
        <p:txBody>
          <a:bodyPr/>
          <a:lstStyle/>
          <a:p>
            <a:r>
              <a:rPr lang="en-US" dirty="0"/>
              <a:t>QI </a:t>
            </a:r>
            <a:r>
              <a:rPr lang="en" sz="2400" dirty="0"/>
              <a:t>O(𝝆</a:t>
            </a:r>
            <a:r>
              <a:rPr lang="en" sz="2400" baseline="30000" dirty="0"/>
              <a:t>1</a:t>
            </a:r>
            <a:r>
              <a:rPr lang="en" sz="2400" dirty="0"/>
              <a:t>)  </a:t>
            </a:r>
            <a:r>
              <a:rPr lang="en-US" dirty="0"/>
              <a:t>NAE-constrained Equilibrium</a:t>
            </a:r>
          </a:p>
        </p:txBody>
      </p:sp>
      <p:sp>
        <p:nvSpPr>
          <p:cNvPr id="4" name="Slide Number Placeholder 3">
            <a:extLst>
              <a:ext uri="{FF2B5EF4-FFF2-40B4-BE49-F238E27FC236}">
                <a16:creationId xmlns:a16="http://schemas.microsoft.com/office/drawing/2014/main" id="{6B12BBD9-A915-2C05-05C2-CD7605D4BE57}"/>
              </a:ext>
            </a:extLst>
          </p:cNvPr>
          <p:cNvSpPr>
            <a:spLocks noGrp="1"/>
          </p:cNvSpPr>
          <p:nvPr>
            <p:ph type="sldNum" sz="quarter" idx="2"/>
          </p:nvPr>
        </p:nvSpPr>
        <p:spPr/>
        <p:txBody>
          <a:bodyPr/>
          <a:lstStyle/>
          <a:p>
            <a:fld id="{86CB4B4D-7CA3-9044-876B-883B54F8677D}" type="slidenum">
              <a:rPr lang="en-US" smtClean="0"/>
              <a:t>13</a:t>
            </a:fld>
            <a:endParaRPr lang="en-US"/>
          </a:p>
        </p:txBody>
      </p:sp>
      <p:pic>
        <p:nvPicPr>
          <p:cNvPr id="6" name="Picture 5" descr="A diagram of different types of curves&#10;&#10;Description automatically generated with medium confidence">
            <a:extLst>
              <a:ext uri="{FF2B5EF4-FFF2-40B4-BE49-F238E27FC236}">
                <a16:creationId xmlns:a16="http://schemas.microsoft.com/office/drawing/2014/main" id="{F201B992-D4D3-B89A-FF73-D7D561D04BD7}"/>
              </a:ext>
            </a:extLst>
          </p:cNvPr>
          <p:cNvPicPr>
            <a:picLocks noChangeAspect="1"/>
          </p:cNvPicPr>
          <p:nvPr/>
        </p:nvPicPr>
        <p:blipFill rotWithShape="1">
          <a:blip r:embed="rId2"/>
          <a:srcRect l="24070" t="2178" r="17786" b="90625"/>
          <a:stretch/>
        </p:blipFill>
        <p:spPr>
          <a:xfrm>
            <a:off x="2144820" y="6165754"/>
            <a:ext cx="7607096" cy="540215"/>
          </a:xfrm>
          <a:prstGeom prst="rect">
            <a:avLst/>
          </a:prstGeom>
        </p:spPr>
      </p:pic>
      <p:pic>
        <p:nvPicPr>
          <p:cNvPr id="2" name="Picture 1" descr="A diagram of different types of graphs&#10;&#10;Description automatically generated with medium confidence">
            <a:extLst>
              <a:ext uri="{FF2B5EF4-FFF2-40B4-BE49-F238E27FC236}">
                <a16:creationId xmlns:a16="http://schemas.microsoft.com/office/drawing/2014/main" id="{DD3C80F1-E29D-A62D-9A00-DB0192870FA5}"/>
              </a:ext>
            </a:extLst>
          </p:cNvPr>
          <p:cNvPicPr>
            <a:picLocks noChangeAspect="1"/>
          </p:cNvPicPr>
          <p:nvPr/>
        </p:nvPicPr>
        <p:blipFill rotWithShape="1">
          <a:blip r:embed="rId3"/>
          <a:srcRect l="4190" t="15973" r="3926" b="7615"/>
          <a:stretch/>
        </p:blipFill>
        <p:spPr>
          <a:xfrm>
            <a:off x="424362" y="949764"/>
            <a:ext cx="10861855" cy="5145263"/>
          </a:xfrm>
          <a:prstGeom prst="rect">
            <a:avLst/>
          </a:prstGeom>
          <a:ln>
            <a:noFill/>
          </a:ln>
        </p:spPr>
      </p:pic>
      <p:sp>
        <p:nvSpPr>
          <p:cNvPr id="7" name="TextBox 6">
            <a:extLst>
              <a:ext uri="{FF2B5EF4-FFF2-40B4-BE49-F238E27FC236}">
                <a16:creationId xmlns:a16="http://schemas.microsoft.com/office/drawing/2014/main" id="{CFBFAB23-2F81-3A3B-F535-B91A07F57C24}"/>
              </a:ext>
            </a:extLst>
          </p:cNvPr>
          <p:cNvSpPr txBox="1"/>
          <p:nvPr/>
        </p:nvSpPr>
        <p:spPr>
          <a:xfrm>
            <a:off x="67534" y="6099032"/>
            <a:ext cx="1917876"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800" dirty="0" err="1"/>
              <a:t>pyQIC</a:t>
            </a:r>
            <a:r>
              <a:rPr lang="en-US" sz="800" dirty="0"/>
              <a:t> based on QI from section 8.2  of (</a:t>
            </a:r>
            <a:r>
              <a:rPr lang="en-US" sz="800" dirty="0">
                <a:solidFill>
                  <a:srgbClr val="404040"/>
                </a:solidFill>
                <a:highlight>
                  <a:srgbClr val="FCFCFC"/>
                </a:highlight>
              </a:rPr>
              <a:t>Plunk, </a:t>
            </a:r>
            <a:r>
              <a:rPr lang="en-US" sz="800" dirty="0" err="1">
                <a:solidFill>
                  <a:srgbClr val="404040"/>
                </a:solidFill>
                <a:highlight>
                  <a:srgbClr val="FCFCFC"/>
                </a:highlight>
              </a:rPr>
              <a:t>Landreman</a:t>
            </a:r>
            <a:r>
              <a:rPr lang="en-US" sz="800" dirty="0">
                <a:solidFill>
                  <a:srgbClr val="404040"/>
                </a:solidFill>
                <a:highlight>
                  <a:srgbClr val="FCFCFC"/>
                </a:highlight>
              </a:rPr>
              <a:t> and </a:t>
            </a:r>
            <a:r>
              <a:rPr lang="en-US" sz="800" dirty="0" err="1">
                <a:solidFill>
                  <a:srgbClr val="404040"/>
                </a:solidFill>
                <a:highlight>
                  <a:srgbClr val="FCFCFC"/>
                </a:highlight>
              </a:rPr>
              <a:t>Helander</a:t>
            </a:r>
            <a:r>
              <a:rPr lang="en-US" sz="800" dirty="0">
                <a:solidFill>
                  <a:srgbClr val="404040"/>
                </a:solidFill>
                <a:highlight>
                  <a:srgbClr val="FCFCFC"/>
                </a:highlight>
              </a:rPr>
              <a:t> 2019)</a:t>
            </a:r>
            <a:endParaRPr lang="en-US" sz="800" dirty="0"/>
          </a:p>
        </p:txBody>
      </p:sp>
    </p:spTree>
    <p:extLst>
      <p:ext uri="{BB962C8B-B14F-4D97-AF65-F5344CB8AC3E}">
        <p14:creationId xmlns:p14="http://schemas.microsoft.com/office/powerpoint/2010/main" val="382528213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8" name="Google Shape;238;p27"/>
          <p:cNvSpPr txBox="1">
            <a:spLocks noGrp="1"/>
          </p:cNvSpPr>
          <p:nvPr>
            <p:ph type="title"/>
          </p:nvPr>
        </p:nvSpPr>
        <p:spPr>
          <a:xfrm>
            <a:off x="380236" y="269227"/>
            <a:ext cx="11360800" cy="763600"/>
          </a:xfrm>
          <a:prstGeom prst="rect">
            <a:avLst/>
          </a:prstGeom>
        </p:spPr>
        <p:txBody>
          <a:bodyPr spcFirstLastPara="1" wrap="square" lIns="121900" tIns="121900" rIns="121900" bIns="121900" anchor="t" anchorCtr="0">
            <a:normAutofit/>
          </a:bodyPr>
          <a:lstStyle/>
          <a:p>
            <a:pPr rtl="0"/>
            <a:r>
              <a:rPr lang="en" dirty="0"/>
              <a:t>Example Python Code for NAE-Constrained Equilibria in DESC – Simple!</a:t>
            </a:r>
            <a:endParaRPr dirty="0"/>
          </a:p>
        </p:txBody>
      </p:sp>
      <p:sp>
        <p:nvSpPr>
          <p:cNvPr id="239" name="Google Shape;239;p27"/>
          <p:cNvSpPr txBox="1"/>
          <p:nvPr/>
        </p:nvSpPr>
        <p:spPr>
          <a:xfrm>
            <a:off x="79256" y="936183"/>
            <a:ext cx="8618694" cy="4246315"/>
          </a:xfrm>
          <a:prstGeom prst="rect">
            <a:avLst/>
          </a:prstGeom>
          <a:noFill/>
          <a:ln w="38100">
            <a:solidFill>
              <a:schemeClr val="tx1"/>
            </a:solidFill>
          </a:ln>
        </p:spPr>
        <p:txBody>
          <a:bodyPr spcFirstLastPara="1" wrap="square" lIns="121900" tIns="121900" rIns="121900" bIns="121900" anchor="t" anchorCtr="0">
            <a:spAutoFit/>
          </a:bodyPr>
          <a:lstStyle/>
          <a:p>
            <a:pPr algn="l"/>
            <a:r>
              <a:rPr lang="en" sz="1733" dirty="0">
                <a:solidFill>
                  <a:schemeClr val="dk2"/>
                </a:solidFill>
                <a:latin typeface="Courier New"/>
                <a:ea typeface="Courier New"/>
                <a:cs typeface="Courier New"/>
                <a:sym typeface="Courier New"/>
              </a:rPr>
              <a:t># imports</a:t>
            </a:r>
          </a:p>
          <a:p>
            <a:pPr algn="l"/>
            <a:r>
              <a:rPr lang="en-US" sz="1733" dirty="0">
                <a:solidFill>
                  <a:schemeClr val="tx1"/>
                </a:solidFill>
                <a:latin typeface="Courier New"/>
                <a:ea typeface="Courier New"/>
                <a:cs typeface="Courier New"/>
                <a:sym typeface="Courier New"/>
              </a:rPr>
              <a:t>from </a:t>
            </a:r>
            <a:r>
              <a:rPr lang="en-US" sz="1733" dirty="0" err="1">
                <a:solidFill>
                  <a:schemeClr val="tx1"/>
                </a:solidFill>
                <a:latin typeface="Courier New"/>
                <a:ea typeface="Courier New"/>
                <a:cs typeface="Courier New"/>
                <a:sym typeface="Courier New"/>
              </a:rPr>
              <a:t>qsc</a:t>
            </a:r>
            <a:r>
              <a:rPr lang="en-US" sz="1733" dirty="0">
                <a:solidFill>
                  <a:schemeClr val="tx1"/>
                </a:solidFill>
                <a:latin typeface="Courier New"/>
                <a:ea typeface="Courier New"/>
                <a:cs typeface="Courier New"/>
                <a:sym typeface="Courier New"/>
              </a:rPr>
              <a:t> import </a:t>
            </a:r>
            <a:r>
              <a:rPr lang="en-US" sz="1733" dirty="0" err="1">
                <a:solidFill>
                  <a:schemeClr val="tx1"/>
                </a:solidFill>
                <a:latin typeface="Courier New"/>
                <a:ea typeface="Courier New"/>
                <a:cs typeface="Courier New"/>
                <a:sym typeface="Courier New"/>
              </a:rPr>
              <a:t>Qsc</a:t>
            </a:r>
            <a:endParaRPr lang="en-US" sz="1733" dirty="0">
              <a:solidFill>
                <a:schemeClr val="tx1"/>
              </a:solidFill>
              <a:latin typeface="Courier New"/>
              <a:ea typeface="Courier New"/>
              <a:cs typeface="Courier New"/>
              <a:sym typeface="Courier New"/>
            </a:endParaRPr>
          </a:p>
          <a:p>
            <a:pPr algn="l"/>
            <a:r>
              <a:rPr lang="en-US" sz="1733" dirty="0">
                <a:solidFill>
                  <a:schemeClr val="tx1"/>
                </a:solidFill>
                <a:latin typeface="Courier New"/>
                <a:ea typeface="Courier New"/>
                <a:cs typeface="Courier New"/>
                <a:sym typeface="Courier New"/>
              </a:rPr>
              <a:t>from </a:t>
            </a:r>
            <a:r>
              <a:rPr lang="en-US" sz="1733" dirty="0" err="1">
                <a:solidFill>
                  <a:schemeClr val="tx1"/>
                </a:solidFill>
                <a:latin typeface="Courier New"/>
                <a:ea typeface="Courier New"/>
                <a:cs typeface="Courier New"/>
                <a:sym typeface="Courier New"/>
              </a:rPr>
              <a:t>desc.objectives</a:t>
            </a:r>
            <a:r>
              <a:rPr lang="en-US" sz="1733" dirty="0">
                <a:solidFill>
                  <a:schemeClr val="tx1"/>
                </a:solidFill>
                <a:latin typeface="Courier New"/>
                <a:ea typeface="Courier New"/>
                <a:cs typeface="Courier New"/>
                <a:sym typeface="Courier New"/>
              </a:rPr>
              <a:t> import </a:t>
            </a:r>
            <a:r>
              <a:rPr lang="en-US" sz="1733" dirty="0" err="1">
                <a:solidFill>
                  <a:schemeClr val="tx1"/>
                </a:solidFill>
                <a:latin typeface="Courier New"/>
                <a:ea typeface="Courier New"/>
                <a:cs typeface="Courier New"/>
                <a:sym typeface="Courier New"/>
              </a:rPr>
              <a:t>get_NAE_constraints</a:t>
            </a:r>
            <a:endParaRPr lang="en-US" sz="1733" dirty="0">
              <a:solidFill>
                <a:schemeClr val="tx1"/>
              </a:solidFill>
              <a:latin typeface="Courier New"/>
              <a:ea typeface="Courier New"/>
              <a:cs typeface="Courier New"/>
              <a:sym typeface="Courier New"/>
            </a:endParaRPr>
          </a:p>
          <a:p>
            <a:pPr algn="l"/>
            <a:r>
              <a:rPr lang="en-US" sz="1733" dirty="0">
                <a:solidFill>
                  <a:schemeClr val="tx1"/>
                </a:solidFill>
                <a:latin typeface="Courier New"/>
                <a:ea typeface="Courier New"/>
                <a:cs typeface="Courier New"/>
                <a:sym typeface="Courier New"/>
              </a:rPr>
              <a:t>from </a:t>
            </a:r>
            <a:r>
              <a:rPr lang="en-US" sz="1733" dirty="0" err="1">
                <a:solidFill>
                  <a:schemeClr val="tx1"/>
                </a:solidFill>
                <a:latin typeface="Courier New"/>
                <a:ea typeface="Courier New"/>
                <a:cs typeface="Courier New"/>
                <a:sym typeface="Courier New"/>
              </a:rPr>
              <a:t>desc.equilibrium</a:t>
            </a:r>
            <a:r>
              <a:rPr lang="en-US" sz="1733" dirty="0">
                <a:solidFill>
                  <a:schemeClr val="tx1"/>
                </a:solidFill>
                <a:latin typeface="Courier New"/>
                <a:ea typeface="Courier New"/>
                <a:cs typeface="Courier New"/>
                <a:sym typeface="Courier New"/>
              </a:rPr>
              <a:t> import Equilibrium</a:t>
            </a:r>
          </a:p>
          <a:p>
            <a:pPr algn="l"/>
            <a:endParaRPr lang="en" sz="1733" dirty="0">
              <a:solidFill>
                <a:schemeClr val="dk2"/>
              </a:solidFill>
              <a:latin typeface="Courier New"/>
              <a:ea typeface="Courier New"/>
              <a:cs typeface="Courier New"/>
              <a:sym typeface="Courier New"/>
            </a:endParaRPr>
          </a:p>
          <a:p>
            <a:pPr algn="l"/>
            <a:r>
              <a:rPr lang="en" sz="1733" dirty="0">
                <a:solidFill>
                  <a:schemeClr val="dk2"/>
                </a:solidFill>
                <a:latin typeface="Courier New"/>
                <a:ea typeface="Courier New"/>
                <a:cs typeface="Courier New"/>
                <a:sym typeface="Courier New"/>
              </a:rPr>
              <a:t># fit initial DESC equilibrium from desired qsc solution</a:t>
            </a:r>
            <a:endParaRPr sz="1733" dirty="0">
              <a:solidFill>
                <a:schemeClr val="dk2"/>
              </a:solidFill>
              <a:latin typeface="Courier New"/>
              <a:ea typeface="Courier New"/>
              <a:cs typeface="Courier New"/>
              <a:sym typeface="Courier New"/>
            </a:endParaRPr>
          </a:p>
          <a:p>
            <a:pPr algn="l"/>
            <a:r>
              <a:rPr lang="en" sz="1733" dirty="0">
                <a:latin typeface="Courier New"/>
                <a:ea typeface="Courier New"/>
                <a:cs typeface="Courier New"/>
                <a:sym typeface="Courier New"/>
              </a:rPr>
              <a:t>qsc = Qsc.from_paper(</a:t>
            </a:r>
            <a:r>
              <a:rPr lang="en" sz="1733" dirty="0">
                <a:solidFill>
                  <a:srgbClr val="FF0000"/>
                </a:solidFill>
                <a:latin typeface="Courier New"/>
                <a:ea typeface="Courier New"/>
                <a:cs typeface="Courier New"/>
                <a:sym typeface="Courier New"/>
              </a:rPr>
              <a:t>'precise QA'</a:t>
            </a:r>
            <a:r>
              <a:rPr lang="en" sz="1733" dirty="0">
                <a:latin typeface="Courier New"/>
                <a:ea typeface="Courier New"/>
                <a:cs typeface="Courier New"/>
                <a:sym typeface="Courier New"/>
              </a:rPr>
              <a:t>,nphi=</a:t>
            </a:r>
            <a:r>
              <a:rPr lang="en" sz="1733" dirty="0">
                <a:solidFill>
                  <a:schemeClr val="accent4"/>
                </a:solidFill>
                <a:latin typeface="Courier New"/>
                <a:ea typeface="Courier New"/>
                <a:cs typeface="Courier New"/>
                <a:sym typeface="Courier New"/>
              </a:rPr>
              <a:t>99</a:t>
            </a:r>
            <a:r>
              <a:rPr lang="en" sz="1733" dirty="0">
                <a:latin typeface="Courier New"/>
                <a:ea typeface="Courier New"/>
                <a:cs typeface="Courier New"/>
                <a:sym typeface="Courier New"/>
              </a:rPr>
              <a:t>)</a:t>
            </a:r>
            <a:endParaRPr sz="1733" dirty="0">
              <a:latin typeface="Courier New"/>
              <a:ea typeface="Courier New"/>
              <a:cs typeface="Courier New"/>
              <a:sym typeface="Courier New"/>
            </a:endParaRPr>
          </a:p>
          <a:p>
            <a:pPr algn="l"/>
            <a:r>
              <a:rPr lang="en" sz="1733" dirty="0">
                <a:latin typeface="Courier New"/>
                <a:ea typeface="Courier New"/>
                <a:cs typeface="Courier New"/>
                <a:sym typeface="Courier New"/>
              </a:rPr>
              <a:t>desc_eq = Equilibrium.from_near_axis(qsc,r=</a:t>
            </a:r>
            <a:r>
              <a:rPr lang="en" sz="1733" dirty="0">
                <a:solidFill>
                  <a:schemeClr val="accent4"/>
                </a:solidFill>
                <a:latin typeface="Courier New"/>
                <a:ea typeface="Courier New"/>
                <a:cs typeface="Courier New"/>
                <a:sym typeface="Courier New"/>
              </a:rPr>
              <a:t>0.35</a:t>
            </a:r>
            <a:r>
              <a:rPr lang="en" sz="1733" dirty="0">
                <a:latin typeface="Courier New"/>
                <a:ea typeface="Courier New"/>
                <a:cs typeface="Courier New"/>
                <a:sym typeface="Courier New"/>
              </a:rPr>
              <a:t>,L=</a:t>
            </a:r>
            <a:r>
              <a:rPr lang="en" sz="1733" dirty="0">
                <a:solidFill>
                  <a:schemeClr val="accent4"/>
                </a:solidFill>
                <a:latin typeface="Courier New"/>
                <a:ea typeface="Courier New"/>
                <a:cs typeface="Courier New"/>
                <a:sym typeface="Courier New"/>
              </a:rPr>
              <a:t>9</a:t>
            </a:r>
            <a:r>
              <a:rPr lang="en" sz="1733" dirty="0">
                <a:latin typeface="Courier New"/>
                <a:ea typeface="Courier New"/>
                <a:cs typeface="Courier New"/>
                <a:sym typeface="Courier New"/>
              </a:rPr>
              <a:t>,M=</a:t>
            </a:r>
            <a:r>
              <a:rPr lang="en" sz="1733" dirty="0">
                <a:solidFill>
                  <a:schemeClr val="accent4"/>
                </a:solidFill>
                <a:latin typeface="Courier New"/>
                <a:ea typeface="Courier New"/>
                <a:cs typeface="Courier New"/>
                <a:sym typeface="Courier New"/>
              </a:rPr>
              <a:t>9</a:t>
            </a:r>
            <a:r>
              <a:rPr lang="en" sz="1733" dirty="0">
                <a:latin typeface="Courier New"/>
                <a:ea typeface="Courier New"/>
                <a:cs typeface="Courier New"/>
                <a:sym typeface="Courier New"/>
              </a:rPr>
              <a:t>,N=</a:t>
            </a:r>
            <a:r>
              <a:rPr lang="en" sz="1733" dirty="0">
                <a:solidFill>
                  <a:schemeClr val="accent4"/>
                </a:solidFill>
                <a:latin typeface="Courier New"/>
                <a:ea typeface="Courier New"/>
                <a:cs typeface="Courier New"/>
                <a:sym typeface="Courier New"/>
              </a:rPr>
              <a:t>10</a:t>
            </a:r>
            <a:r>
              <a:rPr lang="en" sz="1733" dirty="0">
                <a:latin typeface="Courier New"/>
                <a:ea typeface="Courier New"/>
                <a:cs typeface="Courier New"/>
                <a:sym typeface="Courier New"/>
              </a:rPr>
              <a:t>)</a:t>
            </a:r>
            <a:endParaRPr sz="1733" dirty="0">
              <a:latin typeface="Courier New"/>
              <a:ea typeface="Courier New"/>
              <a:cs typeface="Courier New"/>
              <a:sym typeface="Courier New"/>
            </a:endParaRPr>
          </a:p>
          <a:p>
            <a:pPr algn="l"/>
            <a:endParaRPr sz="1733" dirty="0">
              <a:latin typeface="Courier New"/>
              <a:ea typeface="Courier New"/>
              <a:cs typeface="Courier New"/>
              <a:sym typeface="Courier New"/>
            </a:endParaRPr>
          </a:p>
          <a:p>
            <a:pPr algn="l"/>
            <a:r>
              <a:rPr lang="en" sz="1733" dirty="0">
                <a:solidFill>
                  <a:schemeClr val="dk2"/>
                </a:solidFill>
                <a:latin typeface="Courier New"/>
                <a:ea typeface="Courier New"/>
                <a:cs typeface="Courier New"/>
                <a:sym typeface="Courier New"/>
              </a:rPr>
              <a:t># get constraints on axis and O(r) coefficients </a:t>
            </a:r>
            <a:endParaRPr sz="1733" dirty="0">
              <a:solidFill>
                <a:schemeClr val="dk2"/>
              </a:solidFill>
              <a:latin typeface="Courier New"/>
              <a:ea typeface="Courier New"/>
              <a:cs typeface="Courier New"/>
              <a:sym typeface="Courier New"/>
            </a:endParaRPr>
          </a:p>
          <a:p>
            <a:pPr algn="l">
              <a:buClr>
                <a:schemeClr val="dk1"/>
              </a:buClr>
              <a:buSzPts val="1100"/>
            </a:pPr>
            <a:r>
              <a:rPr lang="en" sz="1733" dirty="0">
                <a:solidFill>
                  <a:schemeClr val="dk2"/>
                </a:solidFill>
                <a:latin typeface="Courier New"/>
                <a:ea typeface="Courier New"/>
                <a:cs typeface="Courier New"/>
                <a:sym typeface="Courier New"/>
              </a:rPr>
              <a:t># to pass to eq.solve using utility function</a:t>
            </a:r>
            <a:endParaRPr sz="1733" dirty="0">
              <a:solidFill>
                <a:schemeClr val="dk2"/>
              </a:solidFill>
              <a:latin typeface="Courier New"/>
              <a:ea typeface="Courier New"/>
              <a:cs typeface="Courier New"/>
              <a:sym typeface="Courier New"/>
            </a:endParaRPr>
          </a:p>
          <a:p>
            <a:pPr algn="l"/>
            <a:r>
              <a:rPr lang="en" sz="1733" dirty="0">
                <a:latin typeface="Courier New"/>
                <a:ea typeface="Courier New"/>
                <a:cs typeface="Courier New"/>
                <a:sym typeface="Courier New"/>
              </a:rPr>
              <a:t>cs = get_NAE_constraints(desc_eq, qsc, order=</a:t>
            </a:r>
            <a:r>
              <a:rPr lang="en" sz="1733" dirty="0">
                <a:solidFill>
                  <a:schemeClr val="accent4"/>
                </a:solidFill>
                <a:latin typeface="Courier New"/>
                <a:ea typeface="Courier New"/>
                <a:cs typeface="Courier New"/>
                <a:sym typeface="Courier New"/>
              </a:rPr>
              <a:t>1</a:t>
            </a:r>
            <a:r>
              <a:rPr lang="en" sz="1733" dirty="0">
                <a:latin typeface="Courier New"/>
                <a:ea typeface="Courier New"/>
                <a:cs typeface="Courier New"/>
                <a:sym typeface="Courier New"/>
              </a:rPr>
              <a:t>)</a:t>
            </a:r>
            <a:endParaRPr sz="1733" dirty="0">
              <a:latin typeface="Courier New"/>
              <a:ea typeface="Courier New"/>
              <a:cs typeface="Courier New"/>
              <a:sym typeface="Courier New"/>
            </a:endParaRPr>
          </a:p>
          <a:p>
            <a:pPr algn="l"/>
            <a:endParaRPr sz="1733" dirty="0">
              <a:latin typeface="Courier New"/>
              <a:ea typeface="Courier New"/>
              <a:cs typeface="Courier New"/>
              <a:sym typeface="Courier New"/>
            </a:endParaRPr>
          </a:p>
          <a:p>
            <a:pPr algn="l"/>
            <a:r>
              <a:rPr lang="en" sz="1733" dirty="0">
                <a:solidFill>
                  <a:schemeClr val="dk2"/>
                </a:solidFill>
                <a:latin typeface="Courier New"/>
                <a:ea typeface="Courier New"/>
                <a:cs typeface="Courier New"/>
                <a:sym typeface="Courier New"/>
              </a:rPr>
              <a:t># solve NAE-constrained equilibrium</a:t>
            </a:r>
            <a:endParaRPr sz="1733" dirty="0">
              <a:solidFill>
                <a:schemeClr val="dk2"/>
              </a:solidFill>
              <a:latin typeface="Courier New"/>
              <a:ea typeface="Courier New"/>
              <a:cs typeface="Courier New"/>
              <a:sym typeface="Courier New"/>
            </a:endParaRPr>
          </a:p>
          <a:p>
            <a:pPr algn="l"/>
            <a:r>
              <a:rPr lang="en" sz="1733" dirty="0">
                <a:latin typeface="Courier New"/>
                <a:ea typeface="Courier New"/>
                <a:cs typeface="Courier New"/>
                <a:sym typeface="Courier New"/>
              </a:rPr>
              <a:t>desc_eq.solve(objective=</a:t>
            </a:r>
            <a:r>
              <a:rPr lang="en" sz="1733" dirty="0">
                <a:solidFill>
                  <a:srgbClr val="FF0000"/>
                </a:solidFill>
                <a:latin typeface="Courier New"/>
                <a:ea typeface="Courier New"/>
                <a:cs typeface="Courier New"/>
                <a:sym typeface="Courier New"/>
              </a:rPr>
              <a:t>”force”</a:t>
            </a:r>
            <a:r>
              <a:rPr lang="en" sz="1733" dirty="0">
                <a:latin typeface="Courier New"/>
                <a:ea typeface="Courier New"/>
                <a:cs typeface="Courier New"/>
                <a:sym typeface="Courier New"/>
              </a:rPr>
              <a:t>,constraints=cs);</a:t>
            </a:r>
            <a:endParaRPr sz="1733" dirty="0">
              <a:latin typeface="Courier New"/>
              <a:ea typeface="Courier New"/>
              <a:cs typeface="Courier New"/>
              <a:sym typeface="Courier New"/>
            </a:endParaRPr>
          </a:p>
        </p:txBody>
      </p:sp>
      <p:pic>
        <p:nvPicPr>
          <p:cNvPr id="4" name="Picture 3">
            <a:extLst>
              <a:ext uri="{FF2B5EF4-FFF2-40B4-BE49-F238E27FC236}">
                <a16:creationId xmlns:a16="http://schemas.microsoft.com/office/drawing/2014/main" id="{A25074F8-7FB7-303D-30E9-B4EEE8585617}"/>
              </a:ext>
            </a:extLst>
          </p:cNvPr>
          <p:cNvPicPr>
            <a:picLocks noChangeAspect="1"/>
          </p:cNvPicPr>
          <p:nvPr/>
        </p:nvPicPr>
        <p:blipFill>
          <a:blip r:embed="rId3"/>
          <a:stretch>
            <a:fillRect/>
          </a:stretch>
        </p:blipFill>
        <p:spPr>
          <a:xfrm>
            <a:off x="8697950" y="1248937"/>
            <a:ext cx="3132839" cy="4047893"/>
          </a:xfrm>
          <a:prstGeom prst="rect">
            <a:avLst/>
          </a:prstGeom>
        </p:spPr>
      </p:pic>
      <p:sp>
        <p:nvSpPr>
          <p:cNvPr id="5" name="TextBox 4">
            <a:extLst>
              <a:ext uri="{FF2B5EF4-FFF2-40B4-BE49-F238E27FC236}">
                <a16:creationId xmlns:a16="http://schemas.microsoft.com/office/drawing/2014/main" id="{4311AB82-7AEA-CB84-D933-47927209B23E}"/>
              </a:ext>
            </a:extLst>
          </p:cNvPr>
          <p:cNvSpPr txBox="1"/>
          <p:nvPr/>
        </p:nvSpPr>
        <p:spPr>
          <a:xfrm>
            <a:off x="587368" y="5209806"/>
            <a:ext cx="9051724" cy="12618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3200" dirty="0"/>
              <a:t>Tutorial </a:t>
            </a:r>
            <a:r>
              <a:rPr kumimoji="0" lang="en-US" sz="3200" b="1" i="0" u="none" strike="noStrike" cap="none" spc="0" normalizeH="0" baseline="0" dirty="0">
                <a:ln>
                  <a:noFill/>
                </a:ln>
                <a:solidFill>
                  <a:srgbClr val="245253"/>
                </a:solidFill>
                <a:effectLst/>
                <a:uFillTx/>
                <a:latin typeface="Century Gothic"/>
                <a:ea typeface="Century Gothic"/>
                <a:cs typeface="Century Gothic"/>
                <a:sym typeface="Century Gothic"/>
              </a:rPr>
              <a:t>on DESC documentation website: </a:t>
            </a:r>
            <a:r>
              <a:rPr kumimoji="0" lang="en-US" sz="4400" b="1" i="0" u="none" strike="noStrike" cap="none" spc="0" normalizeH="0" baseline="0" dirty="0">
                <a:ln>
                  <a:noFill/>
                </a:ln>
                <a:solidFill>
                  <a:srgbClr val="00B0F0"/>
                </a:solidFill>
                <a:effectLst/>
                <a:uFillTx/>
                <a:latin typeface="Consolas" panose="020B0609020204030204" pitchFamily="49" charset="0"/>
                <a:sym typeface="Century Gothic"/>
              </a:rPr>
              <a:t>desc-docs.readthedocs.io</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A44EA1-A158-45DB-7730-CF9E0C894FF6}"/>
              </a:ext>
            </a:extLst>
          </p:cNvPr>
          <p:cNvSpPr>
            <a:spLocks noGrp="1"/>
          </p:cNvSpPr>
          <p:nvPr>
            <p:ph type="title"/>
          </p:nvPr>
        </p:nvSpPr>
        <p:spPr/>
        <p:txBody>
          <a:bodyPr>
            <a:normAutofit/>
          </a:bodyPr>
          <a:lstStyle/>
          <a:p>
            <a:r>
              <a:rPr lang="en" sz="2400" dirty="0"/>
              <a:t>QA O(𝝆</a:t>
            </a:r>
            <a:r>
              <a:rPr lang="en" sz="2400" baseline="30000" dirty="0"/>
              <a:t>2</a:t>
            </a:r>
            <a:r>
              <a:rPr lang="en" sz="2400" dirty="0"/>
              <a:t>)  </a:t>
            </a:r>
            <a:r>
              <a:rPr lang="en-US" dirty="0"/>
              <a:t>NAE-constrained Equilibrium</a:t>
            </a:r>
          </a:p>
        </p:txBody>
      </p:sp>
      <p:sp>
        <p:nvSpPr>
          <p:cNvPr id="4" name="Slide Number Placeholder 3">
            <a:extLst>
              <a:ext uri="{FF2B5EF4-FFF2-40B4-BE49-F238E27FC236}">
                <a16:creationId xmlns:a16="http://schemas.microsoft.com/office/drawing/2014/main" id="{3C121AE6-EB22-9345-EF4C-2237742A05ED}"/>
              </a:ext>
            </a:extLst>
          </p:cNvPr>
          <p:cNvSpPr>
            <a:spLocks noGrp="1"/>
          </p:cNvSpPr>
          <p:nvPr>
            <p:ph type="sldNum" sz="quarter" idx="2"/>
          </p:nvPr>
        </p:nvSpPr>
        <p:spPr/>
        <p:txBody>
          <a:bodyPr/>
          <a:lstStyle/>
          <a:p>
            <a:fld id="{86CB4B4D-7CA3-9044-876B-883B54F8677D}" type="slidenum">
              <a:rPr lang="en-US" smtClean="0"/>
              <a:t>15</a:t>
            </a:fld>
            <a:endParaRPr lang="en-US"/>
          </a:p>
        </p:txBody>
      </p:sp>
      <p:pic>
        <p:nvPicPr>
          <p:cNvPr id="7" name="Picture 6">
            <a:extLst>
              <a:ext uri="{FF2B5EF4-FFF2-40B4-BE49-F238E27FC236}">
                <a16:creationId xmlns:a16="http://schemas.microsoft.com/office/drawing/2014/main" id="{B91CA5FA-ED1C-AC6D-B30D-4548194A54D9}"/>
              </a:ext>
            </a:extLst>
          </p:cNvPr>
          <p:cNvPicPr>
            <a:picLocks noChangeAspect="1"/>
          </p:cNvPicPr>
          <p:nvPr/>
        </p:nvPicPr>
        <p:blipFill>
          <a:blip r:embed="rId2"/>
          <a:stretch>
            <a:fillRect/>
          </a:stretch>
        </p:blipFill>
        <p:spPr>
          <a:xfrm>
            <a:off x="1237724" y="997477"/>
            <a:ext cx="10826294" cy="5731301"/>
          </a:xfrm>
          <a:prstGeom prst="rect">
            <a:avLst/>
          </a:prstGeom>
        </p:spPr>
      </p:pic>
    </p:spTree>
    <p:extLst>
      <p:ext uri="{BB962C8B-B14F-4D97-AF65-F5344CB8AC3E}">
        <p14:creationId xmlns:p14="http://schemas.microsoft.com/office/powerpoint/2010/main" val="254413221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itle 2">
                <a:extLst>
                  <a:ext uri="{FF2B5EF4-FFF2-40B4-BE49-F238E27FC236}">
                    <a16:creationId xmlns:a16="http://schemas.microsoft.com/office/drawing/2014/main" id="{D5E412C2-4D11-CB4F-91FC-E6790DBB9A2D}"/>
                  </a:ext>
                </a:extLst>
              </p:cNvPr>
              <p:cNvSpPr>
                <a:spLocks noGrp="1"/>
              </p:cNvSpPr>
              <p:nvPr>
                <p:ph type="title"/>
              </p:nvPr>
            </p:nvSpPr>
            <p:spPr/>
            <p:txBody>
              <a:bodyPr/>
              <a:lstStyle/>
              <a:p>
                <a:r>
                  <a:rPr lang="en-US" dirty="0"/>
                  <a:t>Fitting NAE Behavior with Toroidal Fourier Series – </a:t>
                </a:r>
                <a:r>
                  <a:rPr lang="en-US" sz="2400" dirty="0">
                    <a:latin typeface="Aptos Display" panose="020B0004020202020204" pitchFamily="34" charset="0"/>
                  </a:rPr>
                  <a:t>O(</a:t>
                </a:r>
                <a14:m>
                  <m:oMath xmlns:m="http://schemas.openxmlformats.org/officeDocument/2006/math">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𝜌</m:t>
                        </m:r>
                      </m:e>
                      <m:sup>
                        <m:r>
                          <a:rPr lang="en-US" sz="2400" b="0" i="1" smtClean="0">
                            <a:latin typeface="Cambria Math" panose="02040503050406030204" pitchFamily="18" charset="0"/>
                          </a:rPr>
                          <m:t>1</m:t>
                        </m:r>
                      </m:sup>
                    </m:sSup>
                  </m:oMath>
                </a14:m>
                <a:r>
                  <a:rPr lang="en-US" sz="2400" dirty="0">
                    <a:latin typeface="Aptos Display" panose="020B0004020202020204" pitchFamily="34" charset="0"/>
                  </a:rPr>
                  <a:t>) </a:t>
                </a:r>
                <a:endParaRPr lang="en-US" dirty="0"/>
              </a:p>
            </p:txBody>
          </p:sp>
        </mc:Choice>
        <mc:Fallback xmlns="">
          <p:sp>
            <p:nvSpPr>
              <p:cNvPr id="3" name="Title 2">
                <a:extLst>
                  <a:ext uri="{FF2B5EF4-FFF2-40B4-BE49-F238E27FC236}">
                    <a16:creationId xmlns:a16="http://schemas.microsoft.com/office/drawing/2014/main" id="{D5E412C2-4D11-CB4F-91FC-E6790DBB9A2D}"/>
                  </a:ext>
                </a:extLst>
              </p:cNvPr>
              <p:cNvSpPr>
                <a:spLocks noGrp="1" noRot="1" noChangeAspect="1" noMove="1" noResize="1" noEditPoints="1" noAdjustHandles="1" noChangeArrowheads="1" noChangeShapeType="1" noTextEdit="1"/>
              </p:cNvSpPr>
              <p:nvPr>
                <p:ph type="title"/>
              </p:nvPr>
            </p:nvSpPr>
            <p:spPr>
              <a:blipFill>
                <a:blip r:embed="rId2"/>
                <a:stretch>
                  <a:fillRect l="-1278" t="-9877" b="-25926"/>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6633167A-752F-6DF2-B6FF-CC606839E498}"/>
              </a:ext>
            </a:extLst>
          </p:cNvPr>
          <p:cNvSpPr>
            <a:spLocks noGrp="1"/>
          </p:cNvSpPr>
          <p:nvPr>
            <p:ph type="sldNum" sz="quarter" idx="2"/>
          </p:nvPr>
        </p:nvSpPr>
        <p:spPr/>
        <p:txBody>
          <a:bodyPr/>
          <a:lstStyle/>
          <a:p>
            <a:fld id="{86CB4B4D-7CA3-9044-876B-883B54F8677D}" type="slidenum">
              <a:rPr lang="en-US" smtClean="0"/>
              <a:t>16</a:t>
            </a:fld>
            <a:endParaRPr lang="en-US"/>
          </a:p>
        </p:txBody>
      </p:sp>
      <p:pic>
        <p:nvPicPr>
          <p:cNvPr id="5" name="Picture 4" descr="A graph of a number of numbers and lines&#10;&#10;Description automatically generated with medium confidence">
            <a:extLst>
              <a:ext uri="{FF2B5EF4-FFF2-40B4-BE49-F238E27FC236}">
                <a16:creationId xmlns:a16="http://schemas.microsoft.com/office/drawing/2014/main" id="{BBD12900-77EC-472A-210B-246E278DA081}"/>
              </a:ext>
            </a:extLst>
          </p:cNvPr>
          <p:cNvPicPr>
            <a:picLocks noChangeAspect="1"/>
          </p:cNvPicPr>
          <p:nvPr/>
        </p:nvPicPr>
        <p:blipFill rotWithShape="1">
          <a:blip r:embed="rId3"/>
          <a:srcRect l="3465" t="4857" r="3556" b="3465"/>
          <a:stretch/>
        </p:blipFill>
        <p:spPr>
          <a:xfrm>
            <a:off x="143308" y="1789287"/>
            <a:ext cx="4219299" cy="4160260"/>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6BD6B5D-5E05-A103-D640-5FAB9B82ED37}"/>
                  </a:ext>
                </a:extLst>
              </p:cNvPr>
              <p:cNvSpPr txBox="1"/>
              <p:nvPr/>
            </p:nvSpPr>
            <p:spPr>
              <a:xfrm>
                <a:off x="684001" y="1043704"/>
                <a:ext cx="3151393" cy="477888"/>
              </a:xfrm>
              <a:prstGeom prst="rect">
                <a:avLst/>
              </a:prstGeom>
              <a:noFill/>
              <a:ln w="19050">
                <a:solidFill>
                  <a:srgbClr val="245254"/>
                </a:solidFill>
              </a:ln>
            </p:spPr>
            <p:txBody>
              <a:bodyPr wrap="square" rtlCol="0">
                <a:spAutoFit/>
              </a:bodyPr>
              <a:lstStyle/>
              <a:p>
                <a:pPr algn="ctr"/>
                <a:r>
                  <a:rPr lang="en-US" sz="2400" dirty="0">
                    <a:latin typeface="Aptos Display" panose="020B0004020202020204" pitchFamily="34" charset="0"/>
                  </a:rPr>
                  <a:t>O(</a:t>
                </a:r>
                <a14:m>
                  <m:oMath xmlns:m="http://schemas.openxmlformats.org/officeDocument/2006/math">
                    <m:r>
                      <a:rPr lang="en-US" sz="2400" b="0" i="1" smtClean="0">
                        <a:latin typeface="Cambria Math" panose="02040503050406030204" pitchFamily="18" charset="0"/>
                      </a:rPr>
                      <m:t>𝜌</m:t>
                    </m:r>
                  </m:oMath>
                </a14:m>
                <a:r>
                  <a:rPr lang="en-US" sz="2400" dirty="0">
                    <a:latin typeface="Aptos Display" panose="020B0004020202020204" pitchFamily="34" charset="0"/>
                  </a:rPr>
                  <a:t>) Coefficient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𝑅</m:t>
                        </m:r>
                      </m:e>
                      <m:sub>
                        <m:r>
                          <a:rPr lang="en-US" sz="2400" b="0" i="1" smtClean="0">
                            <a:latin typeface="Cambria Math" panose="02040503050406030204" pitchFamily="18" charset="0"/>
                          </a:rPr>
                          <m:t>1,1,</m:t>
                        </m:r>
                        <m:r>
                          <a:rPr lang="en-US" sz="2400" b="0" i="1" smtClean="0">
                            <a:latin typeface="Cambria Math" panose="02040503050406030204" pitchFamily="18" charset="0"/>
                          </a:rPr>
                          <m:t>𝑛</m:t>
                        </m:r>
                      </m:sub>
                    </m:sSub>
                  </m:oMath>
                </a14:m>
                <a:endParaRPr lang="en-US" sz="2400" dirty="0">
                  <a:latin typeface="Aptos Display" panose="020B0004020202020204" pitchFamily="34" charset="0"/>
                </a:endParaRPr>
              </a:p>
            </p:txBody>
          </p:sp>
        </mc:Choice>
        <mc:Fallback xmlns="">
          <p:sp>
            <p:nvSpPr>
              <p:cNvPr id="8" name="TextBox 7">
                <a:extLst>
                  <a:ext uri="{FF2B5EF4-FFF2-40B4-BE49-F238E27FC236}">
                    <a16:creationId xmlns:a16="http://schemas.microsoft.com/office/drawing/2014/main" id="{E6BD6B5D-5E05-A103-D640-5FAB9B82ED37}"/>
                  </a:ext>
                </a:extLst>
              </p:cNvPr>
              <p:cNvSpPr txBox="1">
                <a:spLocks noRot="1" noChangeAspect="1" noMove="1" noResize="1" noEditPoints="1" noAdjustHandles="1" noChangeArrowheads="1" noChangeShapeType="1" noTextEdit="1"/>
              </p:cNvSpPr>
              <p:nvPr/>
            </p:nvSpPr>
            <p:spPr>
              <a:xfrm>
                <a:off x="684001" y="1043704"/>
                <a:ext cx="3151393" cy="477888"/>
              </a:xfrm>
              <a:prstGeom prst="rect">
                <a:avLst/>
              </a:prstGeom>
              <a:blipFill>
                <a:blip r:embed="rId4"/>
                <a:stretch>
                  <a:fillRect l="-769" t="-6098" b="-23171"/>
                </a:stretch>
              </a:blipFill>
              <a:ln w="19050">
                <a:solidFill>
                  <a:srgbClr val="245254"/>
                </a:solidFill>
              </a:ln>
            </p:spPr>
            <p:txBody>
              <a:bodyPr/>
              <a:lstStyle/>
              <a:p>
                <a:r>
                  <a:rPr lang="en-US">
                    <a:noFill/>
                  </a:rPr>
                  <a:t> </a:t>
                </a:r>
              </a:p>
            </p:txBody>
          </p:sp>
        </mc:Fallback>
      </mc:AlternateContent>
      <p:sp>
        <p:nvSpPr>
          <p:cNvPr id="2" name="TextBox 1">
            <a:extLst>
              <a:ext uri="{FF2B5EF4-FFF2-40B4-BE49-F238E27FC236}">
                <a16:creationId xmlns:a16="http://schemas.microsoft.com/office/drawing/2014/main" id="{D38B6551-4BFB-90AC-F9B9-726AEE666533}"/>
              </a:ext>
            </a:extLst>
          </p:cNvPr>
          <p:cNvSpPr txBox="1"/>
          <p:nvPr/>
        </p:nvSpPr>
        <p:spPr>
          <a:xfrm>
            <a:off x="4883365" y="2605168"/>
            <a:ext cx="4745621" cy="1323439"/>
          </a:xfrm>
          <a:prstGeom prst="rect">
            <a:avLst/>
          </a:prstGeom>
          <a:noFill/>
          <a:ln>
            <a:solidFill>
              <a:srgbClr val="245254"/>
            </a:solidFill>
          </a:ln>
        </p:spPr>
        <p:txBody>
          <a:bodyPr wrap="square" rtlCol="0">
            <a:spAutoFit/>
          </a:bodyPr>
          <a:lstStyle/>
          <a:p>
            <a:r>
              <a:rPr lang="en-US" sz="2000" dirty="0">
                <a:latin typeface="Aptos Display" panose="020B0004020202020204" pitchFamily="34" charset="0"/>
              </a:rPr>
              <a:t>QA NAE behavior simplest to describe</a:t>
            </a:r>
          </a:p>
          <a:p>
            <a:endParaRPr lang="en-US" sz="2000" dirty="0">
              <a:latin typeface="Aptos Display" panose="020B0004020202020204" pitchFamily="34" charset="0"/>
            </a:endParaRPr>
          </a:p>
          <a:p>
            <a:r>
              <a:rPr lang="en-US" sz="2000" dirty="0">
                <a:latin typeface="Aptos Display" panose="020B0004020202020204" pitchFamily="34" charset="0"/>
              </a:rPr>
              <a:t>QI NAE behavior very difficult to describe with cylindrical angle!</a:t>
            </a:r>
          </a:p>
        </p:txBody>
      </p:sp>
      <p:pic>
        <p:nvPicPr>
          <p:cNvPr id="6" name="Google Shape;282;p32">
            <a:extLst>
              <a:ext uri="{FF2B5EF4-FFF2-40B4-BE49-F238E27FC236}">
                <a16:creationId xmlns:a16="http://schemas.microsoft.com/office/drawing/2014/main" id="{1A0472CE-5335-E574-F281-700557B87959}"/>
              </a:ext>
            </a:extLst>
          </p:cNvPr>
          <p:cNvPicPr preferRelativeResize="0"/>
          <p:nvPr/>
        </p:nvPicPr>
        <p:blipFill>
          <a:blip r:embed="rId5">
            <a:alphaModFix/>
          </a:blip>
          <a:stretch>
            <a:fillRect/>
          </a:stretch>
        </p:blipFill>
        <p:spPr>
          <a:xfrm>
            <a:off x="4098051" y="1066381"/>
            <a:ext cx="5530935" cy="432533"/>
          </a:xfrm>
          <a:prstGeom prst="rect">
            <a:avLst/>
          </a:prstGeom>
          <a:noFill/>
          <a:ln>
            <a:noFill/>
          </a:ln>
        </p:spPr>
      </p:pic>
    </p:spTree>
    <p:extLst>
      <p:ext uri="{BB962C8B-B14F-4D97-AF65-F5344CB8AC3E}">
        <p14:creationId xmlns:p14="http://schemas.microsoft.com/office/powerpoint/2010/main" val="3331311347"/>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itle 2">
                <a:extLst>
                  <a:ext uri="{FF2B5EF4-FFF2-40B4-BE49-F238E27FC236}">
                    <a16:creationId xmlns:a16="http://schemas.microsoft.com/office/drawing/2014/main" id="{D5E412C2-4D11-CB4F-91FC-E6790DBB9A2D}"/>
                  </a:ext>
                </a:extLst>
              </p:cNvPr>
              <p:cNvSpPr>
                <a:spLocks noGrp="1"/>
              </p:cNvSpPr>
              <p:nvPr>
                <p:ph type="title"/>
              </p:nvPr>
            </p:nvSpPr>
            <p:spPr/>
            <p:txBody>
              <a:bodyPr/>
              <a:lstStyle/>
              <a:p>
                <a:r>
                  <a:rPr lang="en-US" dirty="0"/>
                  <a:t>Fitting NAE Behavior with Toroidal Fourier Series – </a:t>
                </a:r>
                <a:r>
                  <a:rPr lang="en-US" sz="2400" dirty="0">
                    <a:latin typeface="Aptos Display" panose="020B0004020202020204" pitchFamily="34" charset="0"/>
                  </a:rPr>
                  <a:t>O(</a:t>
                </a:r>
                <a14:m>
                  <m:oMath xmlns:m="http://schemas.openxmlformats.org/officeDocument/2006/math">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𝜌</m:t>
                        </m:r>
                      </m:e>
                      <m:sup>
                        <m:r>
                          <a:rPr lang="en-US" sz="2400" b="0" i="1" smtClean="0">
                            <a:latin typeface="Cambria Math" panose="02040503050406030204" pitchFamily="18" charset="0"/>
                          </a:rPr>
                          <m:t>2</m:t>
                        </m:r>
                      </m:sup>
                    </m:sSup>
                  </m:oMath>
                </a14:m>
                <a:r>
                  <a:rPr lang="en-US" sz="2400" dirty="0">
                    <a:latin typeface="Aptos Display" panose="020B0004020202020204" pitchFamily="34" charset="0"/>
                  </a:rPr>
                  <a:t>) </a:t>
                </a:r>
                <a:endParaRPr lang="en-US" dirty="0"/>
              </a:p>
            </p:txBody>
          </p:sp>
        </mc:Choice>
        <mc:Fallback xmlns="">
          <p:sp>
            <p:nvSpPr>
              <p:cNvPr id="3" name="Title 2">
                <a:extLst>
                  <a:ext uri="{FF2B5EF4-FFF2-40B4-BE49-F238E27FC236}">
                    <a16:creationId xmlns:a16="http://schemas.microsoft.com/office/drawing/2014/main" id="{D5E412C2-4D11-CB4F-91FC-E6790DBB9A2D}"/>
                  </a:ext>
                </a:extLst>
              </p:cNvPr>
              <p:cNvSpPr>
                <a:spLocks noGrp="1" noRot="1" noChangeAspect="1" noMove="1" noResize="1" noEditPoints="1" noAdjustHandles="1" noChangeArrowheads="1" noChangeShapeType="1" noTextEdit="1"/>
              </p:cNvSpPr>
              <p:nvPr>
                <p:ph type="title"/>
              </p:nvPr>
            </p:nvSpPr>
            <p:spPr>
              <a:blipFill>
                <a:blip r:embed="rId2"/>
                <a:stretch>
                  <a:fillRect l="-1278" t="-9877" b="-25926"/>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6633167A-752F-6DF2-B6FF-CC606839E498}"/>
              </a:ext>
            </a:extLst>
          </p:cNvPr>
          <p:cNvSpPr>
            <a:spLocks noGrp="1"/>
          </p:cNvSpPr>
          <p:nvPr>
            <p:ph type="sldNum" sz="quarter" idx="2"/>
          </p:nvPr>
        </p:nvSpPr>
        <p:spPr/>
        <p:txBody>
          <a:bodyPr/>
          <a:lstStyle/>
          <a:p>
            <a:fld id="{86CB4B4D-7CA3-9044-876B-883B54F8677D}" type="slidenum">
              <a:rPr lang="en-US" smtClean="0"/>
              <a:t>17</a:t>
            </a:fld>
            <a:endParaRPr lang="en-US"/>
          </a:p>
        </p:txBody>
      </p:sp>
      <p:pic>
        <p:nvPicPr>
          <p:cNvPr id="5" name="Picture 4" descr="A graph of a number of numbers and lines&#10;&#10;Description automatically generated with medium confidence">
            <a:extLst>
              <a:ext uri="{FF2B5EF4-FFF2-40B4-BE49-F238E27FC236}">
                <a16:creationId xmlns:a16="http://schemas.microsoft.com/office/drawing/2014/main" id="{BBD12900-77EC-472A-210B-246E278DA081}"/>
              </a:ext>
            </a:extLst>
          </p:cNvPr>
          <p:cNvPicPr>
            <a:picLocks noChangeAspect="1"/>
          </p:cNvPicPr>
          <p:nvPr/>
        </p:nvPicPr>
        <p:blipFill rotWithShape="1">
          <a:blip r:embed="rId3"/>
          <a:srcRect l="3465" t="4857" r="3556" b="3465"/>
          <a:stretch/>
        </p:blipFill>
        <p:spPr>
          <a:xfrm>
            <a:off x="143308" y="1789287"/>
            <a:ext cx="4219299" cy="4160260"/>
          </a:xfrm>
          <a:prstGeom prst="rect">
            <a:avLst/>
          </a:prstGeom>
        </p:spPr>
      </p:pic>
      <p:pic>
        <p:nvPicPr>
          <p:cNvPr id="6" name="Picture 5" descr="A graph of different colored lines&#10;&#10;Description automatically generated">
            <a:extLst>
              <a:ext uri="{FF2B5EF4-FFF2-40B4-BE49-F238E27FC236}">
                <a16:creationId xmlns:a16="http://schemas.microsoft.com/office/drawing/2014/main" id="{034562CC-256E-4C1B-48BF-38F68547CEC5}"/>
              </a:ext>
            </a:extLst>
          </p:cNvPr>
          <p:cNvPicPr>
            <a:picLocks noChangeAspect="1"/>
          </p:cNvPicPr>
          <p:nvPr/>
        </p:nvPicPr>
        <p:blipFill rotWithShape="1">
          <a:blip r:embed="rId4"/>
          <a:srcRect l="3684" t="3784" r="3778" b="3327"/>
          <a:stretch/>
        </p:blipFill>
        <p:spPr>
          <a:xfrm>
            <a:off x="7829395" y="1789287"/>
            <a:ext cx="4118155" cy="4133698"/>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6BD6B5D-5E05-A103-D640-5FAB9B82ED37}"/>
                  </a:ext>
                </a:extLst>
              </p:cNvPr>
              <p:cNvSpPr txBox="1"/>
              <p:nvPr/>
            </p:nvSpPr>
            <p:spPr>
              <a:xfrm>
                <a:off x="684001" y="1043704"/>
                <a:ext cx="3151393" cy="477888"/>
              </a:xfrm>
              <a:prstGeom prst="rect">
                <a:avLst/>
              </a:prstGeom>
              <a:noFill/>
              <a:ln w="19050">
                <a:solidFill>
                  <a:srgbClr val="245254"/>
                </a:solidFill>
              </a:ln>
            </p:spPr>
            <p:txBody>
              <a:bodyPr wrap="square" rtlCol="0">
                <a:spAutoFit/>
              </a:bodyPr>
              <a:lstStyle/>
              <a:p>
                <a:pPr algn="ctr"/>
                <a:r>
                  <a:rPr lang="en-US" sz="2400" dirty="0">
                    <a:latin typeface="Aptos Display" panose="020B0004020202020204" pitchFamily="34" charset="0"/>
                  </a:rPr>
                  <a:t>O(</a:t>
                </a:r>
                <a14:m>
                  <m:oMath xmlns:m="http://schemas.openxmlformats.org/officeDocument/2006/math">
                    <m:r>
                      <a:rPr lang="en-US" sz="2400" b="0" i="1" smtClean="0">
                        <a:latin typeface="Cambria Math" panose="02040503050406030204" pitchFamily="18" charset="0"/>
                      </a:rPr>
                      <m:t>𝜌</m:t>
                    </m:r>
                  </m:oMath>
                </a14:m>
                <a:r>
                  <a:rPr lang="en-US" sz="2400" dirty="0">
                    <a:latin typeface="Aptos Display" panose="020B0004020202020204" pitchFamily="34" charset="0"/>
                  </a:rPr>
                  <a:t>) Coefficient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𝑅</m:t>
                        </m:r>
                      </m:e>
                      <m:sub>
                        <m:r>
                          <a:rPr lang="en-US" sz="2400" b="0" i="1" smtClean="0">
                            <a:latin typeface="Cambria Math" panose="02040503050406030204" pitchFamily="18" charset="0"/>
                          </a:rPr>
                          <m:t>1,1,</m:t>
                        </m:r>
                        <m:r>
                          <a:rPr lang="en-US" sz="2400" b="0" i="1" smtClean="0">
                            <a:latin typeface="Cambria Math" panose="02040503050406030204" pitchFamily="18" charset="0"/>
                          </a:rPr>
                          <m:t>𝑛</m:t>
                        </m:r>
                      </m:sub>
                    </m:sSub>
                  </m:oMath>
                </a14:m>
                <a:endParaRPr lang="en-US" sz="2400" dirty="0">
                  <a:latin typeface="Aptos Display" panose="020B0004020202020204" pitchFamily="34" charset="0"/>
                </a:endParaRPr>
              </a:p>
            </p:txBody>
          </p:sp>
        </mc:Choice>
        <mc:Fallback xmlns="">
          <p:sp>
            <p:nvSpPr>
              <p:cNvPr id="8" name="TextBox 7">
                <a:extLst>
                  <a:ext uri="{FF2B5EF4-FFF2-40B4-BE49-F238E27FC236}">
                    <a16:creationId xmlns:a16="http://schemas.microsoft.com/office/drawing/2014/main" id="{E6BD6B5D-5E05-A103-D640-5FAB9B82ED37}"/>
                  </a:ext>
                </a:extLst>
              </p:cNvPr>
              <p:cNvSpPr txBox="1">
                <a:spLocks noRot="1" noChangeAspect="1" noMove="1" noResize="1" noEditPoints="1" noAdjustHandles="1" noChangeArrowheads="1" noChangeShapeType="1" noTextEdit="1"/>
              </p:cNvSpPr>
              <p:nvPr/>
            </p:nvSpPr>
            <p:spPr>
              <a:xfrm>
                <a:off x="684001" y="1043704"/>
                <a:ext cx="3151393" cy="477888"/>
              </a:xfrm>
              <a:prstGeom prst="rect">
                <a:avLst/>
              </a:prstGeom>
              <a:blipFill>
                <a:blip r:embed="rId5"/>
                <a:stretch>
                  <a:fillRect l="-769" t="-6098" b="-23171"/>
                </a:stretch>
              </a:blipFill>
              <a:ln w="19050">
                <a:solidFill>
                  <a:srgbClr val="245254"/>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8235BB7-945D-E768-5380-C8534D4FE71D}"/>
                  </a:ext>
                </a:extLst>
              </p:cNvPr>
              <p:cNvSpPr txBox="1"/>
              <p:nvPr/>
            </p:nvSpPr>
            <p:spPr>
              <a:xfrm>
                <a:off x="8214445" y="1114191"/>
                <a:ext cx="3517830" cy="477888"/>
              </a:xfrm>
              <a:prstGeom prst="rect">
                <a:avLst/>
              </a:prstGeom>
              <a:noFill/>
              <a:ln w="19050">
                <a:solidFill>
                  <a:srgbClr val="245254"/>
                </a:solidFill>
              </a:ln>
            </p:spPr>
            <p:txBody>
              <a:bodyPr wrap="square" rtlCol="0">
                <a:spAutoFit/>
              </a:bodyPr>
              <a:lstStyle/>
              <a:p>
                <a:pPr algn="ctr"/>
                <a:r>
                  <a:rPr lang="en-US" sz="2400" dirty="0">
                    <a:latin typeface="Aptos Display" panose="020B0004020202020204" pitchFamily="34" charset="0"/>
                  </a:rPr>
                  <a:t>O(</a:t>
                </a:r>
                <a14:m>
                  <m:oMath xmlns:m="http://schemas.openxmlformats.org/officeDocument/2006/math">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𝜌</m:t>
                        </m:r>
                      </m:e>
                      <m:sup>
                        <m:r>
                          <a:rPr lang="en-US" sz="2400" b="0" i="1" smtClean="0">
                            <a:latin typeface="Cambria Math" panose="02040503050406030204" pitchFamily="18" charset="0"/>
                          </a:rPr>
                          <m:t>2</m:t>
                        </m:r>
                      </m:sup>
                    </m:sSup>
                  </m:oMath>
                </a14:m>
                <a:r>
                  <a:rPr lang="en-US" sz="2400" dirty="0">
                    <a:latin typeface="Aptos Display" panose="020B0004020202020204" pitchFamily="34" charset="0"/>
                  </a:rPr>
                  <a:t>) Coefficient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𝑅</m:t>
                        </m:r>
                      </m:e>
                      <m:sub>
                        <m:r>
                          <a:rPr lang="en-US" sz="2400" b="0" i="1" smtClean="0">
                            <a:latin typeface="Cambria Math" panose="02040503050406030204" pitchFamily="18" charset="0"/>
                          </a:rPr>
                          <m:t>2,0,</m:t>
                        </m:r>
                        <m:r>
                          <a:rPr lang="en-US" sz="2400" b="0" i="1" smtClean="0">
                            <a:latin typeface="Cambria Math" panose="02040503050406030204" pitchFamily="18" charset="0"/>
                          </a:rPr>
                          <m:t>𝑛</m:t>
                        </m:r>
                      </m:sub>
                    </m:sSub>
                  </m:oMath>
                </a14:m>
                <a:endParaRPr lang="en-US" sz="2400" dirty="0">
                  <a:latin typeface="Aptos Display" panose="020B0004020202020204" pitchFamily="34" charset="0"/>
                </a:endParaRPr>
              </a:p>
            </p:txBody>
          </p:sp>
        </mc:Choice>
        <mc:Fallback xmlns="">
          <p:sp>
            <p:nvSpPr>
              <p:cNvPr id="9" name="TextBox 8">
                <a:extLst>
                  <a:ext uri="{FF2B5EF4-FFF2-40B4-BE49-F238E27FC236}">
                    <a16:creationId xmlns:a16="http://schemas.microsoft.com/office/drawing/2014/main" id="{B8235BB7-945D-E768-5380-C8534D4FE71D}"/>
                  </a:ext>
                </a:extLst>
              </p:cNvPr>
              <p:cNvSpPr txBox="1">
                <a:spLocks noRot="1" noChangeAspect="1" noMove="1" noResize="1" noEditPoints="1" noAdjustHandles="1" noChangeArrowheads="1" noChangeShapeType="1" noTextEdit="1"/>
              </p:cNvSpPr>
              <p:nvPr/>
            </p:nvSpPr>
            <p:spPr>
              <a:xfrm>
                <a:off x="8214445" y="1114191"/>
                <a:ext cx="3517830" cy="477888"/>
              </a:xfrm>
              <a:prstGeom prst="rect">
                <a:avLst/>
              </a:prstGeom>
              <a:blipFill>
                <a:blip r:embed="rId6"/>
                <a:stretch>
                  <a:fillRect t="-6173" b="-24691"/>
                </a:stretch>
              </a:blipFill>
              <a:ln w="19050">
                <a:solidFill>
                  <a:srgbClr val="245254"/>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0340132-2FB8-A337-1056-99A73F0DACEC}"/>
                  </a:ext>
                </a:extLst>
              </p:cNvPr>
              <p:cNvSpPr txBox="1"/>
              <p:nvPr/>
            </p:nvSpPr>
            <p:spPr>
              <a:xfrm>
                <a:off x="4362607" y="1602023"/>
                <a:ext cx="3466788" cy="3170099"/>
              </a:xfrm>
              <a:prstGeom prst="rect">
                <a:avLst/>
              </a:prstGeom>
              <a:noFill/>
              <a:ln>
                <a:solidFill>
                  <a:srgbClr val="245254"/>
                </a:solidFill>
              </a:ln>
            </p:spPr>
            <p:txBody>
              <a:bodyPr wrap="square" rtlCol="0">
                <a:spAutoFit/>
              </a:bodyPr>
              <a:lstStyle/>
              <a:p>
                <a:r>
                  <a:rPr lang="en-US" sz="2000" dirty="0">
                    <a:latin typeface="Aptos Display" panose="020B0004020202020204" pitchFamily="34" charset="0"/>
                  </a:rPr>
                  <a:t>O(</a:t>
                </a:r>
                <a14:m>
                  <m:oMath xmlns:m="http://schemas.openxmlformats.org/officeDocument/2006/math">
                    <m:r>
                      <a:rPr lang="en-US" sz="2000" b="0" i="1" smtClean="0">
                        <a:latin typeface="Cambria Math" panose="02040503050406030204" pitchFamily="18" charset="0"/>
                      </a:rPr>
                      <m:t>𝜌</m:t>
                    </m:r>
                  </m:oMath>
                </a14:m>
                <a:r>
                  <a:rPr lang="en-US" sz="2000" dirty="0">
                    <a:latin typeface="Aptos Display" panose="020B0004020202020204" pitchFamily="34" charset="0"/>
                  </a:rPr>
                  <a:t>) NAE behavior much easier to describe with cylindrical angle than O(</a:t>
                </a:r>
                <a14:m>
                  <m:oMath xmlns:m="http://schemas.openxmlformats.org/officeDocument/2006/math">
                    <m:sSup>
                      <m:sSupPr>
                        <m:ctrlPr>
                          <a:rPr lang="en-US" sz="2000" b="0" i="1" smtClean="0">
                            <a:latin typeface="Cambria Math" panose="02040503050406030204" pitchFamily="18" charset="0"/>
                          </a:rPr>
                        </m:ctrlPr>
                      </m:sSupPr>
                      <m:e>
                        <m:r>
                          <a:rPr lang="en-US" sz="2000" i="1">
                            <a:latin typeface="Cambria Math" panose="02040503050406030204" pitchFamily="18" charset="0"/>
                          </a:rPr>
                          <m:t>𝜌</m:t>
                        </m:r>
                      </m:e>
                      <m:sup>
                        <m:r>
                          <a:rPr lang="en-US" sz="2000" b="0" i="1" smtClean="0">
                            <a:latin typeface="Cambria Math" panose="02040503050406030204" pitchFamily="18" charset="0"/>
                          </a:rPr>
                          <m:t>2</m:t>
                        </m:r>
                      </m:sup>
                    </m:sSup>
                  </m:oMath>
                </a14:m>
                <a:r>
                  <a:rPr lang="en-US" sz="2000" dirty="0">
                    <a:latin typeface="Aptos Display" panose="020B0004020202020204" pitchFamily="34" charset="0"/>
                  </a:rPr>
                  <a:t>) </a:t>
                </a:r>
              </a:p>
              <a:p>
                <a:endParaRPr lang="en-US" sz="2000" dirty="0">
                  <a:latin typeface="Aptos Display" panose="020B0004020202020204" pitchFamily="34" charset="0"/>
                </a:endParaRPr>
              </a:p>
              <a:p>
                <a:r>
                  <a:rPr lang="en-US" sz="2000" dirty="0">
                    <a:latin typeface="Aptos Display" panose="020B0004020202020204" pitchFamily="34" charset="0"/>
                  </a:rPr>
                  <a:t>O(</a:t>
                </a:r>
                <a14:m>
                  <m:oMath xmlns:m="http://schemas.openxmlformats.org/officeDocument/2006/math">
                    <m:sSup>
                      <m:sSupPr>
                        <m:ctrlPr>
                          <a:rPr lang="en-US" sz="2000" b="0" i="1" smtClean="0">
                            <a:latin typeface="Cambria Math" panose="02040503050406030204" pitchFamily="18" charset="0"/>
                          </a:rPr>
                        </m:ctrlPr>
                      </m:sSupPr>
                      <m:e>
                        <m:r>
                          <a:rPr lang="en-US" sz="2000" i="1">
                            <a:latin typeface="Cambria Math" panose="02040503050406030204" pitchFamily="18" charset="0"/>
                          </a:rPr>
                          <m:t>𝜌</m:t>
                        </m:r>
                      </m:e>
                      <m:sup>
                        <m:r>
                          <a:rPr lang="en-US" sz="2000" b="0" i="1" smtClean="0">
                            <a:latin typeface="Cambria Math" panose="02040503050406030204" pitchFamily="18" charset="0"/>
                          </a:rPr>
                          <m:t>2</m:t>
                        </m:r>
                      </m:sup>
                    </m:sSup>
                  </m:oMath>
                </a14:m>
                <a:r>
                  <a:rPr lang="en-US" sz="2000" dirty="0">
                    <a:latin typeface="Aptos Display" panose="020B0004020202020204" pitchFamily="34" charset="0"/>
                  </a:rPr>
                  <a:t>) – constrained equilibria may require very high </a:t>
                </a:r>
                <a:r>
                  <a:rPr lang="en-US" sz="2000" dirty="0" err="1">
                    <a:latin typeface="Aptos Display" panose="020B0004020202020204" pitchFamily="34" charset="0"/>
                  </a:rPr>
                  <a:t>N</a:t>
                </a:r>
                <a:r>
                  <a:rPr lang="en-US" sz="2000" baseline="-25000" dirty="0" err="1">
                    <a:latin typeface="Aptos Display" panose="020B0004020202020204" pitchFamily="34" charset="0"/>
                  </a:rPr>
                  <a:t>tor</a:t>
                </a:r>
                <a:r>
                  <a:rPr lang="en-US" sz="2000" dirty="0">
                    <a:latin typeface="Aptos Display" panose="020B0004020202020204" pitchFamily="34" charset="0"/>
                  </a:rPr>
                  <a:t> to capture behavior accurately</a:t>
                </a:r>
              </a:p>
              <a:p>
                <a:endParaRPr lang="en-US" sz="2000" dirty="0">
                  <a:latin typeface="Aptos Display" panose="020B0004020202020204" pitchFamily="34" charset="0"/>
                </a:endParaRPr>
              </a:p>
              <a:p>
                <a:r>
                  <a:rPr lang="en-US" sz="2000" dirty="0">
                    <a:latin typeface="Aptos Display" panose="020B0004020202020204" pitchFamily="34" charset="0"/>
                  </a:rPr>
                  <a:t>Generalized toroidal angle may help condense spectrum</a:t>
                </a:r>
              </a:p>
            </p:txBody>
          </p:sp>
        </mc:Choice>
        <mc:Fallback xmlns="">
          <p:sp>
            <p:nvSpPr>
              <p:cNvPr id="10" name="TextBox 9">
                <a:extLst>
                  <a:ext uri="{FF2B5EF4-FFF2-40B4-BE49-F238E27FC236}">
                    <a16:creationId xmlns:a16="http://schemas.microsoft.com/office/drawing/2014/main" id="{70340132-2FB8-A337-1056-99A73F0DACEC}"/>
                  </a:ext>
                </a:extLst>
              </p:cNvPr>
              <p:cNvSpPr txBox="1">
                <a:spLocks noRot="1" noChangeAspect="1" noMove="1" noResize="1" noEditPoints="1" noAdjustHandles="1" noChangeArrowheads="1" noChangeShapeType="1" noTextEdit="1"/>
              </p:cNvSpPr>
              <p:nvPr/>
            </p:nvSpPr>
            <p:spPr>
              <a:xfrm>
                <a:off x="4362607" y="1602023"/>
                <a:ext cx="3466788" cy="3170099"/>
              </a:xfrm>
              <a:prstGeom prst="rect">
                <a:avLst/>
              </a:prstGeom>
              <a:blipFill>
                <a:blip r:embed="rId7"/>
                <a:stretch>
                  <a:fillRect l="-351" t="-766" r="-1404" b="-2299"/>
                </a:stretch>
              </a:blipFill>
              <a:ln>
                <a:solidFill>
                  <a:srgbClr val="245254"/>
                </a:solidFill>
              </a:ln>
            </p:spPr>
            <p:txBody>
              <a:bodyPr/>
              <a:lstStyle/>
              <a:p>
                <a:r>
                  <a:rPr lang="en-US">
                    <a:noFill/>
                  </a:rPr>
                  <a:t> </a:t>
                </a:r>
              </a:p>
            </p:txBody>
          </p:sp>
        </mc:Fallback>
      </mc:AlternateContent>
      <p:pic>
        <p:nvPicPr>
          <p:cNvPr id="7" name="Picture 6">
            <a:extLst>
              <a:ext uri="{FF2B5EF4-FFF2-40B4-BE49-F238E27FC236}">
                <a16:creationId xmlns:a16="http://schemas.microsoft.com/office/drawing/2014/main" id="{FAD93FC5-1297-4E90-A4B2-4BD60769CE71}"/>
              </a:ext>
            </a:extLst>
          </p:cNvPr>
          <p:cNvPicPr>
            <a:picLocks noChangeAspect="1"/>
          </p:cNvPicPr>
          <p:nvPr/>
        </p:nvPicPr>
        <p:blipFill>
          <a:blip r:embed="rId8"/>
          <a:stretch>
            <a:fillRect/>
          </a:stretch>
        </p:blipFill>
        <p:spPr>
          <a:xfrm>
            <a:off x="2733096" y="6146755"/>
            <a:ext cx="7486340" cy="460988"/>
          </a:xfrm>
          <a:prstGeom prst="rect">
            <a:avLst/>
          </a:prstGeom>
        </p:spPr>
      </p:pic>
    </p:spTree>
    <p:extLst>
      <p:ext uri="{BB962C8B-B14F-4D97-AF65-F5344CB8AC3E}">
        <p14:creationId xmlns:p14="http://schemas.microsoft.com/office/powerpoint/2010/main" val="261558816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ctrTitle"/>
          </p:nvPr>
        </p:nvSpPr>
        <p:spPr>
          <a:xfrm>
            <a:off x="-137297" y="611827"/>
            <a:ext cx="12466593" cy="2429601"/>
          </a:xfrm>
          <a:prstGeom prst="rect">
            <a:avLst/>
          </a:prstGeom>
        </p:spPr>
        <p:txBody>
          <a:bodyPr spcFirstLastPara="1" wrap="square" lIns="121900" tIns="121900" rIns="121900" bIns="121900" anchor="b" anchorCtr="0">
            <a:noAutofit/>
          </a:bodyPr>
          <a:lstStyle/>
          <a:p>
            <a:pPr rtl="0"/>
            <a:r>
              <a:rPr lang="en" sz="5900" dirty="0">
                <a:solidFill>
                  <a:schemeClr val="tx1"/>
                </a:solidFill>
              </a:rPr>
              <a:t>(REG)Coil Optimization In DESC</a:t>
            </a:r>
            <a:endParaRPr sz="5900" dirty="0">
              <a:solidFill>
                <a:schemeClr val="tx1"/>
              </a:solidFill>
            </a:endParaRPr>
          </a:p>
        </p:txBody>
      </p:sp>
    </p:spTree>
    <p:extLst>
      <p:ext uri="{BB962C8B-B14F-4D97-AF65-F5344CB8AC3E}">
        <p14:creationId xmlns:p14="http://schemas.microsoft.com/office/powerpoint/2010/main" val="39093397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741116F1-6630-BC18-8CE8-D156EA69FB5F}"/>
                  </a:ext>
                </a:extLst>
              </p:cNvPr>
              <p:cNvSpPr>
                <a:spLocks noGrp="1"/>
              </p:cNvSpPr>
              <p:nvPr>
                <p:ph type="body" idx="1"/>
              </p:nvPr>
            </p:nvSpPr>
            <p:spPr>
              <a:xfrm>
                <a:off x="609600" y="1320799"/>
                <a:ext cx="10972800" cy="5034533"/>
              </a:xfrm>
            </p:spPr>
            <p:txBody>
              <a:bodyPr>
                <a:normAutofit/>
              </a:bodyPr>
              <a:lstStyle/>
              <a:p>
                <a:r>
                  <a:rPr lang="en-US" sz="2000" dirty="0"/>
                  <a:t>Using surface current distributions on a specified winding is an efficient approach to the coil-finding problem</a:t>
                </a:r>
                <a:r>
                  <a:rPr lang="en-US" sz="2000" baseline="30000" dirty="0"/>
                  <a:t>4,5</a:t>
                </a:r>
                <a:r>
                  <a:rPr lang="en-US" sz="2000" dirty="0"/>
                  <a:t> </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nSpc>
                    <a:spcPct val="100000"/>
                  </a:lnSpc>
                  <a:spcBef>
                    <a:spcPts val="0"/>
                  </a:spcBef>
                  <a:buNone/>
                </a:pPr>
                <a:endParaRPr lang="en-US" sz="2000" dirty="0"/>
              </a:p>
              <a:p>
                <a:pPr>
                  <a:lnSpc>
                    <a:spcPct val="100000"/>
                  </a:lnSpc>
                  <a:spcBef>
                    <a:spcPts val="0"/>
                  </a:spcBef>
                </a:pPr>
                <a:r>
                  <a:rPr lang="en-US" sz="2000" dirty="0"/>
                  <a:t>Then minimization of quadratic flux becomes a linear (in </a:t>
                </a:r>
                <a14:m>
                  <m:oMath xmlns:m="http://schemas.openxmlformats.org/officeDocument/2006/math">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Φ</m:t>
                        </m:r>
                      </m:e>
                      <m:sub>
                        <m:r>
                          <a:rPr lang="en-US" sz="2000" b="0" i="1" smtClean="0">
                            <a:latin typeface="Cambria Math" panose="02040503050406030204" pitchFamily="18" charset="0"/>
                          </a:rPr>
                          <m:t>𝑠𝑣</m:t>
                        </m:r>
                      </m:sub>
                    </m:sSub>
                  </m:oMath>
                </a14:m>
                <a:r>
                  <a:rPr lang="en-US" sz="2000" dirty="0"/>
                  <a:t>)  least-squares problem, after expanding in Fourier Series (I,G, and other terms are known)</a:t>
                </a:r>
              </a:p>
              <a:p>
                <a:pPr marL="0" indent="0">
                  <a:buNone/>
                </a:pPr>
                <a:endParaRPr lang="en-US" dirty="0"/>
              </a:p>
              <a:p>
                <a:pPr marL="0" indent="0">
                  <a:buNone/>
                </a:pPr>
                <a:endParaRPr lang="en-US" dirty="0"/>
              </a:p>
              <a:p>
                <a:r>
                  <a:rPr lang="en-US" sz="2000" dirty="0"/>
                  <a:t>However, can lead to poor solutions without regularization -&gt; REGCOIL adds regularization to the problem</a:t>
                </a:r>
                <a:endParaRPr lang="en-US" dirty="0"/>
              </a:p>
            </p:txBody>
          </p:sp>
        </mc:Choice>
        <mc:Fallback xmlns="">
          <p:sp>
            <p:nvSpPr>
              <p:cNvPr id="2" name="Text Placeholder 1">
                <a:extLst>
                  <a:ext uri="{FF2B5EF4-FFF2-40B4-BE49-F238E27FC236}">
                    <a16:creationId xmlns:a16="http://schemas.microsoft.com/office/drawing/2014/main" id="{741116F1-6630-BC18-8CE8-D156EA69FB5F}"/>
                  </a:ext>
                </a:extLst>
              </p:cNvPr>
              <p:cNvSpPr>
                <a:spLocks noGrp="1" noRot="1" noChangeAspect="1" noMove="1" noResize="1" noEditPoints="1" noAdjustHandles="1" noChangeArrowheads="1" noChangeShapeType="1" noTextEdit="1"/>
              </p:cNvSpPr>
              <p:nvPr>
                <p:ph type="body" idx="1"/>
              </p:nvPr>
            </p:nvSpPr>
            <p:spPr>
              <a:xfrm>
                <a:off x="609600" y="1320799"/>
                <a:ext cx="10972800" cy="5034533"/>
              </a:xfrm>
              <a:blipFill>
                <a:blip r:embed="rId2"/>
                <a:stretch>
                  <a:fillRect l="-889" t="-726" r="-389"/>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B7B5802D-34A8-B98E-250B-487D6C77AF81}"/>
              </a:ext>
            </a:extLst>
          </p:cNvPr>
          <p:cNvSpPr>
            <a:spLocks noGrp="1"/>
          </p:cNvSpPr>
          <p:nvPr>
            <p:ph type="title"/>
          </p:nvPr>
        </p:nvSpPr>
        <p:spPr/>
        <p:txBody>
          <a:bodyPr/>
          <a:lstStyle/>
          <a:p>
            <a:r>
              <a:rPr lang="en-US" dirty="0"/>
              <a:t>REGCOIL Algorithm</a:t>
            </a:r>
          </a:p>
        </p:txBody>
      </p:sp>
      <p:sp>
        <p:nvSpPr>
          <p:cNvPr id="4" name="Slide Number Placeholder 3">
            <a:extLst>
              <a:ext uri="{FF2B5EF4-FFF2-40B4-BE49-F238E27FC236}">
                <a16:creationId xmlns:a16="http://schemas.microsoft.com/office/drawing/2014/main" id="{156A744C-6ECF-9215-BCD7-02AAD4434980}"/>
              </a:ext>
            </a:extLst>
          </p:cNvPr>
          <p:cNvSpPr>
            <a:spLocks noGrp="1"/>
          </p:cNvSpPr>
          <p:nvPr>
            <p:ph type="sldNum" sz="quarter" idx="2"/>
          </p:nvPr>
        </p:nvSpPr>
        <p:spPr/>
        <p:txBody>
          <a:bodyPr/>
          <a:lstStyle/>
          <a:p>
            <a:fld id="{86CB4B4D-7CA3-9044-876B-883B54F8677D}" type="slidenum">
              <a:rPr lang="en-US" smtClean="0"/>
              <a:t>19</a:t>
            </a:fld>
            <a:endParaRPr lang="en-US"/>
          </a:p>
        </p:txBody>
      </p:sp>
      <p:pic>
        <p:nvPicPr>
          <p:cNvPr id="6" name="Picture 5">
            <a:extLst>
              <a:ext uri="{FF2B5EF4-FFF2-40B4-BE49-F238E27FC236}">
                <a16:creationId xmlns:a16="http://schemas.microsoft.com/office/drawing/2014/main" id="{288C028C-2BA7-594D-BCCF-8C80031CBC59}"/>
              </a:ext>
            </a:extLst>
          </p:cNvPr>
          <p:cNvPicPr>
            <a:picLocks noChangeAspect="1"/>
          </p:cNvPicPr>
          <p:nvPr/>
        </p:nvPicPr>
        <p:blipFill>
          <a:blip r:embed="rId3"/>
          <a:stretch>
            <a:fillRect/>
          </a:stretch>
        </p:blipFill>
        <p:spPr>
          <a:xfrm>
            <a:off x="926079" y="2056849"/>
            <a:ext cx="3199627" cy="704741"/>
          </a:xfrm>
          <a:prstGeom prst="rect">
            <a:avLst/>
          </a:prstGeom>
        </p:spPr>
      </p:pic>
      <p:pic>
        <p:nvPicPr>
          <p:cNvPr id="7" name="Picture 6">
            <a:extLst>
              <a:ext uri="{FF2B5EF4-FFF2-40B4-BE49-F238E27FC236}">
                <a16:creationId xmlns:a16="http://schemas.microsoft.com/office/drawing/2014/main" id="{635424AA-C14B-9739-6A93-E05B55513473}"/>
              </a:ext>
            </a:extLst>
          </p:cNvPr>
          <p:cNvPicPr>
            <a:picLocks noChangeAspect="1"/>
          </p:cNvPicPr>
          <p:nvPr/>
        </p:nvPicPr>
        <p:blipFill>
          <a:blip r:embed="rId4"/>
          <a:stretch>
            <a:fillRect/>
          </a:stretch>
        </p:blipFill>
        <p:spPr>
          <a:xfrm>
            <a:off x="4987830" y="1894161"/>
            <a:ext cx="6559587" cy="1030116"/>
          </a:xfrm>
          <a:prstGeom prst="rect">
            <a:avLst/>
          </a:prstGeom>
        </p:spPr>
      </p:pic>
      <p:pic>
        <p:nvPicPr>
          <p:cNvPr id="8" name="Picture 7">
            <a:extLst>
              <a:ext uri="{FF2B5EF4-FFF2-40B4-BE49-F238E27FC236}">
                <a16:creationId xmlns:a16="http://schemas.microsoft.com/office/drawing/2014/main" id="{1D9A418C-BAB3-F99D-AAEE-BB7AC2FFE9E2}"/>
              </a:ext>
            </a:extLst>
          </p:cNvPr>
          <p:cNvPicPr>
            <a:picLocks noChangeAspect="1"/>
          </p:cNvPicPr>
          <p:nvPr/>
        </p:nvPicPr>
        <p:blipFill>
          <a:blip r:embed="rId5"/>
          <a:stretch>
            <a:fillRect/>
          </a:stretch>
        </p:blipFill>
        <p:spPr>
          <a:xfrm>
            <a:off x="537348" y="4385060"/>
            <a:ext cx="2554820" cy="685814"/>
          </a:xfrm>
          <a:prstGeom prst="rect">
            <a:avLst/>
          </a:prstGeom>
        </p:spPr>
      </p:pic>
      <p:pic>
        <p:nvPicPr>
          <p:cNvPr id="9" name="Picture 8">
            <a:extLst>
              <a:ext uri="{FF2B5EF4-FFF2-40B4-BE49-F238E27FC236}">
                <a16:creationId xmlns:a16="http://schemas.microsoft.com/office/drawing/2014/main" id="{551E001D-A512-5594-03EE-542C36461816}"/>
              </a:ext>
            </a:extLst>
          </p:cNvPr>
          <p:cNvPicPr>
            <a:picLocks noChangeAspect="1"/>
          </p:cNvPicPr>
          <p:nvPr/>
        </p:nvPicPr>
        <p:blipFill>
          <a:blip r:embed="rId6"/>
          <a:stretch>
            <a:fillRect/>
          </a:stretch>
        </p:blipFill>
        <p:spPr>
          <a:xfrm>
            <a:off x="3533660" y="4350536"/>
            <a:ext cx="3593948" cy="709729"/>
          </a:xfrm>
          <a:prstGeom prst="rect">
            <a:avLst/>
          </a:prstGeom>
        </p:spPr>
      </p:pic>
      <p:pic>
        <p:nvPicPr>
          <p:cNvPr id="10" name="Picture 9">
            <a:extLst>
              <a:ext uri="{FF2B5EF4-FFF2-40B4-BE49-F238E27FC236}">
                <a16:creationId xmlns:a16="http://schemas.microsoft.com/office/drawing/2014/main" id="{F1E1895C-C1B4-EE0B-B757-044D1A4FB146}"/>
              </a:ext>
            </a:extLst>
          </p:cNvPr>
          <p:cNvPicPr>
            <a:picLocks noChangeAspect="1"/>
          </p:cNvPicPr>
          <p:nvPr/>
        </p:nvPicPr>
        <p:blipFill>
          <a:blip r:embed="rId7"/>
          <a:stretch>
            <a:fillRect/>
          </a:stretch>
        </p:blipFill>
        <p:spPr>
          <a:xfrm>
            <a:off x="5082693" y="5460838"/>
            <a:ext cx="3593948" cy="862237"/>
          </a:xfrm>
          <a:prstGeom prst="rect">
            <a:avLst/>
          </a:prstGeom>
        </p:spPr>
      </p:pic>
      <p:sp>
        <p:nvSpPr>
          <p:cNvPr id="11" name="TextBox 10">
            <a:extLst>
              <a:ext uri="{FF2B5EF4-FFF2-40B4-BE49-F238E27FC236}">
                <a16:creationId xmlns:a16="http://schemas.microsoft.com/office/drawing/2014/main" id="{9727619A-3038-5EC4-1381-16C8357A7714}"/>
              </a:ext>
            </a:extLst>
          </p:cNvPr>
          <p:cNvSpPr txBox="1"/>
          <p:nvPr/>
        </p:nvSpPr>
        <p:spPr>
          <a:xfrm>
            <a:off x="683241" y="2761383"/>
            <a:ext cx="948738" cy="830997"/>
          </a:xfrm>
          <a:prstGeom prst="rect">
            <a:avLst/>
          </a:prstGeom>
          <a:noFill/>
          <a:ln>
            <a:solidFill>
              <a:srgbClr val="245254"/>
            </a:solidFill>
          </a:ln>
        </p:spPr>
        <p:txBody>
          <a:bodyPr wrap="square" rtlCol="0">
            <a:spAutoFit/>
          </a:bodyPr>
          <a:lstStyle/>
          <a:p>
            <a:pPr algn="ctr"/>
            <a:r>
              <a:rPr lang="en-US" sz="1600" dirty="0"/>
              <a:t>Surface Current Density</a:t>
            </a:r>
          </a:p>
        </p:txBody>
      </p:sp>
      <p:sp>
        <p:nvSpPr>
          <p:cNvPr id="12" name="TextBox 11">
            <a:extLst>
              <a:ext uri="{FF2B5EF4-FFF2-40B4-BE49-F238E27FC236}">
                <a16:creationId xmlns:a16="http://schemas.microsoft.com/office/drawing/2014/main" id="{3A2E4D45-BFA1-C386-4AA1-117333F3D6B8}"/>
              </a:ext>
            </a:extLst>
          </p:cNvPr>
          <p:cNvSpPr txBox="1"/>
          <p:nvPr/>
        </p:nvSpPr>
        <p:spPr>
          <a:xfrm>
            <a:off x="1721564" y="2779510"/>
            <a:ext cx="1558333" cy="830997"/>
          </a:xfrm>
          <a:prstGeom prst="rect">
            <a:avLst/>
          </a:prstGeom>
          <a:noFill/>
          <a:ln>
            <a:solidFill>
              <a:srgbClr val="245254"/>
            </a:solidFill>
          </a:ln>
        </p:spPr>
        <p:txBody>
          <a:bodyPr wrap="square" rtlCol="0">
            <a:spAutoFit/>
          </a:bodyPr>
          <a:lstStyle/>
          <a:p>
            <a:pPr algn="ctr"/>
            <a:r>
              <a:rPr lang="en-US" sz="1600" dirty="0"/>
              <a:t>Unit Normal to Winding Surface</a:t>
            </a:r>
          </a:p>
        </p:txBody>
      </p:sp>
      <p:sp>
        <p:nvSpPr>
          <p:cNvPr id="13" name="TextBox 12">
            <a:extLst>
              <a:ext uri="{FF2B5EF4-FFF2-40B4-BE49-F238E27FC236}">
                <a16:creationId xmlns:a16="http://schemas.microsoft.com/office/drawing/2014/main" id="{93AC48EF-AC00-F612-3FE7-FFB46FA1BDEB}"/>
              </a:ext>
            </a:extLst>
          </p:cNvPr>
          <p:cNvSpPr txBox="1"/>
          <p:nvPr/>
        </p:nvSpPr>
        <p:spPr>
          <a:xfrm>
            <a:off x="5112077" y="2882119"/>
            <a:ext cx="1058505" cy="584775"/>
          </a:xfrm>
          <a:prstGeom prst="rect">
            <a:avLst/>
          </a:prstGeom>
          <a:noFill/>
          <a:ln>
            <a:solidFill>
              <a:srgbClr val="245254"/>
            </a:solidFill>
          </a:ln>
        </p:spPr>
        <p:txBody>
          <a:bodyPr wrap="square" rtlCol="0">
            <a:spAutoFit/>
          </a:bodyPr>
          <a:lstStyle/>
          <a:p>
            <a:pPr algn="ctr"/>
            <a:r>
              <a:rPr lang="en-US" sz="1600" dirty="0"/>
              <a:t>Current Potential</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7D9F8C3-9811-7CE5-F38E-2AAC23F3D159}"/>
                  </a:ext>
                </a:extLst>
              </p:cNvPr>
              <p:cNvSpPr txBox="1"/>
              <p:nvPr/>
            </p:nvSpPr>
            <p:spPr>
              <a:xfrm>
                <a:off x="7669372" y="2978713"/>
                <a:ext cx="2014538" cy="584775"/>
              </a:xfrm>
              <a:prstGeom prst="rect">
                <a:avLst/>
              </a:prstGeom>
              <a:noFill/>
              <a:ln>
                <a:solidFill>
                  <a:srgbClr val="245254"/>
                </a:solidFill>
              </a:ln>
            </p:spPr>
            <p:txBody>
              <a:bodyPr wrap="square" rtlCol="0">
                <a:spAutoFit/>
              </a:bodyPr>
              <a:lstStyle/>
              <a:p>
                <a:pPr algn="ctr"/>
                <a14:m>
                  <m:oMath xmlns:m="http://schemas.openxmlformats.org/officeDocument/2006/math">
                    <m:r>
                      <a:rPr lang="en-US" sz="1600" b="1" i="1" smtClean="0">
                        <a:latin typeface="Cambria Math" panose="02040503050406030204" pitchFamily="18" charset="0"/>
                      </a:rPr>
                      <m:t>𝑮</m:t>
                    </m:r>
                  </m:oMath>
                </a14:m>
                <a:r>
                  <a:rPr lang="en-US" sz="1600" dirty="0"/>
                  <a:t>: Surface Net Poloidal Current </a:t>
                </a:r>
              </a:p>
            </p:txBody>
          </p:sp>
        </mc:Choice>
        <mc:Fallback xmlns="">
          <p:sp>
            <p:nvSpPr>
              <p:cNvPr id="14" name="TextBox 13">
                <a:extLst>
                  <a:ext uri="{FF2B5EF4-FFF2-40B4-BE49-F238E27FC236}">
                    <a16:creationId xmlns:a16="http://schemas.microsoft.com/office/drawing/2014/main" id="{B7D9F8C3-9811-7CE5-F38E-2AAC23F3D159}"/>
                  </a:ext>
                </a:extLst>
              </p:cNvPr>
              <p:cNvSpPr txBox="1">
                <a:spLocks noRot="1" noChangeAspect="1" noMove="1" noResize="1" noEditPoints="1" noAdjustHandles="1" noChangeArrowheads="1" noChangeShapeType="1" noTextEdit="1"/>
              </p:cNvSpPr>
              <p:nvPr/>
            </p:nvSpPr>
            <p:spPr>
              <a:xfrm>
                <a:off x="7669372" y="2978713"/>
                <a:ext cx="2014538" cy="584775"/>
              </a:xfrm>
              <a:prstGeom prst="rect">
                <a:avLst/>
              </a:prstGeom>
              <a:blipFill>
                <a:blip r:embed="rId8"/>
                <a:stretch>
                  <a:fillRect t="-2041" b="-11224"/>
                </a:stretch>
              </a:blipFill>
              <a:ln>
                <a:solidFill>
                  <a:srgbClr val="245254"/>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54B26FB-5D9C-8A64-93AA-380124D33F37}"/>
                  </a:ext>
                </a:extLst>
              </p:cNvPr>
              <p:cNvSpPr txBox="1"/>
              <p:nvPr/>
            </p:nvSpPr>
            <p:spPr>
              <a:xfrm>
                <a:off x="10130635" y="3007605"/>
                <a:ext cx="2014538" cy="584775"/>
              </a:xfrm>
              <a:prstGeom prst="rect">
                <a:avLst/>
              </a:prstGeom>
              <a:noFill/>
              <a:ln>
                <a:solidFill>
                  <a:srgbClr val="245254"/>
                </a:solidFill>
              </a:ln>
            </p:spPr>
            <p:txBody>
              <a:bodyPr wrap="square" rtlCol="0">
                <a:spAutoFit/>
              </a:bodyPr>
              <a:lstStyle/>
              <a:p>
                <a:pPr algn="ctr"/>
                <a14:m>
                  <m:oMath xmlns:m="http://schemas.openxmlformats.org/officeDocument/2006/math">
                    <m:r>
                      <a:rPr lang="en-US" sz="1600" b="1" i="1" smtClean="0">
                        <a:latin typeface="Cambria Math" panose="02040503050406030204" pitchFamily="18" charset="0"/>
                      </a:rPr>
                      <m:t>𝑰</m:t>
                    </m:r>
                  </m:oMath>
                </a14:m>
                <a:r>
                  <a:rPr lang="en-US" sz="1600" dirty="0"/>
                  <a:t>: Surface Net Toroidal Current </a:t>
                </a:r>
              </a:p>
            </p:txBody>
          </p:sp>
        </mc:Choice>
        <mc:Fallback xmlns="">
          <p:sp>
            <p:nvSpPr>
              <p:cNvPr id="15" name="TextBox 14">
                <a:extLst>
                  <a:ext uri="{FF2B5EF4-FFF2-40B4-BE49-F238E27FC236}">
                    <a16:creationId xmlns:a16="http://schemas.microsoft.com/office/drawing/2014/main" id="{954B26FB-5D9C-8A64-93AA-380124D33F37}"/>
                  </a:ext>
                </a:extLst>
              </p:cNvPr>
              <p:cNvSpPr txBox="1">
                <a:spLocks noRot="1" noChangeAspect="1" noMove="1" noResize="1" noEditPoints="1" noAdjustHandles="1" noChangeArrowheads="1" noChangeShapeType="1" noTextEdit="1"/>
              </p:cNvSpPr>
              <p:nvPr/>
            </p:nvSpPr>
            <p:spPr>
              <a:xfrm>
                <a:off x="10130635" y="3007605"/>
                <a:ext cx="2014538" cy="584775"/>
              </a:xfrm>
              <a:prstGeom prst="rect">
                <a:avLst/>
              </a:prstGeom>
              <a:blipFill>
                <a:blip r:embed="rId9"/>
                <a:stretch>
                  <a:fillRect t="-2041" b="-11224"/>
                </a:stretch>
              </a:blipFill>
              <a:ln>
                <a:solidFill>
                  <a:srgbClr val="245254"/>
                </a:solidFill>
              </a:ln>
            </p:spPr>
            <p:txBody>
              <a:bodyPr/>
              <a:lstStyle/>
              <a:p>
                <a:r>
                  <a:rPr lang="en-US">
                    <a:noFill/>
                  </a:rPr>
                  <a:t> </a:t>
                </a:r>
              </a:p>
            </p:txBody>
          </p:sp>
        </mc:Fallback>
      </mc:AlternateContent>
      <p:pic>
        <p:nvPicPr>
          <p:cNvPr id="16" name="Picture 15">
            <a:extLst>
              <a:ext uri="{FF2B5EF4-FFF2-40B4-BE49-F238E27FC236}">
                <a16:creationId xmlns:a16="http://schemas.microsoft.com/office/drawing/2014/main" id="{46175029-9B85-8CE0-1BB2-B608C5BC4241}"/>
              </a:ext>
            </a:extLst>
          </p:cNvPr>
          <p:cNvPicPr>
            <a:picLocks noChangeAspect="1"/>
          </p:cNvPicPr>
          <p:nvPr/>
        </p:nvPicPr>
        <p:blipFill>
          <a:blip r:embed="rId10"/>
          <a:stretch>
            <a:fillRect/>
          </a:stretch>
        </p:blipFill>
        <p:spPr>
          <a:xfrm>
            <a:off x="7569100" y="4431994"/>
            <a:ext cx="4458594" cy="477402"/>
          </a:xfrm>
          <a:prstGeom prst="rect">
            <a:avLst/>
          </a:prstGeom>
        </p:spPr>
      </p:pic>
    </p:spTree>
    <p:extLst>
      <p:ext uri="{BB962C8B-B14F-4D97-AF65-F5344CB8AC3E}">
        <p14:creationId xmlns:p14="http://schemas.microsoft.com/office/powerpoint/2010/main" val="361845563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5" name="Picture 4">
            <a:extLst>
              <a:ext uri="{FF2B5EF4-FFF2-40B4-BE49-F238E27FC236}">
                <a16:creationId xmlns:a16="http://schemas.microsoft.com/office/drawing/2014/main" id="{FA62FA37-91E0-6735-C638-3B9E219D13CA}"/>
              </a:ext>
            </a:extLst>
          </p:cNvPr>
          <p:cNvPicPr>
            <a:picLocks noChangeAspect="1"/>
          </p:cNvPicPr>
          <p:nvPr/>
        </p:nvPicPr>
        <p:blipFill rotWithShape="1">
          <a:blip r:embed="rId3"/>
          <a:srcRect r="3807"/>
          <a:stretch/>
        </p:blipFill>
        <p:spPr>
          <a:xfrm>
            <a:off x="3605565" y="903475"/>
            <a:ext cx="2723568" cy="4417130"/>
          </a:xfrm>
          <a:prstGeom prst="rect">
            <a:avLst/>
          </a:prstGeom>
        </p:spPr>
      </p:pic>
      <p:pic>
        <p:nvPicPr>
          <p:cNvPr id="8" name="Picture 7">
            <a:extLst>
              <a:ext uri="{FF2B5EF4-FFF2-40B4-BE49-F238E27FC236}">
                <a16:creationId xmlns:a16="http://schemas.microsoft.com/office/drawing/2014/main" id="{53EE1969-1A22-202D-24CB-9024967FE9E7}"/>
              </a:ext>
            </a:extLst>
          </p:cNvPr>
          <p:cNvPicPr>
            <a:picLocks noChangeAspect="1"/>
          </p:cNvPicPr>
          <p:nvPr/>
        </p:nvPicPr>
        <p:blipFill>
          <a:blip r:embed="rId4"/>
          <a:stretch>
            <a:fillRect/>
          </a:stretch>
        </p:blipFill>
        <p:spPr>
          <a:xfrm>
            <a:off x="69307" y="972086"/>
            <a:ext cx="2723568" cy="4285714"/>
          </a:xfrm>
          <a:prstGeom prst="rect">
            <a:avLst/>
          </a:prstGeom>
        </p:spPr>
      </p:pic>
      <p:sp>
        <p:nvSpPr>
          <p:cNvPr id="293" name="Google Shape;293;p33"/>
          <p:cNvSpPr txBox="1">
            <a:spLocks noGrp="1"/>
          </p:cNvSpPr>
          <p:nvPr>
            <p:ph type="title"/>
          </p:nvPr>
        </p:nvSpPr>
        <p:spPr>
          <a:xfrm>
            <a:off x="270127" y="119302"/>
            <a:ext cx="11360800" cy="640025"/>
          </a:xfrm>
          <a:prstGeom prst="rect">
            <a:avLst/>
          </a:prstGeom>
        </p:spPr>
        <p:txBody>
          <a:bodyPr spcFirstLastPara="1" wrap="square" lIns="121900" tIns="121900" rIns="121900" bIns="121900" anchor="t" anchorCtr="0">
            <a:normAutofit/>
          </a:bodyPr>
          <a:lstStyle/>
          <a:p>
            <a:pPr rtl="0"/>
            <a:r>
              <a:rPr lang="en" dirty="0"/>
              <a:t> Near-Axis-Expansion Constrained Equilibria in DESC</a:t>
            </a:r>
            <a:endParaRPr dirty="0"/>
          </a:p>
        </p:txBody>
      </p:sp>
      <p:sp>
        <p:nvSpPr>
          <p:cNvPr id="2" name="Arrow: Left-Right 1">
            <a:extLst>
              <a:ext uri="{FF2B5EF4-FFF2-40B4-BE49-F238E27FC236}">
                <a16:creationId xmlns:a16="http://schemas.microsoft.com/office/drawing/2014/main" id="{1BCBEE48-92F5-4B56-AB60-3CB1C1BFB845}"/>
              </a:ext>
            </a:extLst>
          </p:cNvPr>
          <p:cNvSpPr/>
          <p:nvPr/>
        </p:nvSpPr>
        <p:spPr>
          <a:xfrm>
            <a:off x="2530754" y="2413557"/>
            <a:ext cx="1652154" cy="467591"/>
          </a:xfrm>
          <a:prstGeom prst="leftRightArrow">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entury Gothic"/>
              <a:ea typeface="Century Gothic"/>
              <a:cs typeface="Century Gothic"/>
              <a:sym typeface="Century Gothic"/>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121B709-47A4-3D00-B6C2-01D13ED20482}"/>
                  </a:ext>
                </a:extLst>
              </p:cNvPr>
              <p:cNvSpPr txBox="1"/>
              <p:nvPr/>
            </p:nvSpPr>
            <p:spPr>
              <a:xfrm>
                <a:off x="82181" y="5251994"/>
                <a:ext cx="6951256" cy="1754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1" i="0" u="none" strike="noStrike" cap="none" spc="0" normalizeH="0" baseline="0" dirty="0">
                    <a:ln>
                      <a:noFill/>
                    </a:ln>
                    <a:solidFill>
                      <a:srgbClr val="245253"/>
                    </a:solidFill>
                    <a:effectLst/>
                    <a:uFillTx/>
                    <a:ea typeface="Century Gothic"/>
                    <a:cs typeface="Century Gothic"/>
                    <a:sym typeface="Century Gothic"/>
                  </a:rPr>
                  <a:t>Global equilibria solutions</a:t>
                </a:r>
                <a:r>
                  <a:rPr kumimoji="0" lang="en-US" sz="1800" b="1" i="0" u="none" strike="noStrike" cap="none" spc="0" normalizeH="0" dirty="0">
                    <a:ln>
                      <a:noFill/>
                    </a:ln>
                    <a:solidFill>
                      <a:srgbClr val="245253"/>
                    </a:solidFill>
                    <a:effectLst/>
                    <a:uFillTx/>
                    <a:ea typeface="Century Gothic"/>
                    <a:cs typeface="Century Gothic"/>
                    <a:sym typeface="Century Gothic"/>
                  </a:rPr>
                  <a:t> with</a:t>
                </a:r>
                <a:r>
                  <a:rPr kumimoji="0" lang="en-US" sz="1800" b="1" i="0" u="none" strike="noStrike" cap="none" spc="0" normalizeH="0" baseline="0" dirty="0">
                    <a:ln>
                      <a:noFill/>
                    </a:ln>
                    <a:solidFill>
                      <a:srgbClr val="245253"/>
                    </a:solidFill>
                    <a:effectLst/>
                    <a:uFillTx/>
                    <a:ea typeface="Century Gothic"/>
                    <a:cs typeface="Century Gothic"/>
                    <a:sym typeface="Century Gothic"/>
                  </a:rPr>
                  <a:t> near-axis behavior</a:t>
                </a:r>
                <a:r>
                  <a:rPr kumimoji="0" lang="en-US" sz="1800" b="1" i="0" u="none" strike="noStrike" cap="none" spc="0" normalizeH="0" dirty="0">
                    <a:ln>
                      <a:noFill/>
                    </a:ln>
                    <a:solidFill>
                      <a:srgbClr val="245253"/>
                    </a:solidFill>
                    <a:effectLst/>
                    <a:uFillTx/>
                    <a:ea typeface="Century Gothic"/>
                    <a:cs typeface="Century Gothic"/>
                    <a:sym typeface="Century Gothic"/>
                  </a:rPr>
                  <a:t> constrained</a:t>
                </a:r>
                <a:r>
                  <a:rPr kumimoji="0" lang="en-US" sz="1800" b="1" i="0" u="none" strike="noStrike" cap="none" spc="0" normalizeH="0" baseline="0" dirty="0">
                    <a:ln>
                      <a:noFill/>
                    </a:ln>
                    <a:solidFill>
                      <a:srgbClr val="245253"/>
                    </a:solidFill>
                    <a:effectLst/>
                    <a:uFillTx/>
                    <a:ea typeface="Century Gothic"/>
                    <a:cs typeface="Century Gothic"/>
                    <a:sym typeface="Century Gothic"/>
                  </a:rPr>
                  <a:t> to match the NAE to O(</a:t>
                </a:r>
                <a14:m>
                  <m:oMath xmlns:m="http://schemas.openxmlformats.org/officeDocument/2006/math">
                    <m:r>
                      <a:rPr kumimoji="0" lang="en-US" sz="18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𝝆</m:t>
                    </m:r>
                  </m:oMath>
                </a14:m>
                <a:r>
                  <a:rPr kumimoji="0" lang="en-US" sz="1800" b="1" i="0" u="none" strike="noStrike" cap="none" spc="0" normalizeH="0" baseline="0" dirty="0">
                    <a:ln>
                      <a:noFill/>
                    </a:ln>
                    <a:solidFill>
                      <a:srgbClr val="245253"/>
                    </a:solidFill>
                    <a:effectLst/>
                    <a:uFillTx/>
                    <a:ea typeface="Century Gothic"/>
                    <a:cs typeface="Century Gothic"/>
                    <a:sym typeface="Century Gothic"/>
                  </a:rPr>
                  <a:t>)</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1" i="0" u="none" strike="noStrike" cap="none" spc="0" normalizeH="0" baseline="0" dirty="0">
                    <a:ln>
                      <a:noFill/>
                    </a:ln>
                    <a:solidFill>
                      <a:srgbClr val="245253"/>
                    </a:solidFill>
                    <a:effectLst/>
                    <a:uFillTx/>
                    <a:ea typeface="Century Gothic"/>
                    <a:cs typeface="Century Gothic"/>
                    <a:sym typeface="Century Gothic"/>
                  </a:rPr>
                  <a:t>Enables the connection between global MHD equilibria solutions and the existing insight on optimized stellarators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1800" b="1" i="0" u="none" strike="noStrike" cap="none" spc="0" normalizeH="0" baseline="0" dirty="0">
                  <a:ln>
                    <a:noFill/>
                  </a:ln>
                  <a:solidFill>
                    <a:srgbClr val="245253"/>
                  </a:solidFill>
                  <a:effectLst/>
                  <a:uFillTx/>
                  <a:ea typeface="Century Gothic"/>
                  <a:cs typeface="Century Gothic"/>
                  <a:sym typeface="Century Gothic"/>
                </a:endParaRPr>
              </a:p>
              <a:p>
                <a:pPr marR="0" algn="l" defTabSz="914400" rtl="0" fontAlgn="auto" latinLnBrk="0" hangingPunct="0">
                  <a:lnSpc>
                    <a:spcPct val="100000"/>
                  </a:lnSpc>
                  <a:spcBef>
                    <a:spcPts val="0"/>
                  </a:spcBef>
                  <a:spcAft>
                    <a:spcPts val="0"/>
                  </a:spcAft>
                  <a:buClrTx/>
                  <a:buSzTx/>
                  <a:tabLst/>
                </a:pPr>
                <a:endParaRPr kumimoji="0" lang="en-US" sz="1800" b="1" i="0" u="none" strike="noStrike" cap="none" spc="0" normalizeH="0" baseline="0" dirty="0">
                  <a:ln>
                    <a:noFill/>
                  </a:ln>
                  <a:solidFill>
                    <a:srgbClr val="245253"/>
                  </a:solidFill>
                  <a:effectLst/>
                  <a:uFillTx/>
                  <a:ea typeface="Century Gothic"/>
                  <a:cs typeface="Century Gothic"/>
                  <a:sym typeface="Century Gothic"/>
                </a:endParaRPr>
              </a:p>
            </p:txBody>
          </p:sp>
        </mc:Choice>
        <mc:Fallback xmlns="">
          <p:sp>
            <p:nvSpPr>
              <p:cNvPr id="3" name="TextBox 2">
                <a:extLst>
                  <a:ext uri="{FF2B5EF4-FFF2-40B4-BE49-F238E27FC236}">
                    <a16:creationId xmlns:a16="http://schemas.microsoft.com/office/drawing/2014/main" id="{4121B709-47A4-3D00-B6C2-01D13ED20482}"/>
                  </a:ext>
                </a:extLst>
              </p:cNvPr>
              <p:cNvSpPr txBox="1">
                <a:spLocks noRot="1" noChangeAspect="1" noMove="1" noResize="1" noEditPoints="1" noAdjustHandles="1" noChangeArrowheads="1" noChangeShapeType="1" noTextEdit="1"/>
              </p:cNvSpPr>
              <p:nvPr/>
            </p:nvSpPr>
            <p:spPr>
              <a:xfrm>
                <a:off x="82181" y="5251994"/>
                <a:ext cx="6951256" cy="1754324"/>
              </a:xfrm>
              <a:prstGeom prst="rect">
                <a:avLst/>
              </a:prstGeom>
              <a:blipFill>
                <a:blip r:embed="rId5"/>
                <a:stretch>
                  <a:fillRect l="-1227" t="-2091"/>
                </a:stretch>
              </a:blipFill>
              <a:ln w="12700" cap="flat">
                <a:noFill/>
                <a:miter lim="400000"/>
              </a:ln>
              <a:effectLst/>
            </p:spPr>
            <p:txBody>
              <a:bodyPr/>
              <a:lstStyle/>
              <a:p>
                <a:r>
                  <a:rPr lang="en-US">
                    <a:noFill/>
                  </a:rPr>
                  <a:t> </a:t>
                </a:r>
              </a:p>
            </p:txBody>
          </p:sp>
        </mc:Fallback>
      </mc:AlternateContent>
      <p:pic>
        <p:nvPicPr>
          <p:cNvPr id="10" name="Picture 9">
            <a:extLst>
              <a:ext uri="{FF2B5EF4-FFF2-40B4-BE49-F238E27FC236}">
                <a16:creationId xmlns:a16="http://schemas.microsoft.com/office/drawing/2014/main" id="{CE2F5418-E3E0-87A8-CA18-F1174F3AEE6E}"/>
              </a:ext>
            </a:extLst>
          </p:cNvPr>
          <p:cNvPicPr>
            <a:picLocks noChangeAspect="1"/>
          </p:cNvPicPr>
          <p:nvPr/>
        </p:nvPicPr>
        <p:blipFill>
          <a:blip r:embed="rId6"/>
          <a:stretch>
            <a:fillRect/>
          </a:stretch>
        </p:blipFill>
        <p:spPr>
          <a:xfrm>
            <a:off x="2688890" y="1276969"/>
            <a:ext cx="2031740" cy="646462"/>
          </a:xfrm>
          <a:prstGeom prst="rect">
            <a:avLst/>
          </a:prstGeom>
        </p:spPr>
      </p:pic>
      <p:pic>
        <p:nvPicPr>
          <p:cNvPr id="22" name="Picture 21">
            <a:extLst>
              <a:ext uri="{FF2B5EF4-FFF2-40B4-BE49-F238E27FC236}">
                <a16:creationId xmlns:a16="http://schemas.microsoft.com/office/drawing/2014/main" id="{D79B9310-FAD0-2CDE-8E67-B7617F2600E7}"/>
              </a:ext>
            </a:extLst>
          </p:cNvPr>
          <p:cNvPicPr>
            <a:picLocks noChangeAspect="1"/>
          </p:cNvPicPr>
          <p:nvPr/>
        </p:nvPicPr>
        <p:blipFill>
          <a:blip r:embed="rId7"/>
          <a:stretch>
            <a:fillRect/>
          </a:stretch>
        </p:blipFill>
        <p:spPr>
          <a:xfrm>
            <a:off x="6954456" y="1068596"/>
            <a:ext cx="2828246" cy="2874109"/>
          </a:xfrm>
          <a:prstGeom prst="rect">
            <a:avLst/>
          </a:prstGeom>
        </p:spPr>
      </p:pic>
      <p:pic>
        <p:nvPicPr>
          <p:cNvPr id="24" name="Picture 23">
            <a:extLst>
              <a:ext uri="{FF2B5EF4-FFF2-40B4-BE49-F238E27FC236}">
                <a16:creationId xmlns:a16="http://schemas.microsoft.com/office/drawing/2014/main" id="{CA265510-097C-1F7D-28E5-0BAC34E6DC0D}"/>
              </a:ext>
            </a:extLst>
          </p:cNvPr>
          <p:cNvPicPr>
            <a:picLocks noChangeAspect="1"/>
          </p:cNvPicPr>
          <p:nvPr/>
        </p:nvPicPr>
        <p:blipFill>
          <a:blip r:embed="rId8"/>
          <a:stretch>
            <a:fillRect/>
          </a:stretch>
        </p:blipFill>
        <p:spPr>
          <a:xfrm>
            <a:off x="6959772" y="3942705"/>
            <a:ext cx="2828246" cy="2791032"/>
          </a:xfrm>
          <a:prstGeom prst="rect">
            <a:avLst/>
          </a:prstGeom>
        </p:spPr>
      </p:pic>
      <p:sp>
        <p:nvSpPr>
          <p:cNvPr id="25" name="Rectangle 24">
            <a:extLst>
              <a:ext uri="{FF2B5EF4-FFF2-40B4-BE49-F238E27FC236}">
                <a16:creationId xmlns:a16="http://schemas.microsoft.com/office/drawing/2014/main" id="{00814196-C06A-71A5-652C-71782A418675}"/>
              </a:ext>
            </a:extLst>
          </p:cNvPr>
          <p:cNvSpPr/>
          <p:nvPr/>
        </p:nvSpPr>
        <p:spPr>
          <a:xfrm>
            <a:off x="6698512" y="1923431"/>
            <a:ext cx="547576" cy="421048"/>
          </a:xfrm>
          <a:prstGeom prst="rect">
            <a:avLst/>
          </a:prstGeom>
          <a:solidFill>
            <a:schemeClr val="bg1"/>
          </a:solidFill>
          <a:ln w="25400" cap="flat">
            <a:solidFill>
              <a:schemeClr val="bg1"/>
            </a:solidFill>
            <a:prstDash val="solid"/>
            <a:round/>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entury Gothic"/>
              <a:ea typeface="Century Gothic"/>
              <a:cs typeface="Century Gothic"/>
              <a:sym typeface="Century Gothic"/>
            </a:endParaRPr>
          </a:p>
        </p:txBody>
      </p:sp>
      <p:sp>
        <p:nvSpPr>
          <p:cNvPr id="28" name="TextBox 27">
            <a:extLst>
              <a:ext uri="{FF2B5EF4-FFF2-40B4-BE49-F238E27FC236}">
                <a16:creationId xmlns:a16="http://schemas.microsoft.com/office/drawing/2014/main" id="{72EA238B-56D1-24F9-ECCA-C72395B45D54}"/>
              </a:ext>
            </a:extLst>
          </p:cNvPr>
          <p:cNvSpPr txBox="1"/>
          <p:nvPr/>
        </p:nvSpPr>
        <p:spPr>
          <a:xfrm>
            <a:off x="9705148" y="1876369"/>
            <a:ext cx="2464711" cy="11695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1400" dirty="0"/>
              <a:t>NAE-constrained equilibrium iota matches NAE near axis</a:t>
            </a:r>
            <a:endParaRPr kumimoji="0" lang="en-US" sz="1400" b="1" i="0" u="none" strike="noStrike" cap="none" spc="0" normalizeH="0" baseline="0" dirty="0">
              <a:ln>
                <a:noFill/>
              </a:ln>
              <a:solidFill>
                <a:srgbClr val="245253"/>
              </a:solidFill>
              <a:effectLst/>
              <a:uFillTx/>
              <a:latin typeface="Century Gothic"/>
              <a:ea typeface="Century Gothic"/>
              <a:cs typeface="Century Gothic"/>
              <a:sym typeface="Century Gothic"/>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1400" b="1" i="0" u="none" strike="noStrike" cap="none" spc="0" normalizeH="0" baseline="0" dirty="0">
              <a:ln>
                <a:noFill/>
              </a:ln>
              <a:solidFill>
                <a:srgbClr val="245253"/>
              </a:solidFill>
              <a:effectLst/>
              <a:uFillTx/>
              <a:latin typeface="Century Gothic"/>
              <a:ea typeface="Century Gothic"/>
              <a:cs typeface="Century Gothic"/>
              <a:sym typeface="Century Gothic"/>
            </a:endParaRPr>
          </a:p>
          <a:p>
            <a:pPr marR="0" algn="l" defTabSz="914400" rtl="0" fontAlgn="auto" latinLnBrk="0" hangingPunct="0">
              <a:lnSpc>
                <a:spcPct val="100000"/>
              </a:lnSpc>
              <a:spcBef>
                <a:spcPts val="0"/>
              </a:spcBef>
              <a:spcAft>
                <a:spcPts val="0"/>
              </a:spcAft>
              <a:buClrTx/>
              <a:buSzTx/>
              <a:tabLst/>
            </a:pPr>
            <a:endParaRPr kumimoji="0" lang="en-US" sz="1400" b="1" i="0" u="none" strike="noStrike" cap="none" spc="0" normalizeH="0" baseline="0" dirty="0">
              <a:ln>
                <a:noFill/>
              </a:ln>
              <a:solidFill>
                <a:srgbClr val="245253"/>
              </a:solidFill>
              <a:effectLst/>
              <a:uFillTx/>
              <a:latin typeface="Century Gothic"/>
              <a:ea typeface="Century Gothic"/>
              <a:cs typeface="Century Gothic"/>
              <a:sym typeface="Century Gothic"/>
            </a:endParaRPr>
          </a:p>
        </p:txBody>
      </p:sp>
      <p:sp>
        <p:nvSpPr>
          <p:cNvPr id="29" name="TextBox 28">
            <a:extLst>
              <a:ext uri="{FF2B5EF4-FFF2-40B4-BE49-F238E27FC236}">
                <a16:creationId xmlns:a16="http://schemas.microsoft.com/office/drawing/2014/main" id="{06576B4B-F904-F9EA-697A-29FEB76875CD}"/>
              </a:ext>
            </a:extLst>
          </p:cNvPr>
          <p:cNvSpPr txBox="1"/>
          <p:nvPr/>
        </p:nvSpPr>
        <p:spPr>
          <a:xfrm>
            <a:off x="9782702" y="4563459"/>
            <a:ext cx="2309605" cy="11695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1400" dirty="0"/>
              <a:t>NAE-constrained equilibrium maintains better QS near axis</a:t>
            </a:r>
            <a:endParaRPr kumimoji="0" lang="en-US" sz="1400" b="1" i="0" u="none" strike="noStrike" cap="none" spc="0" normalizeH="0" baseline="0" dirty="0">
              <a:ln>
                <a:noFill/>
              </a:ln>
              <a:solidFill>
                <a:srgbClr val="245253"/>
              </a:solidFill>
              <a:effectLst/>
              <a:uFillTx/>
              <a:latin typeface="Century Gothic"/>
              <a:ea typeface="Century Gothic"/>
              <a:cs typeface="Century Gothic"/>
              <a:sym typeface="Century Gothic"/>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1400" b="1" i="0" u="none" strike="noStrike" cap="none" spc="0" normalizeH="0" baseline="0" dirty="0">
              <a:ln>
                <a:noFill/>
              </a:ln>
              <a:solidFill>
                <a:srgbClr val="245253"/>
              </a:solidFill>
              <a:effectLst/>
              <a:uFillTx/>
              <a:latin typeface="Century Gothic"/>
              <a:ea typeface="Century Gothic"/>
              <a:cs typeface="Century Gothic"/>
              <a:sym typeface="Century Gothic"/>
            </a:endParaRPr>
          </a:p>
          <a:p>
            <a:pPr marR="0" algn="l" defTabSz="914400" rtl="0" fontAlgn="auto" latinLnBrk="0" hangingPunct="0">
              <a:lnSpc>
                <a:spcPct val="100000"/>
              </a:lnSpc>
              <a:spcBef>
                <a:spcPts val="0"/>
              </a:spcBef>
              <a:spcAft>
                <a:spcPts val="0"/>
              </a:spcAft>
              <a:buClrTx/>
              <a:buSzTx/>
              <a:tabLst/>
            </a:pPr>
            <a:endParaRPr kumimoji="0" lang="en-US" sz="1400" b="1" i="0" u="none" strike="noStrike" cap="none" spc="0" normalizeH="0" baseline="0" dirty="0">
              <a:ln>
                <a:noFill/>
              </a:ln>
              <a:solidFill>
                <a:srgbClr val="245253"/>
              </a:solidFill>
              <a:effectLst/>
              <a:uFillTx/>
              <a:latin typeface="Century Gothic"/>
              <a:ea typeface="Century Gothic"/>
              <a:cs typeface="Century Gothic"/>
              <a:sym typeface="Century Gothic"/>
            </a:endParaRPr>
          </a:p>
        </p:txBody>
      </p:sp>
      <p:pic>
        <p:nvPicPr>
          <p:cNvPr id="31" name="Picture 30">
            <a:extLst>
              <a:ext uri="{FF2B5EF4-FFF2-40B4-BE49-F238E27FC236}">
                <a16:creationId xmlns:a16="http://schemas.microsoft.com/office/drawing/2014/main" id="{1F913BC4-1F5F-0D36-EE30-B176736E301B}"/>
              </a:ext>
            </a:extLst>
          </p:cNvPr>
          <p:cNvPicPr>
            <a:picLocks noChangeAspect="1"/>
          </p:cNvPicPr>
          <p:nvPr/>
        </p:nvPicPr>
        <p:blipFill>
          <a:blip r:embed="rId9"/>
          <a:stretch>
            <a:fillRect/>
          </a:stretch>
        </p:blipFill>
        <p:spPr>
          <a:xfrm>
            <a:off x="9893477" y="3251832"/>
            <a:ext cx="2229216" cy="690873"/>
          </a:xfrm>
          <a:prstGeom prst="rect">
            <a:avLst/>
          </a:prstGeom>
        </p:spPr>
      </p:pic>
      <p:sp>
        <p:nvSpPr>
          <p:cNvPr id="6" name="Rectangle 5">
            <a:extLst>
              <a:ext uri="{FF2B5EF4-FFF2-40B4-BE49-F238E27FC236}">
                <a16:creationId xmlns:a16="http://schemas.microsoft.com/office/drawing/2014/main" id="{B7CB67EB-0B70-DCA9-020B-13B79DBA029F}"/>
              </a:ext>
            </a:extLst>
          </p:cNvPr>
          <p:cNvSpPr/>
          <p:nvPr/>
        </p:nvSpPr>
        <p:spPr>
          <a:xfrm>
            <a:off x="6025117" y="903475"/>
            <a:ext cx="1201479" cy="309269"/>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entury Gothic"/>
              <a:ea typeface="Century Gothic"/>
              <a:cs typeface="Century Gothic"/>
              <a:sym typeface="Century Gothic"/>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6A4C82F-6C2D-0DEB-34EE-C610EA94F41B}"/>
              </a:ext>
            </a:extLst>
          </p:cNvPr>
          <p:cNvPicPr>
            <a:picLocks noChangeAspect="1"/>
          </p:cNvPicPr>
          <p:nvPr/>
        </p:nvPicPr>
        <p:blipFill>
          <a:blip r:embed="rId2"/>
          <a:stretch>
            <a:fillRect/>
          </a:stretch>
        </p:blipFill>
        <p:spPr>
          <a:xfrm>
            <a:off x="6860106" y="-10104"/>
            <a:ext cx="5331894" cy="3270372"/>
          </a:xfrm>
          <a:prstGeom prst="rect">
            <a:avLst/>
          </a:prstGeom>
          <a:ln>
            <a:noFill/>
          </a:ln>
        </p:spPr>
      </p:pic>
      <p:sp>
        <p:nvSpPr>
          <p:cNvPr id="2" name="Text Placeholder 1">
            <a:extLst>
              <a:ext uri="{FF2B5EF4-FFF2-40B4-BE49-F238E27FC236}">
                <a16:creationId xmlns:a16="http://schemas.microsoft.com/office/drawing/2014/main" id="{E1E8E1A3-3A75-7361-BF53-2607EFA6D9C8}"/>
              </a:ext>
            </a:extLst>
          </p:cNvPr>
          <p:cNvSpPr>
            <a:spLocks noGrp="1"/>
          </p:cNvSpPr>
          <p:nvPr>
            <p:ph type="body" idx="1"/>
          </p:nvPr>
        </p:nvSpPr>
        <p:spPr>
          <a:xfrm>
            <a:off x="43783" y="4411281"/>
            <a:ext cx="6740963" cy="1515580"/>
          </a:xfrm>
        </p:spPr>
        <p:txBody>
          <a:bodyPr>
            <a:normAutofit fontScale="92500" lnSpcReduction="10000"/>
          </a:bodyPr>
          <a:lstStyle/>
          <a:p>
            <a:pPr marL="0" indent="0">
              <a:buNone/>
            </a:pPr>
            <a:r>
              <a:rPr lang="en-US" dirty="0"/>
              <a:t>REGCOIL Algorithm implemented in DESC to find surface currents</a:t>
            </a:r>
          </a:p>
          <a:p>
            <a:pPr marL="0" indent="0">
              <a:buNone/>
            </a:pPr>
            <a:endParaRPr lang="en-US" dirty="0"/>
          </a:p>
          <a:p>
            <a:pPr marL="0" indent="0">
              <a:buNone/>
            </a:pPr>
            <a:r>
              <a:rPr lang="en-US" dirty="0"/>
              <a:t>Helical coil-cutting capabilities also implemented to discretize into helical coils</a:t>
            </a:r>
          </a:p>
        </p:txBody>
      </p:sp>
      <p:sp>
        <p:nvSpPr>
          <p:cNvPr id="3" name="Title 2">
            <a:extLst>
              <a:ext uri="{FF2B5EF4-FFF2-40B4-BE49-F238E27FC236}">
                <a16:creationId xmlns:a16="http://schemas.microsoft.com/office/drawing/2014/main" id="{0F9FCAD3-2A96-9915-1A2E-30D169253A7B}"/>
              </a:ext>
            </a:extLst>
          </p:cNvPr>
          <p:cNvSpPr>
            <a:spLocks noGrp="1"/>
          </p:cNvSpPr>
          <p:nvPr>
            <p:ph type="title"/>
          </p:nvPr>
        </p:nvSpPr>
        <p:spPr/>
        <p:txBody>
          <a:bodyPr/>
          <a:lstStyle/>
          <a:p>
            <a:r>
              <a:rPr lang="en-US" dirty="0"/>
              <a:t>Helical </a:t>
            </a:r>
            <a:r>
              <a:rPr lang="en-US" dirty="0" err="1"/>
              <a:t>Coilset</a:t>
            </a:r>
            <a:r>
              <a:rPr lang="en-US" dirty="0"/>
              <a:t> in DESC</a:t>
            </a:r>
          </a:p>
        </p:txBody>
      </p:sp>
      <p:sp>
        <p:nvSpPr>
          <p:cNvPr id="4" name="Slide Number Placeholder 3">
            <a:extLst>
              <a:ext uri="{FF2B5EF4-FFF2-40B4-BE49-F238E27FC236}">
                <a16:creationId xmlns:a16="http://schemas.microsoft.com/office/drawing/2014/main" id="{A140578E-0CFD-1A5E-F4E8-1FCA3CB8E969}"/>
              </a:ext>
            </a:extLst>
          </p:cNvPr>
          <p:cNvSpPr>
            <a:spLocks noGrp="1"/>
          </p:cNvSpPr>
          <p:nvPr>
            <p:ph type="sldNum" sz="quarter" idx="2"/>
          </p:nvPr>
        </p:nvSpPr>
        <p:spPr/>
        <p:txBody>
          <a:bodyPr/>
          <a:lstStyle/>
          <a:p>
            <a:fld id="{86CB4B4D-7CA3-9044-876B-883B54F8677D}" type="slidenum">
              <a:rPr lang="en-US" smtClean="0"/>
              <a:t>20</a:t>
            </a:fld>
            <a:endParaRPr lang="en-US"/>
          </a:p>
        </p:txBody>
      </p:sp>
      <p:pic>
        <p:nvPicPr>
          <p:cNvPr id="5" name="Picture 4">
            <a:extLst>
              <a:ext uri="{FF2B5EF4-FFF2-40B4-BE49-F238E27FC236}">
                <a16:creationId xmlns:a16="http://schemas.microsoft.com/office/drawing/2014/main" id="{6BDE7F8E-AB72-0396-0212-CC8C3B3556C5}"/>
              </a:ext>
            </a:extLst>
          </p:cNvPr>
          <p:cNvPicPr>
            <a:picLocks noChangeAspect="1"/>
          </p:cNvPicPr>
          <p:nvPr/>
        </p:nvPicPr>
        <p:blipFill rotWithShape="1">
          <a:blip r:embed="rId3"/>
          <a:srcRect l="8242"/>
          <a:stretch/>
        </p:blipFill>
        <p:spPr>
          <a:xfrm>
            <a:off x="266069" y="1095447"/>
            <a:ext cx="4684017" cy="3276529"/>
          </a:xfrm>
          <a:prstGeom prst="rect">
            <a:avLst/>
          </a:prstGeom>
        </p:spPr>
      </p:pic>
      <p:pic>
        <p:nvPicPr>
          <p:cNvPr id="6" name="Picture 5">
            <a:extLst>
              <a:ext uri="{FF2B5EF4-FFF2-40B4-BE49-F238E27FC236}">
                <a16:creationId xmlns:a16="http://schemas.microsoft.com/office/drawing/2014/main" id="{729692B2-4197-5498-4757-86E5491DF78F}"/>
              </a:ext>
            </a:extLst>
          </p:cNvPr>
          <p:cNvPicPr>
            <a:picLocks noChangeAspect="1"/>
          </p:cNvPicPr>
          <p:nvPr/>
        </p:nvPicPr>
        <p:blipFill rotWithShape="1">
          <a:blip r:embed="rId4"/>
          <a:srcRect t="5974" r="2504"/>
          <a:stretch/>
        </p:blipFill>
        <p:spPr>
          <a:xfrm>
            <a:off x="8460291" y="3212250"/>
            <a:ext cx="3687926" cy="3645750"/>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E98D34B-667F-5230-3F28-74EF8A50E33D}"/>
                  </a:ext>
                </a:extLst>
              </p:cNvPr>
              <p:cNvSpPr txBox="1"/>
              <p:nvPr/>
            </p:nvSpPr>
            <p:spPr>
              <a:xfrm>
                <a:off x="10562792" y="3276422"/>
                <a:ext cx="622991" cy="49244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32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ctrlPr>
                        </m:sSubPr>
                        <m:e>
                          <m:r>
                            <a:rPr kumimoji="0" lang="en-US" sz="32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𝑩</m:t>
                          </m:r>
                        </m:e>
                        <m:sub>
                          <m:r>
                            <a:rPr kumimoji="0" lang="en-US" sz="32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𝒏</m:t>
                          </m:r>
                        </m:sub>
                      </m:sSub>
                    </m:oMath>
                  </m:oMathPara>
                </a14:m>
                <a:endParaRPr kumimoji="0" lang="en-US" sz="3200" b="1" i="0" u="none" strike="noStrike" cap="none" spc="0" normalizeH="0" baseline="0" dirty="0">
                  <a:ln>
                    <a:noFill/>
                  </a:ln>
                  <a:solidFill>
                    <a:srgbClr val="245253"/>
                  </a:solidFill>
                  <a:effectLst/>
                  <a:uFillTx/>
                  <a:ea typeface="Century Gothic"/>
                  <a:cs typeface="Century Gothic"/>
                  <a:sym typeface="Century Gothic"/>
                </a:endParaRPr>
              </a:p>
            </p:txBody>
          </p:sp>
        </mc:Choice>
        <mc:Fallback xmlns="">
          <p:sp>
            <p:nvSpPr>
              <p:cNvPr id="7" name="TextBox 6">
                <a:extLst>
                  <a:ext uri="{FF2B5EF4-FFF2-40B4-BE49-F238E27FC236}">
                    <a16:creationId xmlns:a16="http://schemas.microsoft.com/office/drawing/2014/main" id="{8E98D34B-667F-5230-3F28-74EF8A50E33D}"/>
                  </a:ext>
                </a:extLst>
              </p:cNvPr>
              <p:cNvSpPr txBox="1">
                <a:spLocks noRot="1" noChangeAspect="1" noMove="1" noResize="1" noEditPoints="1" noAdjustHandles="1" noChangeArrowheads="1" noChangeShapeType="1" noTextEdit="1"/>
              </p:cNvSpPr>
              <p:nvPr/>
            </p:nvSpPr>
            <p:spPr>
              <a:xfrm>
                <a:off x="10562792" y="3276422"/>
                <a:ext cx="622991" cy="492443"/>
              </a:xfrm>
              <a:prstGeom prst="rect">
                <a:avLst/>
              </a:prstGeom>
              <a:blipFill>
                <a:blip r:embed="rId5"/>
                <a:stretch>
                  <a:fillRect/>
                </a:stretch>
              </a:blipFill>
              <a:ln w="12700" cap="flat">
                <a:noFill/>
                <a:miter lim="400000"/>
              </a:ln>
              <a:effectLst/>
            </p:spPr>
            <p:txBody>
              <a:bodyPr/>
              <a:lstStyle/>
              <a:p>
                <a:r>
                  <a:rPr lang="en-US">
                    <a:noFill/>
                  </a:rPr>
                  <a:t> </a:t>
                </a:r>
              </a:p>
            </p:txBody>
          </p:sp>
        </mc:Fallback>
      </mc:AlternateContent>
      <p:sp>
        <p:nvSpPr>
          <p:cNvPr id="9" name="TextBox 8">
            <a:extLst>
              <a:ext uri="{FF2B5EF4-FFF2-40B4-BE49-F238E27FC236}">
                <a16:creationId xmlns:a16="http://schemas.microsoft.com/office/drawing/2014/main" id="{FD265256-8FF5-BA08-32E2-476C3484D36A}"/>
              </a:ext>
            </a:extLst>
          </p:cNvPr>
          <p:cNvSpPr txBox="1"/>
          <p:nvPr/>
        </p:nvSpPr>
        <p:spPr>
          <a:xfrm>
            <a:off x="7492017" y="50081"/>
            <a:ext cx="3965768"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600" b="1" i="0" u="sng" strike="noStrike" cap="none" spc="0" normalizeH="0" baseline="0" dirty="0">
                <a:ln>
                  <a:noFill/>
                </a:ln>
                <a:solidFill>
                  <a:srgbClr val="245253"/>
                </a:solidFill>
                <a:effectLst/>
                <a:uFillTx/>
                <a:latin typeface="Century Gothic"/>
                <a:ea typeface="Century Gothic"/>
                <a:cs typeface="Century Gothic"/>
                <a:sym typeface="Century Gothic"/>
              </a:rPr>
              <a:t>Helical </a:t>
            </a:r>
            <a:r>
              <a:rPr kumimoji="0" lang="en-US" sz="1600" b="1" i="0" u="sng" strike="noStrike" cap="none" spc="0" normalizeH="0" baseline="0" dirty="0" err="1">
                <a:ln>
                  <a:noFill/>
                </a:ln>
                <a:solidFill>
                  <a:srgbClr val="245253"/>
                </a:solidFill>
                <a:effectLst/>
                <a:uFillTx/>
                <a:latin typeface="Century Gothic"/>
                <a:ea typeface="Century Gothic"/>
                <a:cs typeface="Century Gothic"/>
                <a:sym typeface="Century Gothic"/>
              </a:rPr>
              <a:t>Coilset</a:t>
            </a:r>
            <a:endParaRPr kumimoji="0" lang="en-US" sz="1600" b="1" i="0" u="sng" strike="noStrike" cap="none" spc="0" normalizeH="0" baseline="0" dirty="0">
              <a:ln>
                <a:noFill/>
              </a:ln>
              <a:solidFill>
                <a:srgbClr val="245253"/>
              </a:solidFill>
              <a:effectLst/>
              <a:uFillTx/>
              <a:latin typeface="Century Gothic"/>
              <a:ea typeface="Century Gothic"/>
              <a:cs typeface="Century Gothic"/>
              <a:sym typeface="Century Gothic"/>
            </a:endParaRPr>
          </a:p>
        </p:txBody>
      </p:sp>
    </p:spTree>
    <p:extLst>
      <p:ext uri="{BB962C8B-B14F-4D97-AF65-F5344CB8AC3E}">
        <p14:creationId xmlns:p14="http://schemas.microsoft.com/office/powerpoint/2010/main" val="278986916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8B7F6F-8279-75E6-15A3-86079D7386E7}"/>
              </a:ext>
            </a:extLst>
          </p:cNvPr>
          <p:cNvSpPr>
            <a:spLocks noGrp="1"/>
          </p:cNvSpPr>
          <p:nvPr>
            <p:ph type="body" idx="1"/>
          </p:nvPr>
        </p:nvSpPr>
        <p:spPr>
          <a:xfrm>
            <a:off x="69042" y="931801"/>
            <a:ext cx="11646391" cy="5367960"/>
          </a:xfrm>
        </p:spPr>
        <p:txBody>
          <a:bodyPr>
            <a:noAutofit/>
          </a:bodyPr>
          <a:lstStyle/>
          <a:p>
            <a:pPr marL="0" indent="0">
              <a:buNone/>
            </a:pPr>
            <a:r>
              <a:rPr lang="en-US" sz="1600" dirty="0">
                <a:solidFill>
                  <a:schemeClr val="tx2"/>
                </a:solidFill>
                <a:latin typeface="Courier New" panose="02070309020205020404" pitchFamily="49" charset="0"/>
                <a:cs typeface="Courier New" panose="02070309020205020404" pitchFamily="49" charset="0"/>
              </a:rPr>
              <a:t># load equilibrium, this case is a simple vacuum rotating ellipse</a:t>
            </a:r>
          </a:p>
          <a:p>
            <a:pPr marL="0" indent="0">
              <a:buNone/>
            </a:pPr>
            <a:r>
              <a:rPr lang="en-US" sz="1600" dirty="0" err="1">
                <a:latin typeface="Courier New" panose="02070309020205020404" pitchFamily="49" charset="0"/>
                <a:cs typeface="Courier New" panose="02070309020205020404" pitchFamily="49" charset="0"/>
              </a:rPr>
              <a:t>eqname</a:t>
            </a:r>
            <a:r>
              <a:rPr lang="en-US" sz="1600" dirty="0">
                <a:latin typeface="Courier New" panose="02070309020205020404" pitchFamily="49" charset="0"/>
                <a:cs typeface="Courier New" panose="02070309020205020404" pitchFamily="49" charset="0"/>
              </a:rPr>
              <a:t> = "</a:t>
            </a:r>
            <a:r>
              <a:rPr lang="en-US" sz="1600" dirty="0">
                <a:solidFill>
                  <a:srgbClr val="FF0000"/>
                </a:solidFill>
                <a:latin typeface="Courier New" panose="02070309020205020404" pitchFamily="49" charset="0"/>
                <a:cs typeface="Courier New" panose="02070309020205020404" pitchFamily="49" charset="0"/>
              </a:rPr>
              <a:t>./tests/inputs/ellNFP4_init_smallish.h5</a:t>
            </a:r>
            <a:r>
              <a:rPr lang="en-US" sz="1600" dirty="0">
                <a:latin typeface="Courier New" panose="02070309020205020404" pitchFamily="49" charset="0"/>
                <a:cs typeface="Courier New" panose="02070309020205020404" pitchFamily="49" charset="0"/>
              </a:rPr>
              <a:t>"</a:t>
            </a:r>
          </a:p>
          <a:p>
            <a:pPr marL="0" indent="0">
              <a:buNone/>
            </a:pPr>
            <a:r>
              <a:rPr lang="en-US" sz="1600" dirty="0">
                <a:latin typeface="Courier New" panose="02070309020205020404" pitchFamily="49" charset="0"/>
                <a:cs typeface="Courier New" panose="02070309020205020404" pitchFamily="49" charset="0"/>
              </a:rPr>
              <a:t>eq = load(</a:t>
            </a:r>
            <a:r>
              <a:rPr lang="en-US" sz="1600" dirty="0" err="1">
                <a:latin typeface="Courier New" panose="02070309020205020404" pitchFamily="49" charset="0"/>
                <a:cs typeface="Courier New" panose="02070309020205020404" pitchFamily="49" charset="0"/>
              </a:rPr>
              <a:t>eqname</a:t>
            </a:r>
            <a:r>
              <a:rPr lang="en-US" sz="1600" dirty="0">
                <a:latin typeface="Courier New" panose="02070309020205020404" pitchFamily="49" charset="0"/>
                <a:cs typeface="Courier New" panose="02070309020205020404" pitchFamily="49" charset="0"/>
              </a:rPr>
              <a:t>)</a:t>
            </a:r>
          </a:p>
          <a:p>
            <a:pPr marL="0" indent="0">
              <a:buNone/>
            </a:pPr>
            <a:endParaRPr lang="en-US" sz="1600" dirty="0">
              <a:latin typeface="Courier New" panose="02070309020205020404" pitchFamily="49" charset="0"/>
              <a:cs typeface="Courier New" panose="02070309020205020404" pitchFamily="49" charset="0"/>
            </a:endParaRPr>
          </a:p>
          <a:p>
            <a:pPr marL="0" indent="0">
              <a:buNone/>
            </a:pPr>
            <a:r>
              <a:rPr lang="en-US" sz="1600" dirty="0">
                <a:solidFill>
                  <a:schemeClr val="tx2"/>
                </a:solidFill>
                <a:latin typeface="Courier New" panose="02070309020205020404" pitchFamily="49" charset="0"/>
                <a:cs typeface="Courier New" panose="02070309020205020404" pitchFamily="49" charset="0"/>
              </a:rPr>
              <a:t># get the surface current which minimizes Bn with REGCOIL algorithm</a:t>
            </a:r>
          </a:p>
          <a:p>
            <a:pPr marL="0" indent="0">
              <a:buNone/>
            </a:pPr>
            <a:r>
              <a:rPr lang="en-US" sz="1600" dirty="0">
                <a:latin typeface="Courier New" panose="02070309020205020404" pitchFamily="49" charset="0"/>
                <a:cs typeface="Courier New" panose="02070309020205020404" pitchFamily="49" charset="0"/>
              </a:rPr>
              <a:t>(</a:t>
            </a:r>
            <a:r>
              <a:rPr lang="en-US" sz="1600" dirty="0" err="1">
                <a:latin typeface="Courier New" panose="02070309020205020404" pitchFamily="49" charset="0"/>
                <a:cs typeface="Courier New" panose="02070309020205020404" pitchFamily="49" charset="0"/>
              </a:rPr>
              <a:t>surface_current_field</a:t>
            </a:r>
            <a:r>
              <a:rPr lang="en-US" sz="1600" dirty="0">
                <a:latin typeface="Courier New" panose="02070309020205020404" pitchFamily="49" charset="0"/>
                <a:cs typeface="Courier New" panose="02070309020205020404" pitchFamily="49" charset="0"/>
              </a:rPr>
              <a:t>, _, _, _, _,) = </a:t>
            </a:r>
            <a:r>
              <a:rPr lang="en-US" sz="1600" dirty="0" err="1">
                <a:latin typeface="Courier New" panose="02070309020205020404" pitchFamily="49" charset="0"/>
                <a:cs typeface="Courier New" panose="02070309020205020404" pitchFamily="49" charset="0"/>
              </a:rPr>
              <a:t>run_regcoil</a:t>
            </a:r>
            <a:r>
              <a:rPr lang="en-US" sz="1600" dirty="0">
                <a:latin typeface="Courier New" panose="02070309020205020404" pitchFamily="49" charset="0"/>
                <a:cs typeface="Courier New" panose="02070309020205020404" pitchFamily="49" charset="0"/>
              </a:rPr>
              <a:t>(</a:t>
            </a:r>
          </a:p>
          <a:p>
            <a:pPr marL="0" indent="0">
              <a:buNone/>
            </a:pPr>
            <a:r>
              <a:rPr lang="en-US" sz="1600" dirty="0">
                <a:latin typeface="Courier New" panose="02070309020205020404" pitchFamily="49" charset="0"/>
                <a:cs typeface="Courier New" panose="02070309020205020404" pitchFamily="49" charset="0"/>
              </a:rPr>
              <a:t>    </a:t>
            </a:r>
            <a:r>
              <a:rPr lang="en-US" sz="1600" dirty="0" err="1">
                <a:latin typeface="Courier New" panose="02070309020205020404" pitchFamily="49" charset="0"/>
                <a:cs typeface="Courier New" panose="02070309020205020404" pitchFamily="49" charset="0"/>
              </a:rPr>
              <a:t>eqname</a:t>
            </a:r>
            <a:r>
              <a:rPr lang="en-US" sz="1600" dirty="0">
                <a:latin typeface="Courier New" panose="02070309020205020404" pitchFamily="49" charset="0"/>
                <a:cs typeface="Courier New" panose="02070309020205020404" pitchFamily="49" charset="0"/>
              </a:rPr>
              <a:t>=eq,</a:t>
            </a:r>
          </a:p>
          <a:p>
            <a:pPr marL="0" indent="0">
              <a:buNone/>
            </a:pPr>
            <a:r>
              <a:rPr lang="en-US" sz="1600" dirty="0">
                <a:solidFill>
                  <a:schemeClr val="tx2"/>
                </a:solidFill>
                <a:latin typeface="Courier New" panose="02070309020205020404" pitchFamily="49" charset="0"/>
                <a:cs typeface="Courier New" panose="02070309020205020404" pitchFamily="49" charset="0"/>
              </a:rPr>
              <a:t>    # resolutions of plasma surface grid upon which Bn is minimized</a:t>
            </a:r>
            <a:endParaRPr lang="en-US" sz="1600" dirty="0">
              <a:latin typeface="Courier New" panose="02070309020205020404" pitchFamily="49" charset="0"/>
              <a:cs typeface="Courier New" panose="02070309020205020404" pitchFamily="49" charset="0"/>
            </a:endParaRPr>
          </a:p>
          <a:p>
            <a:pPr marL="0" indent="0">
              <a:buNone/>
            </a:pPr>
            <a:r>
              <a:rPr lang="en-US" sz="1600" dirty="0">
                <a:latin typeface="Courier New" panose="02070309020205020404" pitchFamily="49" charset="0"/>
                <a:cs typeface="Courier New" panose="02070309020205020404" pitchFamily="49" charset="0"/>
              </a:rPr>
              <a:t>    </a:t>
            </a:r>
            <a:r>
              <a:rPr lang="en-US" sz="1600" dirty="0" err="1">
                <a:latin typeface="Courier New" panose="02070309020205020404" pitchFamily="49" charset="0"/>
                <a:cs typeface="Courier New" panose="02070309020205020404" pitchFamily="49" charset="0"/>
              </a:rPr>
              <a:t>eval_grid_M</a:t>
            </a:r>
            <a:r>
              <a:rPr lang="en-US" sz="1600" dirty="0">
                <a:latin typeface="Courier New" panose="02070309020205020404" pitchFamily="49" charset="0"/>
                <a:cs typeface="Courier New" panose="02070309020205020404" pitchFamily="49" charset="0"/>
              </a:rPr>
              <a:t>=</a:t>
            </a:r>
            <a:r>
              <a:rPr lang="en-US" sz="1600" dirty="0">
                <a:solidFill>
                  <a:srgbClr val="7030A0"/>
                </a:solidFill>
                <a:latin typeface="Courier New" panose="02070309020205020404" pitchFamily="49" charset="0"/>
                <a:cs typeface="Courier New" panose="02070309020205020404" pitchFamily="49" charset="0"/>
              </a:rPr>
              <a:t>20</a:t>
            </a:r>
            <a:r>
              <a:rPr lang="en-US" sz="1600" dirty="0">
                <a:latin typeface="Courier New" panose="02070309020205020404" pitchFamily="49" charset="0"/>
                <a:cs typeface="Courier New" panose="02070309020205020404" pitchFamily="49" charset="0"/>
              </a:rPr>
              <a:t>,eval_grid_N=</a:t>
            </a:r>
            <a:r>
              <a:rPr lang="en-US" sz="1600" dirty="0">
                <a:solidFill>
                  <a:srgbClr val="7030A0"/>
                </a:solidFill>
                <a:latin typeface="Courier New" panose="02070309020205020404" pitchFamily="49" charset="0"/>
                <a:cs typeface="Courier New" panose="02070309020205020404" pitchFamily="49" charset="0"/>
              </a:rPr>
              <a:t>20</a:t>
            </a:r>
            <a:r>
              <a:rPr lang="en-US" sz="1600" dirty="0">
                <a:latin typeface="Courier New" panose="02070309020205020404" pitchFamily="49" charset="0"/>
                <a:cs typeface="Courier New" panose="02070309020205020404" pitchFamily="49" charset="0"/>
              </a:rPr>
              <a:t>,</a:t>
            </a:r>
          </a:p>
          <a:p>
            <a:pPr marL="0" indent="0">
              <a:buNone/>
            </a:pPr>
            <a:r>
              <a:rPr lang="en-US" sz="1600" dirty="0">
                <a:solidFill>
                  <a:schemeClr val="tx2"/>
                </a:solidFill>
                <a:latin typeface="Courier New" panose="02070309020205020404" pitchFamily="49" charset="0"/>
                <a:cs typeface="Courier New" panose="02070309020205020404" pitchFamily="49" charset="0"/>
              </a:rPr>
              <a:t>	# resolutions of source grid for calculating Bn</a:t>
            </a:r>
            <a:endParaRPr lang="en-US" sz="1600" dirty="0">
              <a:latin typeface="Courier New" panose="02070309020205020404" pitchFamily="49" charset="0"/>
              <a:cs typeface="Courier New" panose="02070309020205020404" pitchFamily="49" charset="0"/>
            </a:endParaRPr>
          </a:p>
          <a:p>
            <a:pPr marL="0" indent="0">
              <a:buNone/>
            </a:pPr>
            <a:r>
              <a:rPr lang="en-US" sz="1600" dirty="0">
                <a:latin typeface="Courier New" panose="02070309020205020404" pitchFamily="49" charset="0"/>
                <a:cs typeface="Courier New" panose="02070309020205020404" pitchFamily="49" charset="0"/>
              </a:rPr>
              <a:t>    </a:t>
            </a:r>
            <a:r>
              <a:rPr lang="en-US" sz="1600" dirty="0" err="1">
                <a:latin typeface="Courier New" panose="02070309020205020404" pitchFamily="49" charset="0"/>
                <a:cs typeface="Courier New" panose="02070309020205020404" pitchFamily="49" charset="0"/>
              </a:rPr>
              <a:t>source_grid_M</a:t>
            </a:r>
            <a:r>
              <a:rPr lang="en-US" sz="1600" dirty="0">
                <a:latin typeface="Courier New" panose="02070309020205020404" pitchFamily="49" charset="0"/>
                <a:cs typeface="Courier New" panose="02070309020205020404" pitchFamily="49" charset="0"/>
              </a:rPr>
              <a:t>=</a:t>
            </a:r>
            <a:r>
              <a:rPr lang="en-US" sz="1600" dirty="0">
                <a:solidFill>
                  <a:srgbClr val="7030A0"/>
                </a:solidFill>
                <a:latin typeface="Courier New" panose="02070309020205020404" pitchFamily="49" charset="0"/>
                <a:cs typeface="Courier New" panose="02070309020205020404" pitchFamily="49" charset="0"/>
              </a:rPr>
              <a:t>40</a:t>
            </a:r>
            <a:r>
              <a:rPr lang="en-US" sz="1600" dirty="0">
                <a:latin typeface="Courier New" panose="02070309020205020404" pitchFamily="49" charset="0"/>
                <a:cs typeface="Courier New" panose="02070309020205020404" pitchFamily="49" charset="0"/>
              </a:rPr>
              <a:t>, </a:t>
            </a:r>
            <a:r>
              <a:rPr lang="en-US" sz="1600" dirty="0" err="1">
                <a:latin typeface="Courier New" panose="02070309020205020404" pitchFamily="49" charset="0"/>
                <a:cs typeface="Courier New" panose="02070309020205020404" pitchFamily="49" charset="0"/>
              </a:rPr>
              <a:t>source_grid_N</a:t>
            </a:r>
            <a:r>
              <a:rPr lang="en-US" sz="1600" dirty="0">
                <a:latin typeface="Courier New" panose="02070309020205020404" pitchFamily="49" charset="0"/>
                <a:cs typeface="Courier New" panose="02070309020205020404" pitchFamily="49" charset="0"/>
              </a:rPr>
              <a:t>=</a:t>
            </a:r>
            <a:r>
              <a:rPr lang="en-US" sz="1600" dirty="0">
                <a:solidFill>
                  <a:srgbClr val="7030A0"/>
                </a:solidFill>
                <a:latin typeface="Courier New" panose="02070309020205020404" pitchFamily="49" charset="0"/>
                <a:cs typeface="Courier New" panose="02070309020205020404" pitchFamily="49" charset="0"/>
              </a:rPr>
              <a:t>80</a:t>
            </a:r>
            <a:r>
              <a:rPr lang="en-US" sz="1600" dirty="0">
                <a:latin typeface="Courier New" panose="02070309020205020404" pitchFamily="49" charset="0"/>
                <a:cs typeface="Courier New" panose="02070309020205020404" pitchFamily="49" charset="0"/>
              </a:rPr>
              <a:t>,</a:t>
            </a:r>
            <a:endParaRPr lang="en-US" sz="1600" dirty="0">
              <a:solidFill>
                <a:schemeClr val="tx2"/>
              </a:solidFill>
              <a:latin typeface="Courier New" panose="02070309020205020404" pitchFamily="49" charset="0"/>
              <a:cs typeface="Courier New" panose="02070309020205020404" pitchFamily="49" charset="0"/>
            </a:endParaRPr>
          </a:p>
          <a:p>
            <a:pPr marL="0" indent="0">
              <a:buNone/>
            </a:pPr>
            <a:r>
              <a:rPr lang="en-US" sz="1600" dirty="0">
                <a:latin typeface="Courier New" panose="02070309020205020404" pitchFamily="49" charset="0"/>
                <a:cs typeface="Courier New" panose="02070309020205020404" pitchFamily="49" charset="0"/>
              </a:rPr>
              <a:t>    alpha=</a:t>
            </a:r>
            <a:r>
              <a:rPr lang="en-US" sz="1600" dirty="0">
                <a:solidFill>
                  <a:srgbClr val="7030A0"/>
                </a:solidFill>
                <a:latin typeface="Courier New" panose="02070309020205020404" pitchFamily="49" charset="0"/>
                <a:cs typeface="Courier New" panose="02070309020205020404" pitchFamily="49" charset="0"/>
              </a:rPr>
              <a:t>1e-15</a:t>
            </a:r>
            <a:r>
              <a:rPr lang="en-US" sz="1600" dirty="0">
                <a:latin typeface="Courier New" panose="02070309020205020404" pitchFamily="49" charset="0"/>
                <a:cs typeface="Courier New" panose="02070309020205020404" pitchFamily="49" charset="0"/>
              </a:rPr>
              <a:t>, </a:t>
            </a:r>
            <a:r>
              <a:rPr lang="en-US" sz="1600" dirty="0">
                <a:solidFill>
                  <a:schemeClr val="tx2"/>
                </a:solidFill>
                <a:latin typeface="Courier New" panose="02070309020205020404" pitchFamily="49" charset="0"/>
                <a:cs typeface="Courier New" panose="02070309020205020404" pitchFamily="49" charset="0"/>
              </a:rPr>
              <a:t># regularization parameter</a:t>
            </a:r>
          </a:p>
          <a:p>
            <a:pPr marL="0" indent="0">
              <a:buNone/>
            </a:pPr>
            <a:r>
              <a:rPr lang="en-US" sz="1600" dirty="0">
                <a:solidFill>
                  <a:schemeClr val="tx2"/>
                </a:solidFill>
                <a:latin typeface="Courier New" panose="02070309020205020404" pitchFamily="49" charset="0"/>
                <a:cs typeface="Courier New" panose="02070309020205020404" pitchFamily="49" charset="0"/>
              </a:rPr>
              <a:t>    # ratio of I/G, 0 for modular, integer for helical coils</a:t>
            </a:r>
          </a:p>
          <a:p>
            <a:pPr marL="0" indent="0">
              <a:buNone/>
            </a:pPr>
            <a:r>
              <a:rPr lang="en-US" sz="1600" dirty="0">
                <a:latin typeface="Courier New" panose="02070309020205020404" pitchFamily="49" charset="0"/>
                <a:cs typeface="Courier New" panose="02070309020205020404" pitchFamily="49" charset="0"/>
              </a:rPr>
              <a:t>    </a:t>
            </a:r>
            <a:r>
              <a:rPr lang="en-US" sz="1600" dirty="0" err="1">
                <a:latin typeface="Courier New" panose="02070309020205020404" pitchFamily="49" charset="0"/>
                <a:cs typeface="Courier New" panose="02070309020205020404" pitchFamily="49" charset="0"/>
              </a:rPr>
              <a:t>helicity_ratio</a:t>
            </a:r>
            <a:r>
              <a:rPr lang="en-US" sz="1600" dirty="0">
                <a:solidFill>
                  <a:schemeClr val="tx1"/>
                </a:solidFill>
                <a:latin typeface="Courier New" panose="02070309020205020404" pitchFamily="49" charset="0"/>
                <a:cs typeface="Courier New" panose="02070309020205020404" pitchFamily="49" charset="0"/>
              </a:rPr>
              <a:t>=</a:t>
            </a:r>
            <a:r>
              <a:rPr lang="en-US" sz="1600" dirty="0">
                <a:solidFill>
                  <a:srgbClr val="7030A0"/>
                </a:solidFill>
                <a:latin typeface="Courier New" panose="02070309020205020404" pitchFamily="49" charset="0"/>
                <a:cs typeface="Courier New" panose="02070309020205020404" pitchFamily="49" charset="0"/>
              </a:rPr>
              <a:t>-1</a:t>
            </a:r>
            <a:r>
              <a:rPr lang="en-US" sz="1600" dirty="0">
                <a:latin typeface="Courier New" panose="02070309020205020404" pitchFamily="49" charset="0"/>
                <a:cs typeface="Courier New" panose="02070309020205020404" pitchFamily="49" charset="0"/>
              </a:rPr>
              <a:t>)</a:t>
            </a:r>
            <a:endParaRPr lang="en-US" sz="1600" dirty="0">
              <a:solidFill>
                <a:schemeClr val="tx2"/>
              </a:solidFill>
              <a:latin typeface="Courier New" panose="02070309020205020404" pitchFamily="49" charset="0"/>
              <a:cs typeface="Courier New" panose="02070309020205020404" pitchFamily="49" charset="0"/>
            </a:endParaRPr>
          </a:p>
          <a:p>
            <a:pPr marL="0" indent="0">
              <a:buNone/>
            </a:pPr>
            <a:endParaRPr lang="en-US" sz="1600" dirty="0">
              <a:latin typeface="Courier New" panose="02070309020205020404" pitchFamily="49" charset="0"/>
              <a:cs typeface="Courier New" panose="02070309020205020404" pitchFamily="49" charset="0"/>
            </a:endParaRPr>
          </a:p>
          <a:p>
            <a:pPr marL="0" indent="0">
              <a:buNone/>
            </a:pPr>
            <a:r>
              <a:rPr lang="en-US" sz="1600" dirty="0">
                <a:solidFill>
                  <a:schemeClr val="tx2"/>
                </a:solidFill>
                <a:latin typeface="Courier New" panose="02070309020205020404" pitchFamily="49" charset="0"/>
                <a:cs typeface="Courier New" panose="02070309020205020404" pitchFamily="49" charset="0"/>
              </a:rPr>
              <a:t># discretize into helical coils using utility function</a:t>
            </a:r>
          </a:p>
          <a:p>
            <a:pPr marL="0" indent="0">
              <a:buNone/>
            </a:pPr>
            <a:r>
              <a:rPr lang="en-US" sz="1600" dirty="0" err="1">
                <a:latin typeface="Courier New" panose="02070309020205020404" pitchFamily="49" charset="0"/>
                <a:cs typeface="Courier New" panose="02070309020205020404" pitchFamily="49" charset="0"/>
              </a:rPr>
              <a:t>numCoils</a:t>
            </a:r>
            <a:r>
              <a:rPr lang="en-US" sz="1600" dirty="0">
                <a:latin typeface="Courier New" panose="02070309020205020404" pitchFamily="49" charset="0"/>
                <a:cs typeface="Courier New" panose="02070309020205020404" pitchFamily="49" charset="0"/>
              </a:rPr>
              <a:t> = 15 # we want 15 helical coils</a:t>
            </a:r>
          </a:p>
          <a:p>
            <a:pPr marL="0" indent="0">
              <a:buNone/>
            </a:pPr>
            <a:r>
              <a:rPr lang="en-US" sz="1600" dirty="0">
                <a:latin typeface="Courier New" panose="02070309020205020404" pitchFamily="49" charset="0"/>
                <a:cs typeface="Courier New" panose="02070309020205020404" pitchFamily="49" charset="0"/>
              </a:rPr>
              <a:t>coilset2 = </a:t>
            </a:r>
            <a:r>
              <a:rPr lang="en-US" sz="1600" dirty="0" err="1">
                <a:latin typeface="Courier New" panose="02070309020205020404" pitchFamily="49" charset="0"/>
                <a:cs typeface="Courier New" panose="02070309020205020404" pitchFamily="49" charset="0"/>
              </a:rPr>
              <a:t>find_helical_coils</a:t>
            </a:r>
            <a:r>
              <a:rPr lang="en-US" sz="1600" dirty="0">
                <a:latin typeface="Courier New" panose="02070309020205020404" pitchFamily="49" charset="0"/>
                <a:cs typeface="Courier New" panose="02070309020205020404" pitchFamily="49" charset="0"/>
              </a:rPr>
              <a:t>(</a:t>
            </a:r>
            <a:r>
              <a:rPr lang="en-US" sz="1600" dirty="0" err="1">
                <a:latin typeface="Courier New" panose="02070309020205020404" pitchFamily="49" charset="0"/>
                <a:cs typeface="Courier New" panose="02070309020205020404" pitchFamily="49" charset="0"/>
              </a:rPr>
              <a:t>surface_current_field</a:t>
            </a:r>
            <a:r>
              <a:rPr lang="en-US" sz="1600" dirty="0">
                <a:latin typeface="Courier New" panose="02070309020205020404" pitchFamily="49" charset="0"/>
                <a:cs typeface="Courier New" panose="02070309020205020404" pitchFamily="49" charset="0"/>
              </a:rPr>
              <a:t>, </a:t>
            </a:r>
            <a:r>
              <a:rPr lang="en-US" sz="1600" dirty="0" err="1">
                <a:latin typeface="Courier New" panose="02070309020205020404" pitchFamily="49" charset="0"/>
                <a:cs typeface="Courier New" panose="02070309020205020404" pitchFamily="49" charset="0"/>
              </a:rPr>
              <a:t>eqname</a:t>
            </a:r>
            <a:r>
              <a:rPr lang="en-US" sz="1600" dirty="0">
                <a:latin typeface="Courier New" panose="02070309020205020404" pitchFamily="49" charset="0"/>
                <a:cs typeface="Courier New" panose="02070309020205020404" pitchFamily="49" charset="0"/>
              </a:rPr>
              <a:t>, </a:t>
            </a:r>
            <a:r>
              <a:rPr lang="en-US" sz="1600" dirty="0" err="1">
                <a:latin typeface="Courier New" panose="02070309020205020404" pitchFamily="49" charset="0"/>
                <a:cs typeface="Courier New" panose="02070309020205020404" pitchFamily="49" charset="0"/>
              </a:rPr>
              <a:t>desirednumcoils</a:t>
            </a:r>
            <a:r>
              <a:rPr lang="en-US" sz="1600" dirty="0">
                <a:latin typeface="Courier New" panose="02070309020205020404" pitchFamily="49" charset="0"/>
                <a:cs typeface="Courier New" panose="02070309020205020404" pitchFamily="49" charset="0"/>
              </a:rPr>
              <a:t>=</a:t>
            </a:r>
            <a:r>
              <a:rPr lang="en-US" sz="1600" dirty="0" err="1">
                <a:latin typeface="Courier New" panose="02070309020205020404" pitchFamily="49" charset="0"/>
                <a:cs typeface="Courier New" panose="02070309020205020404" pitchFamily="49" charset="0"/>
              </a:rPr>
              <a:t>numCoils</a:t>
            </a:r>
            <a:r>
              <a:rPr lang="en-US" sz="1600" dirty="0">
                <a:latin typeface="Courier New" panose="02070309020205020404" pitchFamily="49" charset="0"/>
                <a:cs typeface="Courier New" panose="02070309020205020404" pitchFamily="49" charset="0"/>
              </a:rPr>
              <a:t>)</a:t>
            </a:r>
          </a:p>
        </p:txBody>
      </p:sp>
      <p:sp>
        <p:nvSpPr>
          <p:cNvPr id="3" name="Title 2">
            <a:extLst>
              <a:ext uri="{FF2B5EF4-FFF2-40B4-BE49-F238E27FC236}">
                <a16:creationId xmlns:a16="http://schemas.microsoft.com/office/drawing/2014/main" id="{59AA6E2A-45EA-E368-8BE1-16AF3236C2F6}"/>
              </a:ext>
            </a:extLst>
          </p:cNvPr>
          <p:cNvSpPr>
            <a:spLocks noGrp="1"/>
          </p:cNvSpPr>
          <p:nvPr>
            <p:ph type="title"/>
          </p:nvPr>
        </p:nvSpPr>
        <p:spPr>
          <a:xfrm>
            <a:off x="220602" y="186947"/>
            <a:ext cx="10972801" cy="492991"/>
          </a:xfrm>
        </p:spPr>
        <p:txBody>
          <a:bodyPr/>
          <a:lstStyle/>
          <a:p>
            <a:r>
              <a:rPr lang="en-US" dirty="0"/>
              <a:t>Example Python Code to create Helical </a:t>
            </a:r>
            <a:r>
              <a:rPr lang="en-US" dirty="0" err="1"/>
              <a:t>Coilset</a:t>
            </a:r>
            <a:endParaRPr lang="en-US" dirty="0"/>
          </a:p>
        </p:txBody>
      </p:sp>
      <p:sp>
        <p:nvSpPr>
          <p:cNvPr id="4" name="Slide Number Placeholder 3">
            <a:extLst>
              <a:ext uri="{FF2B5EF4-FFF2-40B4-BE49-F238E27FC236}">
                <a16:creationId xmlns:a16="http://schemas.microsoft.com/office/drawing/2014/main" id="{DD8C91FF-D5EE-DABD-BC44-E75C5B0114EB}"/>
              </a:ext>
            </a:extLst>
          </p:cNvPr>
          <p:cNvSpPr>
            <a:spLocks noGrp="1"/>
          </p:cNvSpPr>
          <p:nvPr>
            <p:ph type="sldNum" sz="quarter" idx="2"/>
          </p:nvPr>
        </p:nvSpPr>
        <p:spPr/>
        <p:txBody>
          <a:bodyPr/>
          <a:lstStyle/>
          <a:p>
            <a:fld id="{86CB4B4D-7CA3-9044-876B-883B54F8677D}" type="slidenum">
              <a:rPr lang="en-US" smtClean="0"/>
              <a:t>21</a:t>
            </a:fld>
            <a:endParaRPr lang="en-US"/>
          </a:p>
        </p:txBody>
      </p:sp>
      <p:pic>
        <p:nvPicPr>
          <p:cNvPr id="7" name="Picture 6">
            <a:extLst>
              <a:ext uri="{FF2B5EF4-FFF2-40B4-BE49-F238E27FC236}">
                <a16:creationId xmlns:a16="http://schemas.microsoft.com/office/drawing/2014/main" id="{824F5B51-F9D7-EC02-6EA5-21B2CCC62AA3}"/>
              </a:ext>
            </a:extLst>
          </p:cNvPr>
          <p:cNvPicPr>
            <a:picLocks noChangeAspect="1"/>
          </p:cNvPicPr>
          <p:nvPr/>
        </p:nvPicPr>
        <p:blipFill>
          <a:blip r:embed="rId3"/>
          <a:stretch>
            <a:fillRect/>
          </a:stretch>
        </p:blipFill>
        <p:spPr>
          <a:xfrm>
            <a:off x="8347391" y="50519"/>
            <a:ext cx="3775567" cy="2060899"/>
          </a:xfrm>
          <a:prstGeom prst="rect">
            <a:avLst/>
          </a:prstGeom>
        </p:spPr>
      </p:pic>
      <p:pic>
        <p:nvPicPr>
          <p:cNvPr id="9" name="Picture 8">
            <a:extLst>
              <a:ext uri="{FF2B5EF4-FFF2-40B4-BE49-F238E27FC236}">
                <a16:creationId xmlns:a16="http://schemas.microsoft.com/office/drawing/2014/main" id="{9476A8F3-8FF1-42FF-77CF-7FC2CD5DCF0C}"/>
              </a:ext>
            </a:extLst>
          </p:cNvPr>
          <p:cNvPicPr>
            <a:picLocks noChangeAspect="1"/>
          </p:cNvPicPr>
          <p:nvPr/>
        </p:nvPicPr>
        <p:blipFill>
          <a:blip r:embed="rId4"/>
          <a:stretch>
            <a:fillRect/>
          </a:stretch>
        </p:blipFill>
        <p:spPr>
          <a:xfrm>
            <a:off x="8609042" y="2529995"/>
            <a:ext cx="3167016" cy="3095038"/>
          </a:xfrm>
          <a:prstGeom prst="rect">
            <a:avLst/>
          </a:prstGeom>
        </p:spPr>
      </p:pic>
    </p:spTree>
    <p:extLst>
      <p:ext uri="{BB962C8B-B14F-4D97-AF65-F5344CB8AC3E}">
        <p14:creationId xmlns:p14="http://schemas.microsoft.com/office/powerpoint/2010/main" val="757605754"/>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8B7F6F-8279-75E6-15A3-86079D7386E7}"/>
              </a:ext>
            </a:extLst>
          </p:cNvPr>
          <p:cNvSpPr>
            <a:spLocks noGrp="1"/>
          </p:cNvSpPr>
          <p:nvPr>
            <p:ph type="body" idx="1"/>
          </p:nvPr>
        </p:nvSpPr>
        <p:spPr>
          <a:xfrm>
            <a:off x="69042" y="886333"/>
            <a:ext cx="11646391" cy="5367960"/>
          </a:xfrm>
        </p:spPr>
        <p:txBody>
          <a:bodyPr>
            <a:noAutofit/>
          </a:bodyPr>
          <a:lstStyle/>
          <a:p>
            <a:pPr marL="0" indent="0">
              <a:buNone/>
            </a:pPr>
            <a:r>
              <a:rPr lang="en-US" sz="1600" dirty="0">
                <a:solidFill>
                  <a:schemeClr val="tx2"/>
                </a:solidFill>
                <a:latin typeface="Courier New" panose="02070309020205020404" pitchFamily="49" charset="0"/>
                <a:cs typeface="Courier New" panose="02070309020205020404" pitchFamily="49" charset="0"/>
              </a:rPr>
              <a:t># load equilibrium, this case is a simple vacuum rotating ellipse</a:t>
            </a:r>
          </a:p>
          <a:p>
            <a:pPr marL="0" indent="0">
              <a:buNone/>
            </a:pPr>
            <a:r>
              <a:rPr lang="en-US" sz="1600" dirty="0" err="1">
                <a:latin typeface="Courier New" panose="02070309020205020404" pitchFamily="49" charset="0"/>
                <a:cs typeface="Courier New" panose="02070309020205020404" pitchFamily="49" charset="0"/>
              </a:rPr>
              <a:t>eqname</a:t>
            </a:r>
            <a:r>
              <a:rPr lang="en-US" sz="1600" dirty="0">
                <a:latin typeface="Courier New" panose="02070309020205020404" pitchFamily="49" charset="0"/>
                <a:cs typeface="Courier New" panose="02070309020205020404" pitchFamily="49" charset="0"/>
              </a:rPr>
              <a:t> = "</a:t>
            </a:r>
            <a:r>
              <a:rPr lang="en-US" sz="1600" dirty="0">
                <a:solidFill>
                  <a:srgbClr val="FF0000"/>
                </a:solidFill>
                <a:latin typeface="Courier New" panose="02070309020205020404" pitchFamily="49" charset="0"/>
                <a:cs typeface="Courier New" panose="02070309020205020404" pitchFamily="49" charset="0"/>
              </a:rPr>
              <a:t>rotating_ellipse_5_aspect_ratio.h5</a:t>
            </a:r>
            <a:r>
              <a:rPr lang="en-US" sz="1600" dirty="0">
                <a:latin typeface="Courier New" panose="02070309020205020404" pitchFamily="49" charset="0"/>
                <a:cs typeface="Courier New" panose="02070309020205020404" pitchFamily="49" charset="0"/>
              </a:rPr>
              <a:t>"</a:t>
            </a:r>
          </a:p>
          <a:p>
            <a:pPr marL="0" indent="0">
              <a:buNone/>
            </a:pPr>
            <a:r>
              <a:rPr lang="en-US" sz="1600" dirty="0">
                <a:latin typeface="Courier New" panose="02070309020205020404" pitchFamily="49" charset="0"/>
                <a:cs typeface="Courier New" panose="02070309020205020404" pitchFamily="49" charset="0"/>
              </a:rPr>
              <a:t>eq = load(</a:t>
            </a:r>
            <a:r>
              <a:rPr lang="en-US" sz="1600" dirty="0" err="1">
                <a:latin typeface="Courier New" panose="02070309020205020404" pitchFamily="49" charset="0"/>
                <a:cs typeface="Courier New" panose="02070309020205020404" pitchFamily="49" charset="0"/>
              </a:rPr>
              <a:t>eqname</a:t>
            </a:r>
            <a:r>
              <a:rPr lang="en-US" sz="1600" dirty="0">
                <a:latin typeface="Courier New" panose="02070309020205020404" pitchFamily="49" charset="0"/>
                <a:cs typeface="Courier New" panose="02070309020205020404" pitchFamily="49" charset="0"/>
              </a:rPr>
              <a:t>)</a:t>
            </a:r>
          </a:p>
          <a:p>
            <a:pPr marL="0" indent="0">
              <a:buNone/>
            </a:pPr>
            <a:r>
              <a:rPr lang="en-US" sz="1600" dirty="0" err="1">
                <a:latin typeface="Courier New" panose="02070309020205020404" pitchFamily="49" charset="0"/>
                <a:cs typeface="Courier New" panose="02070309020205020404" pitchFamily="49" charset="0"/>
              </a:rPr>
              <a:t>winding_surf</a:t>
            </a:r>
            <a:r>
              <a:rPr lang="en-US" sz="1600" dirty="0">
                <a:latin typeface="Courier New" panose="02070309020205020404" pitchFamily="49" charset="0"/>
                <a:cs typeface="Courier New" panose="02070309020205020404" pitchFamily="49" charset="0"/>
              </a:rPr>
              <a:t>= load(“</a:t>
            </a:r>
            <a:r>
              <a:rPr lang="en-US" sz="1600" dirty="0">
                <a:solidFill>
                  <a:srgbClr val="FF0000"/>
                </a:solidFill>
                <a:latin typeface="Courier New" panose="02070309020205020404" pitchFamily="49" charset="0"/>
                <a:cs typeface="Courier New" panose="02070309020205020404" pitchFamily="49" charset="0"/>
              </a:rPr>
              <a:t>rotating_ellipse_wind_surf.h5</a:t>
            </a:r>
            <a:r>
              <a:rPr lang="en-US" sz="1600" dirty="0">
                <a:latin typeface="Courier New" panose="02070309020205020404" pitchFamily="49" charset="0"/>
                <a:cs typeface="Courier New" panose="02070309020205020404" pitchFamily="49" charset="0"/>
              </a:rPr>
              <a:t>”)</a:t>
            </a:r>
          </a:p>
          <a:p>
            <a:pPr marL="0" indent="0">
              <a:buNone/>
            </a:pPr>
            <a:r>
              <a:rPr lang="en-US" sz="1600" dirty="0">
                <a:solidFill>
                  <a:schemeClr val="tx2"/>
                </a:solidFill>
                <a:latin typeface="Courier New" panose="02070309020205020404" pitchFamily="49" charset="0"/>
                <a:cs typeface="Courier New" panose="02070309020205020404" pitchFamily="49" charset="0"/>
              </a:rPr>
              <a:t># get the surface current which minimizes Bn with REGCOIL </a:t>
            </a:r>
            <a:r>
              <a:rPr lang="en-US" sz="1600" dirty="0" err="1">
                <a:solidFill>
                  <a:schemeClr val="tx2"/>
                </a:solidFill>
                <a:latin typeface="Courier New" panose="02070309020205020404" pitchFamily="49" charset="0"/>
                <a:cs typeface="Courier New" panose="02070309020205020404" pitchFamily="49" charset="0"/>
              </a:rPr>
              <a:t>alg</a:t>
            </a:r>
            <a:endParaRPr lang="en-US" sz="1600" dirty="0">
              <a:solidFill>
                <a:schemeClr val="tx2"/>
              </a:solidFill>
              <a:latin typeface="Courier New" panose="02070309020205020404" pitchFamily="49" charset="0"/>
              <a:cs typeface="Courier New" panose="02070309020205020404" pitchFamily="49" charset="0"/>
            </a:endParaRPr>
          </a:p>
          <a:p>
            <a:pPr marL="0" indent="0">
              <a:buNone/>
            </a:pPr>
            <a:r>
              <a:rPr lang="en-US" sz="1600" dirty="0">
                <a:latin typeface="Courier New" panose="02070309020205020404" pitchFamily="49" charset="0"/>
                <a:cs typeface="Courier New" panose="02070309020205020404" pitchFamily="49" charset="0"/>
              </a:rPr>
              <a:t>(</a:t>
            </a:r>
            <a:r>
              <a:rPr lang="en-US" sz="1600" dirty="0" err="1">
                <a:latin typeface="Courier New" panose="02070309020205020404" pitchFamily="49" charset="0"/>
                <a:cs typeface="Courier New" panose="02070309020205020404" pitchFamily="49" charset="0"/>
              </a:rPr>
              <a:t>surface_current_field</a:t>
            </a:r>
            <a:r>
              <a:rPr lang="en-US" sz="1600" dirty="0">
                <a:latin typeface="Courier New" panose="02070309020205020404" pitchFamily="49" charset="0"/>
                <a:cs typeface="Courier New" panose="02070309020205020404" pitchFamily="49" charset="0"/>
              </a:rPr>
              <a:t>, _, _, _, _,) = </a:t>
            </a:r>
            <a:r>
              <a:rPr lang="en-US" sz="1600" dirty="0" err="1">
                <a:latin typeface="Courier New" panose="02070309020205020404" pitchFamily="49" charset="0"/>
                <a:cs typeface="Courier New" panose="02070309020205020404" pitchFamily="49" charset="0"/>
              </a:rPr>
              <a:t>run_regcoil</a:t>
            </a:r>
            <a:r>
              <a:rPr lang="en-US" sz="1600" dirty="0">
                <a:latin typeface="Courier New" panose="02070309020205020404" pitchFamily="49" charset="0"/>
                <a:cs typeface="Courier New" panose="02070309020205020404" pitchFamily="49" charset="0"/>
              </a:rPr>
              <a:t>(</a:t>
            </a:r>
          </a:p>
          <a:p>
            <a:pPr marL="0" indent="0">
              <a:buNone/>
            </a:pPr>
            <a:r>
              <a:rPr lang="en-US" sz="1600" dirty="0">
                <a:latin typeface="Courier New" panose="02070309020205020404" pitchFamily="49" charset="0"/>
                <a:cs typeface="Courier New" panose="02070309020205020404" pitchFamily="49" charset="0"/>
              </a:rPr>
              <a:t>    </a:t>
            </a:r>
            <a:r>
              <a:rPr lang="en-US" sz="1600" dirty="0" err="1">
                <a:latin typeface="Courier New" panose="02070309020205020404" pitchFamily="49" charset="0"/>
                <a:cs typeface="Courier New" panose="02070309020205020404" pitchFamily="49" charset="0"/>
              </a:rPr>
              <a:t>eqname</a:t>
            </a:r>
            <a:r>
              <a:rPr lang="en-US" sz="1600" dirty="0">
                <a:latin typeface="Courier New" panose="02070309020205020404" pitchFamily="49" charset="0"/>
                <a:cs typeface="Courier New" panose="02070309020205020404" pitchFamily="49" charset="0"/>
              </a:rPr>
              <a:t>=eq, </a:t>
            </a:r>
            <a:r>
              <a:rPr lang="en-US" sz="1600" dirty="0" err="1">
                <a:latin typeface="Courier New" panose="02070309020205020404" pitchFamily="49" charset="0"/>
                <a:cs typeface="Courier New" panose="02070309020205020404" pitchFamily="49" charset="0"/>
              </a:rPr>
              <a:t>basis_M</a:t>
            </a:r>
            <a:r>
              <a:rPr lang="en-US" sz="1600" dirty="0">
                <a:latin typeface="Courier New" panose="02070309020205020404" pitchFamily="49" charset="0"/>
                <a:cs typeface="Courier New" panose="02070309020205020404" pitchFamily="49" charset="0"/>
              </a:rPr>
              <a:t>=</a:t>
            </a:r>
            <a:r>
              <a:rPr lang="en-US" sz="1600" dirty="0">
                <a:solidFill>
                  <a:srgbClr val="7030A0"/>
                </a:solidFill>
                <a:latin typeface="Courier New" panose="02070309020205020404" pitchFamily="49" charset="0"/>
                <a:cs typeface="Courier New" panose="02070309020205020404" pitchFamily="49" charset="0"/>
              </a:rPr>
              <a:t>16</a:t>
            </a:r>
            <a:r>
              <a:rPr lang="en-US" sz="1600" dirty="0">
                <a:latin typeface="Courier New" panose="02070309020205020404" pitchFamily="49" charset="0"/>
                <a:cs typeface="Courier New" panose="02070309020205020404" pitchFamily="49" charset="0"/>
              </a:rPr>
              <a:t>, </a:t>
            </a:r>
            <a:r>
              <a:rPr lang="en-US" sz="1600" dirty="0" err="1">
                <a:latin typeface="Courier New" panose="02070309020205020404" pitchFamily="49" charset="0"/>
                <a:cs typeface="Courier New" panose="02070309020205020404" pitchFamily="49" charset="0"/>
              </a:rPr>
              <a:t>basis_N</a:t>
            </a:r>
            <a:r>
              <a:rPr lang="en-US" sz="1600" dirty="0">
                <a:latin typeface="Courier New" panose="02070309020205020404" pitchFamily="49" charset="0"/>
                <a:cs typeface="Courier New" panose="02070309020205020404" pitchFamily="49" charset="0"/>
              </a:rPr>
              <a:t>=</a:t>
            </a:r>
            <a:r>
              <a:rPr lang="en-US" sz="1600" dirty="0">
                <a:solidFill>
                  <a:srgbClr val="7030A0"/>
                </a:solidFill>
                <a:latin typeface="Courier New" panose="02070309020205020404" pitchFamily="49" charset="0"/>
                <a:cs typeface="Courier New" panose="02070309020205020404" pitchFamily="49" charset="0"/>
              </a:rPr>
              <a:t>16</a:t>
            </a:r>
            <a:r>
              <a:rPr lang="en-US" sz="1600" dirty="0">
                <a:latin typeface="Courier New" panose="02070309020205020404" pitchFamily="49" charset="0"/>
                <a:cs typeface="Courier New" panose="02070309020205020404" pitchFamily="49" charset="0"/>
              </a:rPr>
              <a:t>,</a:t>
            </a:r>
          </a:p>
          <a:p>
            <a:pPr marL="0" indent="0">
              <a:buNone/>
            </a:pPr>
            <a:r>
              <a:rPr lang="en-US" sz="1600" dirty="0">
                <a:solidFill>
                  <a:schemeClr val="tx2"/>
                </a:solidFill>
                <a:latin typeface="Courier New" panose="02070309020205020404" pitchFamily="49" charset="0"/>
                <a:cs typeface="Courier New" panose="02070309020205020404" pitchFamily="49" charset="0"/>
              </a:rPr>
              <a:t># resolutions of plasma surface grid upon which Bn is minimized</a:t>
            </a:r>
            <a:endParaRPr lang="en-US" sz="1600" dirty="0">
              <a:latin typeface="Courier New" panose="02070309020205020404" pitchFamily="49" charset="0"/>
              <a:cs typeface="Courier New" panose="02070309020205020404" pitchFamily="49" charset="0"/>
            </a:endParaRPr>
          </a:p>
          <a:p>
            <a:pPr marL="0" indent="0">
              <a:buNone/>
            </a:pPr>
            <a:r>
              <a:rPr lang="en-US" sz="1600" dirty="0">
                <a:latin typeface="Courier New" panose="02070309020205020404" pitchFamily="49" charset="0"/>
                <a:cs typeface="Courier New" panose="02070309020205020404" pitchFamily="49" charset="0"/>
              </a:rPr>
              <a:t>    </a:t>
            </a:r>
            <a:r>
              <a:rPr lang="en-US" sz="1600" dirty="0" err="1">
                <a:latin typeface="Courier New" panose="02070309020205020404" pitchFamily="49" charset="0"/>
                <a:cs typeface="Courier New" panose="02070309020205020404" pitchFamily="49" charset="0"/>
              </a:rPr>
              <a:t>eval_grid_M</a:t>
            </a:r>
            <a:r>
              <a:rPr lang="en-US" sz="1600" dirty="0">
                <a:latin typeface="Courier New" panose="02070309020205020404" pitchFamily="49" charset="0"/>
                <a:cs typeface="Courier New" panose="02070309020205020404" pitchFamily="49" charset="0"/>
              </a:rPr>
              <a:t>=</a:t>
            </a:r>
            <a:r>
              <a:rPr lang="en-US" sz="1600" dirty="0">
                <a:solidFill>
                  <a:srgbClr val="7030A0"/>
                </a:solidFill>
                <a:latin typeface="Courier New" panose="02070309020205020404" pitchFamily="49" charset="0"/>
                <a:cs typeface="Courier New" panose="02070309020205020404" pitchFamily="49" charset="0"/>
              </a:rPr>
              <a:t>60</a:t>
            </a:r>
            <a:r>
              <a:rPr lang="en-US" sz="1600" dirty="0">
                <a:latin typeface="Courier New" panose="02070309020205020404" pitchFamily="49" charset="0"/>
                <a:cs typeface="Courier New" panose="02070309020205020404" pitchFamily="49" charset="0"/>
              </a:rPr>
              <a:t>,eval_grid_N=</a:t>
            </a:r>
            <a:r>
              <a:rPr lang="en-US" sz="1600" dirty="0">
                <a:solidFill>
                  <a:srgbClr val="7030A0"/>
                </a:solidFill>
                <a:latin typeface="Courier New" panose="02070309020205020404" pitchFamily="49" charset="0"/>
                <a:cs typeface="Courier New" panose="02070309020205020404" pitchFamily="49" charset="0"/>
              </a:rPr>
              <a:t>60</a:t>
            </a:r>
            <a:r>
              <a:rPr lang="en-US" sz="1600" dirty="0">
                <a:latin typeface="Courier New" panose="02070309020205020404" pitchFamily="49" charset="0"/>
                <a:cs typeface="Courier New" panose="02070309020205020404" pitchFamily="49" charset="0"/>
              </a:rPr>
              <a:t>,</a:t>
            </a:r>
          </a:p>
          <a:p>
            <a:pPr marL="0" indent="0">
              <a:buNone/>
            </a:pPr>
            <a:r>
              <a:rPr lang="en-US" sz="1600" dirty="0">
                <a:solidFill>
                  <a:schemeClr val="tx2"/>
                </a:solidFill>
                <a:latin typeface="Courier New" panose="02070309020205020404" pitchFamily="49" charset="0"/>
                <a:cs typeface="Courier New" panose="02070309020205020404" pitchFamily="49" charset="0"/>
              </a:rPr>
              <a:t>	# resolutions of source grid for calculating Bn</a:t>
            </a:r>
            <a:endParaRPr lang="en-US" sz="1600" dirty="0">
              <a:latin typeface="Courier New" panose="02070309020205020404" pitchFamily="49" charset="0"/>
              <a:cs typeface="Courier New" panose="02070309020205020404" pitchFamily="49" charset="0"/>
            </a:endParaRPr>
          </a:p>
          <a:p>
            <a:pPr marL="0" indent="0">
              <a:buNone/>
            </a:pPr>
            <a:r>
              <a:rPr lang="en-US" sz="1600" dirty="0">
                <a:latin typeface="Courier New" panose="02070309020205020404" pitchFamily="49" charset="0"/>
                <a:cs typeface="Courier New" panose="02070309020205020404" pitchFamily="49" charset="0"/>
              </a:rPr>
              <a:t>    </a:t>
            </a:r>
            <a:r>
              <a:rPr lang="en-US" sz="1600" dirty="0" err="1">
                <a:latin typeface="Courier New" panose="02070309020205020404" pitchFamily="49" charset="0"/>
                <a:cs typeface="Courier New" panose="02070309020205020404" pitchFamily="49" charset="0"/>
              </a:rPr>
              <a:t>source_grid_M</a:t>
            </a:r>
            <a:r>
              <a:rPr lang="en-US" sz="1600" dirty="0">
                <a:latin typeface="Courier New" panose="02070309020205020404" pitchFamily="49" charset="0"/>
                <a:cs typeface="Courier New" panose="02070309020205020404" pitchFamily="49" charset="0"/>
              </a:rPr>
              <a:t>=</a:t>
            </a:r>
            <a:r>
              <a:rPr lang="en-US" sz="1600" dirty="0">
                <a:solidFill>
                  <a:srgbClr val="7030A0"/>
                </a:solidFill>
                <a:latin typeface="Courier New" panose="02070309020205020404" pitchFamily="49" charset="0"/>
                <a:cs typeface="Courier New" panose="02070309020205020404" pitchFamily="49" charset="0"/>
              </a:rPr>
              <a:t>100</a:t>
            </a:r>
            <a:r>
              <a:rPr lang="en-US" sz="1600" dirty="0">
                <a:latin typeface="Courier New" panose="02070309020205020404" pitchFamily="49" charset="0"/>
                <a:cs typeface="Courier New" panose="02070309020205020404" pitchFamily="49" charset="0"/>
              </a:rPr>
              <a:t>, </a:t>
            </a:r>
            <a:r>
              <a:rPr lang="en-US" sz="1600" dirty="0" err="1">
                <a:latin typeface="Courier New" panose="02070309020205020404" pitchFamily="49" charset="0"/>
                <a:cs typeface="Courier New" panose="02070309020205020404" pitchFamily="49" charset="0"/>
              </a:rPr>
              <a:t>source_grid_N</a:t>
            </a:r>
            <a:r>
              <a:rPr lang="en-US" sz="1600" dirty="0">
                <a:latin typeface="Courier New" panose="02070309020205020404" pitchFamily="49" charset="0"/>
                <a:cs typeface="Courier New" panose="02070309020205020404" pitchFamily="49" charset="0"/>
              </a:rPr>
              <a:t>=</a:t>
            </a:r>
            <a:r>
              <a:rPr lang="en-US" sz="1600" dirty="0">
                <a:solidFill>
                  <a:srgbClr val="7030A0"/>
                </a:solidFill>
                <a:latin typeface="Courier New" panose="02070309020205020404" pitchFamily="49" charset="0"/>
                <a:cs typeface="Courier New" panose="02070309020205020404" pitchFamily="49" charset="0"/>
              </a:rPr>
              <a:t>100</a:t>
            </a:r>
            <a:r>
              <a:rPr lang="en-US" sz="1600" dirty="0">
                <a:latin typeface="Courier New" panose="02070309020205020404" pitchFamily="49" charset="0"/>
                <a:cs typeface="Courier New" panose="02070309020205020404" pitchFamily="49" charset="0"/>
              </a:rPr>
              <a:t>,</a:t>
            </a:r>
            <a:endParaRPr lang="en-US" sz="1600" dirty="0">
              <a:solidFill>
                <a:schemeClr val="tx2"/>
              </a:solidFill>
              <a:latin typeface="Courier New" panose="02070309020205020404" pitchFamily="49" charset="0"/>
              <a:cs typeface="Courier New" panose="02070309020205020404" pitchFamily="49" charset="0"/>
            </a:endParaRPr>
          </a:p>
          <a:p>
            <a:pPr marL="0" indent="0">
              <a:buNone/>
            </a:pPr>
            <a:r>
              <a:rPr lang="en-US" sz="1600" dirty="0">
                <a:latin typeface="Courier New" panose="02070309020205020404" pitchFamily="49" charset="0"/>
                <a:cs typeface="Courier New" panose="02070309020205020404" pitchFamily="49" charset="0"/>
              </a:rPr>
              <a:t>    alpha=</a:t>
            </a:r>
            <a:r>
              <a:rPr lang="en-US" sz="1600" dirty="0">
                <a:solidFill>
                  <a:srgbClr val="7030A0"/>
                </a:solidFill>
                <a:latin typeface="Courier New" panose="02070309020205020404" pitchFamily="49" charset="0"/>
                <a:cs typeface="Courier New" panose="02070309020205020404" pitchFamily="49" charset="0"/>
              </a:rPr>
              <a:t>1e-16</a:t>
            </a:r>
            <a:r>
              <a:rPr lang="en-US" sz="1600" dirty="0">
                <a:latin typeface="Courier New" panose="02070309020205020404" pitchFamily="49" charset="0"/>
                <a:cs typeface="Courier New" panose="02070309020205020404" pitchFamily="49" charset="0"/>
              </a:rPr>
              <a:t>, </a:t>
            </a:r>
            <a:r>
              <a:rPr lang="en-US" sz="1600" dirty="0">
                <a:solidFill>
                  <a:schemeClr val="tx2"/>
                </a:solidFill>
                <a:latin typeface="Courier New" panose="02070309020205020404" pitchFamily="49" charset="0"/>
                <a:cs typeface="Courier New" panose="02070309020205020404" pitchFamily="49" charset="0"/>
              </a:rPr>
              <a:t># regularization parameter</a:t>
            </a:r>
          </a:p>
          <a:p>
            <a:pPr marL="0" indent="0">
              <a:buNone/>
            </a:pPr>
            <a:r>
              <a:rPr lang="en-US" sz="1600" dirty="0">
                <a:solidFill>
                  <a:schemeClr val="tx2"/>
                </a:solidFill>
                <a:latin typeface="Courier New" panose="02070309020205020404" pitchFamily="49" charset="0"/>
                <a:cs typeface="Courier New" panose="02070309020205020404" pitchFamily="49" charset="0"/>
              </a:rPr>
              <a:t>    # ratio of I/G, 0 for modular, integer for helical coils</a:t>
            </a:r>
          </a:p>
          <a:p>
            <a:pPr marL="0" indent="0">
              <a:buNone/>
            </a:pPr>
            <a:r>
              <a:rPr lang="en-US" sz="1600" dirty="0">
                <a:latin typeface="Courier New" panose="02070309020205020404" pitchFamily="49" charset="0"/>
                <a:cs typeface="Courier New" panose="02070309020205020404" pitchFamily="49" charset="0"/>
              </a:rPr>
              <a:t>    </a:t>
            </a:r>
            <a:r>
              <a:rPr lang="en-US" sz="1600" dirty="0" err="1">
                <a:latin typeface="Courier New" panose="02070309020205020404" pitchFamily="49" charset="0"/>
                <a:cs typeface="Courier New" panose="02070309020205020404" pitchFamily="49" charset="0"/>
              </a:rPr>
              <a:t>helicity_ratio</a:t>
            </a:r>
            <a:r>
              <a:rPr lang="en-US" sz="1600" dirty="0">
                <a:solidFill>
                  <a:schemeClr val="tx1"/>
                </a:solidFill>
                <a:latin typeface="Courier New" panose="02070309020205020404" pitchFamily="49" charset="0"/>
                <a:cs typeface="Courier New" panose="02070309020205020404" pitchFamily="49" charset="0"/>
              </a:rPr>
              <a:t>=</a:t>
            </a:r>
            <a:r>
              <a:rPr lang="en-US" sz="1600" dirty="0">
                <a:solidFill>
                  <a:srgbClr val="7030A0"/>
                </a:solidFill>
                <a:latin typeface="Courier New" panose="02070309020205020404" pitchFamily="49" charset="0"/>
                <a:cs typeface="Courier New" panose="02070309020205020404" pitchFamily="49" charset="0"/>
              </a:rPr>
              <a:t>0, </a:t>
            </a:r>
            <a:r>
              <a:rPr lang="en-US" sz="1600" dirty="0" err="1">
                <a:solidFill>
                  <a:schemeClr val="bg2">
                    <a:lumMod val="50000"/>
                  </a:schemeClr>
                </a:solidFill>
                <a:latin typeface="Courier New" panose="02070309020205020404" pitchFamily="49" charset="0"/>
                <a:cs typeface="Courier New" panose="02070309020205020404" pitchFamily="49" charset="0"/>
              </a:rPr>
              <a:t>winding_surf</a:t>
            </a:r>
            <a:r>
              <a:rPr lang="en-US" sz="1600" dirty="0">
                <a:solidFill>
                  <a:schemeClr val="bg2">
                    <a:lumMod val="50000"/>
                  </a:schemeClr>
                </a:solidFill>
                <a:latin typeface="Courier New" panose="02070309020205020404" pitchFamily="49" charset="0"/>
                <a:cs typeface="Courier New" panose="02070309020205020404" pitchFamily="49" charset="0"/>
              </a:rPr>
              <a:t> = </a:t>
            </a:r>
            <a:r>
              <a:rPr lang="en-US" sz="1600" dirty="0" err="1">
                <a:solidFill>
                  <a:srgbClr val="7030A0"/>
                </a:solidFill>
                <a:latin typeface="Courier New" panose="02070309020205020404" pitchFamily="49" charset="0"/>
                <a:cs typeface="Courier New" panose="02070309020205020404" pitchFamily="49" charset="0"/>
              </a:rPr>
              <a:t>winding_surf</a:t>
            </a:r>
            <a:r>
              <a:rPr lang="en-US" sz="1600" dirty="0">
                <a:latin typeface="Courier New" panose="02070309020205020404" pitchFamily="49" charset="0"/>
                <a:cs typeface="Courier New" panose="02070309020205020404" pitchFamily="49" charset="0"/>
              </a:rPr>
              <a:t>)</a:t>
            </a:r>
            <a:endParaRPr lang="en-US" sz="1600" dirty="0">
              <a:solidFill>
                <a:schemeClr val="tx2"/>
              </a:solidFill>
              <a:latin typeface="Courier New" panose="02070309020205020404" pitchFamily="49" charset="0"/>
              <a:cs typeface="Courier New" panose="02070309020205020404" pitchFamily="49" charset="0"/>
            </a:endParaRPr>
          </a:p>
          <a:p>
            <a:pPr marL="0" indent="0">
              <a:buNone/>
            </a:pPr>
            <a:endParaRPr lang="en-US" sz="1600" dirty="0">
              <a:latin typeface="Courier New" panose="02070309020205020404" pitchFamily="49" charset="0"/>
              <a:cs typeface="Courier New" panose="02070309020205020404" pitchFamily="49" charset="0"/>
            </a:endParaRPr>
          </a:p>
          <a:p>
            <a:pPr marL="0" indent="0">
              <a:buNone/>
            </a:pPr>
            <a:r>
              <a:rPr lang="en-US" sz="1600" dirty="0">
                <a:solidFill>
                  <a:schemeClr val="tx2"/>
                </a:solidFill>
                <a:latin typeface="Courier New" panose="02070309020205020404" pitchFamily="49" charset="0"/>
                <a:cs typeface="Courier New" panose="02070309020205020404" pitchFamily="49" charset="0"/>
              </a:rPr>
              <a:t># discretize into modular coils using utility function</a:t>
            </a:r>
          </a:p>
          <a:p>
            <a:pPr marL="0" indent="0">
              <a:buNone/>
            </a:pPr>
            <a:r>
              <a:rPr lang="en-US" sz="1600" dirty="0" err="1">
                <a:latin typeface="Courier New" panose="02070309020205020404" pitchFamily="49" charset="0"/>
                <a:cs typeface="Courier New" panose="02070309020205020404" pitchFamily="49" charset="0"/>
              </a:rPr>
              <a:t>numCoils</a:t>
            </a:r>
            <a:r>
              <a:rPr lang="en-US" sz="1600" dirty="0">
                <a:latin typeface="Courier New" panose="02070309020205020404" pitchFamily="49" charset="0"/>
                <a:cs typeface="Courier New" panose="02070309020205020404" pitchFamily="49" charset="0"/>
              </a:rPr>
              <a:t> = 60 # we want 60 modular coils, (15 per field period)</a:t>
            </a:r>
          </a:p>
          <a:p>
            <a:pPr marL="0" indent="0">
              <a:buNone/>
            </a:pPr>
            <a:r>
              <a:rPr lang="en-US" sz="1600" dirty="0">
                <a:latin typeface="Courier New" panose="02070309020205020404" pitchFamily="49" charset="0"/>
                <a:cs typeface="Courier New" panose="02070309020205020404" pitchFamily="49" charset="0"/>
              </a:rPr>
              <a:t>coilset2 = </a:t>
            </a:r>
            <a:r>
              <a:rPr lang="en-US" sz="1600" dirty="0" err="1">
                <a:latin typeface="Courier New" panose="02070309020205020404" pitchFamily="49" charset="0"/>
                <a:cs typeface="Courier New" panose="02070309020205020404" pitchFamily="49" charset="0"/>
              </a:rPr>
              <a:t>find_modular_coils</a:t>
            </a:r>
            <a:r>
              <a:rPr lang="en-US" sz="1600" dirty="0">
                <a:latin typeface="Courier New" panose="02070309020205020404" pitchFamily="49" charset="0"/>
                <a:cs typeface="Courier New" panose="02070309020205020404" pitchFamily="49" charset="0"/>
              </a:rPr>
              <a:t>(</a:t>
            </a:r>
            <a:r>
              <a:rPr lang="en-US" sz="1600" dirty="0" err="1">
                <a:latin typeface="Courier New" panose="02070309020205020404" pitchFamily="49" charset="0"/>
                <a:cs typeface="Courier New" panose="02070309020205020404" pitchFamily="49" charset="0"/>
              </a:rPr>
              <a:t>surface_current_field</a:t>
            </a:r>
            <a:r>
              <a:rPr lang="en-US" sz="1600" dirty="0">
                <a:latin typeface="Courier New" panose="02070309020205020404" pitchFamily="49" charset="0"/>
                <a:cs typeface="Courier New" panose="02070309020205020404" pitchFamily="49" charset="0"/>
              </a:rPr>
              <a:t>,</a:t>
            </a:r>
          </a:p>
          <a:p>
            <a:pPr marL="0" indent="0">
              <a:buNone/>
            </a:pPr>
            <a:r>
              <a:rPr lang="en-US" sz="1600" dirty="0">
                <a:latin typeface="Courier New" panose="02070309020205020404" pitchFamily="49" charset="0"/>
                <a:cs typeface="Courier New" panose="02070309020205020404" pitchFamily="49" charset="0"/>
              </a:rPr>
              <a:t>                         </a:t>
            </a:r>
            <a:r>
              <a:rPr lang="en-US" sz="1600" dirty="0" err="1">
                <a:latin typeface="Courier New" panose="02070309020205020404" pitchFamily="49" charset="0"/>
                <a:cs typeface="Courier New" panose="02070309020205020404" pitchFamily="49" charset="0"/>
              </a:rPr>
              <a:t>eqname</a:t>
            </a:r>
            <a:r>
              <a:rPr lang="en-US" sz="1600" dirty="0">
                <a:latin typeface="Courier New" panose="02070309020205020404" pitchFamily="49" charset="0"/>
                <a:cs typeface="Courier New" panose="02070309020205020404" pitchFamily="49" charset="0"/>
              </a:rPr>
              <a:t>, </a:t>
            </a:r>
            <a:r>
              <a:rPr lang="en-US" sz="1600" dirty="0" err="1">
                <a:latin typeface="Courier New" panose="02070309020205020404" pitchFamily="49" charset="0"/>
                <a:cs typeface="Courier New" panose="02070309020205020404" pitchFamily="49" charset="0"/>
              </a:rPr>
              <a:t>desirednumcoils</a:t>
            </a:r>
            <a:r>
              <a:rPr lang="en-US" sz="1600" dirty="0">
                <a:latin typeface="Courier New" panose="02070309020205020404" pitchFamily="49" charset="0"/>
                <a:cs typeface="Courier New" panose="02070309020205020404" pitchFamily="49" charset="0"/>
              </a:rPr>
              <a:t>=</a:t>
            </a:r>
            <a:r>
              <a:rPr lang="en-US" sz="1600" dirty="0" err="1">
                <a:latin typeface="Courier New" panose="02070309020205020404" pitchFamily="49" charset="0"/>
                <a:cs typeface="Courier New" panose="02070309020205020404" pitchFamily="49" charset="0"/>
              </a:rPr>
              <a:t>numCoils</a:t>
            </a:r>
            <a:r>
              <a:rPr lang="en-US" sz="1600" dirty="0">
                <a:latin typeface="Courier New" panose="02070309020205020404" pitchFamily="49" charset="0"/>
                <a:cs typeface="Courier New" panose="02070309020205020404" pitchFamily="49" charset="0"/>
              </a:rPr>
              <a:t>)</a:t>
            </a:r>
          </a:p>
        </p:txBody>
      </p:sp>
      <p:sp>
        <p:nvSpPr>
          <p:cNvPr id="3" name="Title 2">
            <a:extLst>
              <a:ext uri="{FF2B5EF4-FFF2-40B4-BE49-F238E27FC236}">
                <a16:creationId xmlns:a16="http://schemas.microsoft.com/office/drawing/2014/main" id="{59AA6E2A-45EA-E368-8BE1-16AF3236C2F6}"/>
              </a:ext>
            </a:extLst>
          </p:cNvPr>
          <p:cNvSpPr>
            <a:spLocks noGrp="1"/>
          </p:cNvSpPr>
          <p:nvPr>
            <p:ph type="title"/>
          </p:nvPr>
        </p:nvSpPr>
        <p:spPr>
          <a:xfrm>
            <a:off x="220602" y="186947"/>
            <a:ext cx="10972801" cy="492991"/>
          </a:xfrm>
        </p:spPr>
        <p:txBody>
          <a:bodyPr/>
          <a:lstStyle/>
          <a:p>
            <a:r>
              <a:rPr lang="en-US" dirty="0"/>
              <a:t>Example Python Code to create Modular </a:t>
            </a:r>
            <a:r>
              <a:rPr lang="en-US" dirty="0" err="1"/>
              <a:t>Coilset</a:t>
            </a:r>
            <a:endParaRPr lang="en-US" dirty="0"/>
          </a:p>
        </p:txBody>
      </p:sp>
      <p:sp>
        <p:nvSpPr>
          <p:cNvPr id="4" name="Slide Number Placeholder 3">
            <a:extLst>
              <a:ext uri="{FF2B5EF4-FFF2-40B4-BE49-F238E27FC236}">
                <a16:creationId xmlns:a16="http://schemas.microsoft.com/office/drawing/2014/main" id="{DD8C91FF-D5EE-DABD-BC44-E75C5B0114EB}"/>
              </a:ext>
            </a:extLst>
          </p:cNvPr>
          <p:cNvSpPr>
            <a:spLocks noGrp="1"/>
          </p:cNvSpPr>
          <p:nvPr>
            <p:ph type="sldNum" sz="quarter" idx="2"/>
          </p:nvPr>
        </p:nvSpPr>
        <p:spPr/>
        <p:txBody>
          <a:bodyPr/>
          <a:lstStyle/>
          <a:p>
            <a:fld id="{86CB4B4D-7CA3-9044-876B-883B54F8677D}" type="slidenum">
              <a:rPr lang="en-US" smtClean="0"/>
              <a:t>22</a:t>
            </a:fld>
            <a:endParaRPr lang="en-US"/>
          </a:p>
        </p:txBody>
      </p:sp>
      <p:pic>
        <p:nvPicPr>
          <p:cNvPr id="6" name="Picture 5">
            <a:extLst>
              <a:ext uri="{FF2B5EF4-FFF2-40B4-BE49-F238E27FC236}">
                <a16:creationId xmlns:a16="http://schemas.microsoft.com/office/drawing/2014/main" id="{82A89CC9-A5A6-539B-1186-ED4DBBF5566D}"/>
              </a:ext>
            </a:extLst>
          </p:cNvPr>
          <p:cNvPicPr>
            <a:picLocks noChangeAspect="1"/>
          </p:cNvPicPr>
          <p:nvPr/>
        </p:nvPicPr>
        <p:blipFill>
          <a:blip r:embed="rId3"/>
          <a:stretch>
            <a:fillRect/>
          </a:stretch>
        </p:blipFill>
        <p:spPr>
          <a:xfrm>
            <a:off x="7959560" y="0"/>
            <a:ext cx="4232440" cy="3377218"/>
          </a:xfrm>
          <a:prstGeom prst="rect">
            <a:avLst/>
          </a:prstGeom>
        </p:spPr>
      </p:pic>
      <p:pic>
        <p:nvPicPr>
          <p:cNvPr id="10" name="Picture 9">
            <a:extLst>
              <a:ext uri="{FF2B5EF4-FFF2-40B4-BE49-F238E27FC236}">
                <a16:creationId xmlns:a16="http://schemas.microsoft.com/office/drawing/2014/main" id="{562A3BD5-B763-7B9E-EA3E-FEBD665068FF}"/>
              </a:ext>
            </a:extLst>
          </p:cNvPr>
          <p:cNvPicPr>
            <a:picLocks noChangeAspect="1"/>
          </p:cNvPicPr>
          <p:nvPr/>
        </p:nvPicPr>
        <p:blipFill>
          <a:blip r:embed="rId4"/>
          <a:stretch>
            <a:fillRect/>
          </a:stretch>
        </p:blipFill>
        <p:spPr>
          <a:xfrm>
            <a:off x="8502404" y="3453050"/>
            <a:ext cx="3499340" cy="3359483"/>
          </a:xfrm>
          <a:prstGeom prst="rect">
            <a:avLst/>
          </a:prstGeom>
        </p:spPr>
      </p:pic>
    </p:spTree>
    <p:extLst>
      <p:ext uri="{BB962C8B-B14F-4D97-AF65-F5344CB8AC3E}">
        <p14:creationId xmlns:p14="http://schemas.microsoft.com/office/powerpoint/2010/main" val="25036645"/>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41"/>
          <p:cNvSpPr txBox="1">
            <a:spLocks noGrp="1"/>
          </p:cNvSpPr>
          <p:nvPr>
            <p:ph type="title"/>
          </p:nvPr>
        </p:nvSpPr>
        <p:spPr>
          <a:xfrm>
            <a:off x="415600" y="199767"/>
            <a:ext cx="11360800" cy="763600"/>
          </a:xfrm>
          <a:prstGeom prst="rect">
            <a:avLst/>
          </a:prstGeom>
        </p:spPr>
        <p:txBody>
          <a:bodyPr spcFirstLastPara="1" wrap="square" lIns="121900" tIns="121900" rIns="121900" bIns="121900" anchor="t" anchorCtr="0">
            <a:normAutofit fontScale="90000"/>
          </a:bodyPr>
          <a:lstStyle/>
          <a:p>
            <a:pPr rtl="0"/>
            <a:r>
              <a:rPr lang="en"/>
              <a:t>DESC Offers Unique Flexibility in Constraints that Open New Possibilities</a:t>
            </a:r>
            <a:endParaRPr/>
          </a:p>
        </p:txBody>
      </p:sp>
      <p:sp>
        <p:nvSpPr>
          <p:cNvPr id="356" name="Google Shape;356;p41"/>
          <p:cNvSpPr txBox="1">
            <a:spLocks noGrp="1"/>
          </p:cNvSpPr>
          <p:nvPr>
            <p:ph type="body" idx="1"/>
          </p:nvPr>
        </p:nvSpPr>
        <p:spPr>
          <a:xfrm>
            <a:off x="415600" y="1536633"/>
            <a:ext cx="11610400" cy="4555200"/>
          </a:xfrm>
          <a:prstGeom prst="rect">
            <a:avLst/>
          </a:prstGeom>
        </p:spPr>
        <p:txBody>
          <a:bodyPr spcFirstLastPara="1" wrap="square" lIns="121900" tIns="121900" rIns="121900" bIns="121900" anchor="t" anchorCtr="0">
            <a:normAutofit lnSpcReduction="10000"/>
          </a:bodyPr>
          <a:lstStyle/>
          <a:p>
            <a:pPr marL="495296" indent="-342900">
              <a:spcBef>
                <a:spcPts val="0"/>
              </a:spcBef>
              <a:buSzPts val="1800"/>
            </a:pPr>
            <a:r>
              <a:rPr lang="en" u="sng" dirty="0"/>
              <a:t>NAE Constrained Equilibrium Solve</a:t>
            </a:r>
          </a:p>
          <a:p>
            <a:pPr marL="927087" lvl="1" indent="-342900">
              <a:spcBef>
                <a:spcPts val="0"/>
              </a:spcBef>
              <a:buSzPts val="1800"/>
            </a:pPr>
            <a:r>
              <a:rPr lang="en" dirty="0"/>
              <a:t>Can offer connection between rich NAE+QS theory and global solutions</a:t>
            </a:r>
          </a:p>
          <a:p>
            <a:pPr marL="927087" lvl="1" indent="-342900">
              <a:spcBef>
                <a:spcPts val="0"/>
              </a:spcBef>
              <a:buSzPts val="1800"/>
            </a:pPr>
            <a:r>
              <a:rPr lang="en" dirty="0"/>
              <a:t>Allow global solutions to be found matching NAE axes that otherwise could not be found traditionally</a:t>
            </a:r>
          </a:p>
          <a:p>
            <a:pPr marL="927087" lvl="1" indent="-342900">
              <a:spcBef>
                <a:spcPts val="0"/>
              </a:spcBef>
              <a:buSzPts val="1800"/>
            </a:pPr>
            <a:r>
              <a:rPr lang="en" dirty="0"/>
              <a:t>Verified against pyQSC </a:t>
            </a:r>
            <a:r>
              <a:rPr lang="en-US" dirty="0"/>
              <a:t>and </a:t>
            </a:r>
            <a:r>
              <a:rPr lang="en-US" dirty="0" err="1"/>
              <a:t>pyQIC</a:t>
            </a:r>
            <a:r>
              <a:rPr lang="en-US" dirty="0"/>
              <a:t> for O(rho) constraints</a:t>
            </a:r>
          </a:p>
          <a:p>
            <a:pPr marL="927087" lvl="1" indent="-342900">
              <a:spcBef>
                <a:spcPts val="0"/>
              </a:spcBef>
              <a:buSzPts val="1800"/>
            </a:pPr>
            <a:r>
              <a:rPr lang="en-US" dirty="0"/>
              <a:t>Ongoing verification of 2</a:t>
            </a:r>
            <a:r>
              <a:rPr lang="en-US" baseline="30000" dirty="0"/>
              <a:t>nd</a:t>
            </a:r>
            <a:r>
              <a:rPr lang="en-US" dirty="0"/>
              <a:t> order constraints</a:t>
            </a:r>
          </a:p>
          <a:p>
            <a:pPr marL="1495397" lvl="2" indent="-342900">
              <a:spcBef>
                <a:spcPts val="0"/>
              </a:spcBef>
              <a:buSzPts val="1800"/>
            </a:pPr>
            <a:r>
              <a:rPr lang="en-US" b="0" dirty="0"/>
              <a:t>Can allow geometrically constraining on-axis Mercier stability, for example</a:t>
            </a:r>
            <a:endParaRPr lang="en" b="0" dirty="0"/>
          </a:p>
          <a:p>
            <a:pPr marL="927087" lvl="1" indent="-342900">
              <a:spcBef>
                <a:spcPts val="0"/>
              </a:spcBef>
              <a:buSzPts val="1800"/>
            </a:pPr>
            <a:r>
              <a:rPr lang="en" dirty="0"/>
              <a:t>Can be used with DESC constrained optimization</a:t>
            </a:r>
          </a:p>
          <a:p>
            <a:pPr marL="927087" lvl="1" indent="-342900">
              <a:spcBef>
                <a:spcPts val="0"/>
              </a:spcBef>
              <a:buSzPts val="1800"/>
            </a:pPr>
            <a:r>
              <a:rPr lang="en" dirty="0"/>
              <a:t>Available to use now in main DESC code</a:t>
            </a:r>
          </a:p>
          <a:p>
            <a:pPr marL="495296" indent="-342900">
              <a:spcBef>
                <a:spcPts val="0"/>
              </a:spcBef>
              <a:buSzPts val="1800"/>
            </a:pPr>
            <a:r>
              <a:rPr lang="en" u="sng" dirty="0"/>
              <a:t>DESC Coil Optimization</a:t>
            </a:r>
            <a:endParaRPr lang="en" dirty="0"/>
          </a:p>
          <a:p>
            <a:pPr marL="927087" lvl="1" indent="-342900">
              <a:spcBef>
                <a:spcPts val="0"/>
              </a:spcBef>
              <a:buSzPts val="1800"/>
            </a:pPr>
            <a:r>
              <a:rPr lang="en" dirty="0"/>
              <a:t>REGCOIL algorithm implemented in Python</a:t>
            </a:r>
          </a:p>
          <a:p>
            <a:pPr marL="927087" lvl="1" indent="-342900">
              <a:spcBef>
                <a:spcPts val="0"/>
              </a:spcBef>
              <a:buSzPts val="1800"/>
            </a:pPr>
            <a:r>
              <a:rPr lang="en" dirty="0"/>
              <a:t>Modular and Helical Coil-cutting algorithms implemented</a:t>
            </a:r>
          </a:p>
          <a:p>
            <a:pPr marL="927087" lvl="1" indent="-342900">
              <a:spcBef>
                <a:spcPts val="0"/>
              </a:spcBef>
              <a:buSzPts val="1800"/>
            </a:pPr>
            <a:r>
              <a:rPr lang="en-US" dirty="0"/>
              <a:t>W</a:t>
            </a:r>
            <a:r>
              <a:rPr lang="en" dirty="0"/>
              <a:t>ritten in JAX, so can be used with optimization, combined with other objectives</a:t>
            </a:r>
          </a:p>
          <a:p>
            <a:pPr marL="1495397" lvl="2" indent="-342900">
              <a:spcBef>
                <a:spcPts val="0"/>
              </a:spcBef>
              <a:buSzPts val="1800"/>
            </a:pPr>
            <a:r>
              <a:rPr lang="en-US" b="0" dirty="0"/>
              <a:t>S</a:t>
            </a:r>
            <a:r>
              <a:rPr lang="en" b="0" dirty="0"/>
              <a:t>ingle-stage optimization?</a:t>
            </a:r>
          </a:p>
          <a:p>
            <a:pPr marL="927087" lvl="1" indent="-342900">
              <a:spcBef>
                <a:spcPts val="0"/>
              </a:spcBef>
              <a:buSzPts val="1800"/>
            </a:pPr>
            <a:r>
              <a:rPr lang="en" dirty="0"/>
              <a:t>Will be available soon in main DESC code</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29"/>
          <p:cNvSpPr txBox="1">
            <a:spLocks noGrp="1"/>
          </p:cNvSpPr>
          <p:nvPr>
            <p:ph type="title"/>
          </p:nvPr>
        </p:nvSpPr>
        <p:spPr>
          <a:prstGeom prst="rect">
            <a:avLst/>
          </a:prstGeom>
        </p:spPr>
        <p:txBody>
          <a:bodyPr spcFirstLastPara="1" wrap="square" lIns="121900" tIns="121900" rIns="121900" bIns="121900" anchor="t" anchorCtr="0">
            <a:normAutofit/>
          </a:bodyPr>
          <a:lstStyle/>
          <a:p>
            <a:pPr rtl="0"/>
            <a:r>
              <a:rPr lang="en" dirty="0"/>
              <a:t>Backup </a:t>
            </a:r>
            <a:endParaRPr dirty="0"/>
          </a:p>
        </p:txBody>
      </p:sp>
    </p:spTree>
    <p:extLst>
      <p:ext uri="{BB962C8B-B14F-4D97-AF65-F5344CB8AC3E}">
        <p14:creationId xmlns:p14="http://schemas.microsoft.com/office/powerpoint/2010/main" val="233282339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29"/>
          <p:cNvSpPr txBox="1">
            <a:spLocks noGrp="1"/>
          </p:cNvSpPr>
          <p:nvPr>
            <p:ph type="title"/>
          </p:nvPr>
        </p:nvSpPr>
        <p:spPr>
          <a:xfrm>
            <a:off x="415600" y="194646"/>
            <a:ext cx="11360800" cy="763600"/>
          </a:xfrm>
          <a:prstGeom prst="rect">
            <a:avLst/>
          </a:prstGeom>
        </p:spPr>
        <p:txBody>
          <a:bodyPr spcFirstLastPara="1" wrap="square" lIns="121900" tIns="121900" rIns="121900" bIns="121900" anchor="t" anchorCtr="0">
            <a:normAutofit/>
          </a:bodyPr>
          <a:lstStyle/>
          <a:p>
            <a:pPr rtl="0"/>
            <a:r>
              <a:rPr lang="en" dirty="0"/>
              <a:t>O(𝝆</a:t>
            </a:r>
            <a:r>
              <a:rPr lang="en" baseline="30000" dirty="0"/>
              <a:t>0</a:t>
            </a:r>
            <a:r>
              <a:rPr lang="en" dirty="0"/>
              <a:t>) (axis) Constraint in DESC - Example Solve</a:t>
            </a:r>
            <a:endParaRPr dirty="0"/>
          </a:p>
        </p:txBody>
      </p:sp>
      <p:pic>
        <p:nvPicPr>
          <p:cNvPr id="258" name="Google Shape;258;p29"/>
          <p:cNvPicPr preferRelativeResize="0"/>
          <p:nvPr/>
        </p:nvPicPr>
        <p:blipFill rotWithShape="1">
          <a:blip r:embed="rId3">
            <a:alphaModFix/>
          </a:blip>
          <a:srcRect t="1642"/>
          <a:stretch/>
        </p:blipFill>
        <p:spPr>
          <a:xfrm>
            <a:off x="686701" y="1490001"/>
            <a:ext cx="9977932" cy="5010932"/>
          </a:xfrm>
          <a:prstGeom prst="rect">
            <a:avLst/>
          </a:prstGeom>
          <a:noFill/>
          <a:ln>
            <a:noFill/>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31"/>
          <p:cNvSpPr txBox="1">
            <a:spLocks noGrp="1"/>
          </p:cNvSpPr>
          <p:nvPr>
            <p:ph type="title"/>
          </p:nvPr>
        </p:nvSpPr>
        <p:spPr>
          <a:xfrm>
            <a:off x="0" y="181693"/>
            <a:ext cx="12264656" cy="763600"/>
          </a:xfrm>
          <a:prstGeom prst="rect">
            <a:avLst/>
          </a:prstGeom>
        </p:spPr>
        <p:txBody>
          <a:bodyPr spcFirstLastPara="1" wrap="square" lIns="121900" tIns="121900" rIns="121900" bIns="121900" anchor="t" anchorCtr="0">
            <a:normAutofit/>
          </a:bodyPr>
          <a:lstStyle/>
          <a:p>
            <a:pPr rtl="0"/>
            <a:r>
              <a:rPr lang="en" sz="2100" dirty="0"/>
              <a:t>O(𝝆</a:t>
            </a:r>
            <a:r>
              <a:rPr lang="en" sz="2100" baseline="30000" dirty="0"/>
              <a:t>0</a:t>
            </a:r>
            <a:r>
              <a:rPr lang="en" sz="2100" dirty="0"/>
              <a:t>) (axis) Constraint in DESC - Under-constrained Problem, Finds Closest Equilibrium</a:t>
            </a:r>
            <a:endParaRPr sz="2100" dirty="0"/>
          </a:p>
        </p:txBody>
      </p:sp>
      <p:pic>
        <p:nvPicPr>
          <p:cNvPr id="271" name="Google Shape;271;p31"/>
          <p:cNvPicPr preferRelativeResize="0"/>
          <p:nvPr/>
        </p:nvPicPr>
        <p:blipFill>
          <a:blip r:embed="rId3">
            <a:alphaModFix/>
          </a:blip>
          <a:stretch>
            <a:fillRect/>
          </a:stretch>
        </p:blipFill>
        <p:spPr>
          <a:xfrm>
            <a:off x="7002509" y="1763367"/>
            <a:ext cx="5054199" cy="5094632"/>
          </a:xfrm>
          <a:prstGeom prst="rect">
            <a:avLst/>
          </a:prstGeom>
          <a:noFill/>
          <a:ln>
            <a:noFill/>
          </a:ln>
        </p:spPr>
      </p:pic>
      <p:pic>
        <p:nvPicPr>
          <p:cNvPr id="272" name="Google Shape;272;p31"/>
          <p:cNvPicPr preferRelativeResize="0"/>
          <p:nvPr/>
        </p:nvPicPr>
        <p:blipFill rotWithShape="1">
          <a:blip r:embed="rId4">
            <a:alphaModFix/>
          </a:blip>
          <a:srcRect l="49346" t="1642"/>
          <a:stretch/>
        </p:blipFill>
        <p:spPr>
          <a:xfrm>
            <a:off x="88801" y="1847085"/>
            <a:ext cx="5054199" cy="5010932"/>
          </a:xfrm>
          <a:prstGeom prst="rect">
            <a:avLst/>
          </a:prstGeom>
          <a:noFill/>
          <a:ln>
            <a:noFill/>
          </a:ln>
        </p:spPr>
      </p:pic>
      <p:sp>
        <p:nvSpPr>
          <p:cNvPr id="273" name="Google Shape;273;p31"/>
          <p:cNvSpPr/>
          <p:nvPr/>
        </p:nvSpPr>
        <p:spPr>
          <a:xfrm>
            <a:off x="4381233" y="3483233"/>
            <a:ext cx="2950400" cy="8092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l"/>
            <a:r>
              <a:rPr lang="en" sz="1800" dirty="0">
                <a:solidFill>
                  <a:schemeClr val="bg1"/>
                </a:solidFill>
              </a:rPr>
              <a:t>Different Initial Guess</a:t>
            </a:r>
            <a:endParaRPr sz="1800" dirty="0">
              <a:solidFill>
                <a:schemeClr val="bg1"/>
              </a:solidFill>
            </a:endParaRP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7"/>
          <p:cNvSpPr txBox="1">
            <a:spLocks noGrp="1"/>
          </p:cNvSpPr>
          <p:nvPr>
            <p:ph type="title"/>
          </p:nvPr>
        </p:nvSpPr>
        <p:spPr>
          <a:xfrm>
            <a:off x="415600" y="85367"/>
            <a:ext cx="11360800" cy="763600"/>
          </a:xfrm>
          <a:prstGeom prst="rect">
            <a:avLst/>
          </a:prstGeom>
        </p:spPr>
        <p:txBody>
          <a:bodyPr spcFirstLastPara="1" wrap="square" lIns="121900" tIns="121900" rIns="121900" bIns="121900" anchor="t" anchorCtr="0">
            <a:normAutofit/>
          </a:bodyPr>
          <a:lstStyle/>
          <a:p>
            <a:pPr rtl="0"/>
            <a:r>
              <a:rPr lang="en" b="1"/>
              <a:t>Physical Insights Yield Constraints on XS or near Axis</a:t>
            </a:r>
            <a:endParaRPr b="1"/>
          </a:p>
        </p:txBody>
      </p:sp>
      <p:sp>
        <p:nvSpPr>
          <p:cNvPr id="96" name="Google Shape;96;p17"/>
          <p:cNvSpPr txBox="1"/>
          <p:nvPr/>
        </p:nvSpPr>
        <p:spPr>
          <a:xfrm>
            <a:off x="996999" y="1356967"/>
            <a:ext cx="4436237" cy="615513"/>
          </a:xfrm>
          <a:prstGeom prst="rect">
            <a:avLst/>
          </a:prstGeom>
          <a:noFill/>
          <a:ln>
            <a:noFill/>
          </a:ln>
        </p:spPr>
        <p:txBody>
          <a:bodyPr spcFirstLastPara="1" wrap="square" lIns="121900" tIns="121900" rIns="121900" bIns="121900" anchor="t" anchorCtr="0">
            <a:spAutoFit/>
          </a:bodyPr>
          <a:lstStyle/>
          <a:p>
            <a:pPr algn="l"/>
            <a:r>
              <a:rPr lang="en" sz="2400" u="sng"/>
              <a:t>Axis + Near-Axis Behavior</a:t>
            </a:r>
            <a:endParaRPr sz="2400" u="sng"/>
          </a:p>
        </p:txBody>
      </p:sp>
      <p:pic>
        <p:nvPicPr>
          <p:cNvPr id="97" name="Google Shape;97;p17"/>
          <p:cNvPicPr preferRelativeResize="0"/>
          <p:nvPr/>
        </p:nvPicPr>
        <p:blipFill>
          <a:blip r:embed="rId3">
            <a:alphaModFix/>
          </a:blip>
          <a:stretch>
            <a:fillRect/>
          </a:stretch>
        </p:blipFill>
        <p:spPr>
          <a:xfrm>
            <a:off x="146334" y="3651435"/>
            <a:ext cx="3232533" cy="3206567"/>
          </a:xfrm>
          <a:prstGeom prst="rect">
            <a:avLst/>
          </a:prstGeom>
          <a:noFill/>
          <a:ln>
            <a:noFill/>
          </a:ln>
        </p:spPr>
      </p:pic>
      <p:sp>
        <p:nvSpPr>
          <p:cNvPr id="98" name="Google Shape;98;p17"/>
          <p:cNvSpPr txBox="1"/>
          <p:nvPr/>
        </p:nvSpPr>
        <p:spPr>
          <a:xfrm>
            <a:off x="374762" y="2035499"/>
            <a:ext cx="5106321" cy="984845"/>
          </a:xfrm>
          <a:prstGeom prst="rect">
            <a:avLst/>
          </a:prstGeom>
          <a:noFill/>
          <a:ln>
            <a:noFill/>
          </a:ln>
        </p:spPr>
        <p:txBody>
          <a:bodyPr spcFirstLastPara="1" wrap="square" lIns="121900" tIns="121900" rIns="121900" bIns="121900" anchor="t" anchorCtr="0">
            <a:spAutoFit/>
          </a:bodyPr>
          <a:lstStyle/>
          <a:p>
            <a:pPr algn="l"/>
            <a:r>
              <a:rPr lang="en" sz="1600" dirty="0"/>
              <a:t>Near-Axis Expansion (NAE) yields what </a:t>
            </a:r>
            <a:r>
              <a:rPr lang="en" sz="1600" u="sng" dirty="0"/>
              <a:t>asymptotic behavior </a:t>
            </a:r>
            <a:r>
              <a:rPr lang="en" sz="1600" dirty="0"/>
              <a:t>of equilibrium should be near the axis, and what the </a:t>
            </a:r>
            <a:r>
              <a:rPr lang="en" sz="1600" u="sng" dirty="0"/>
              <a:t>axis shape </a:t>
            </a:r>
            <a:r>
              <a:rPr lang="en" sz="1600" dirty="0"/>
              <a:t>should be</a:t>
            </a:r>
            <a:endParaRPr sz="1600" dirty="0"/>
          </a:p>
        </p:txBody>
      </p:sp>
      <p:sp>
        <p:nvSpPr>
          <p:cNvPr id="99" name="Google Shape;99;p17"/>
          <p:cNvSpPr txBox="1"/>
          <p:nvPr/>
        </p:nvSpPr>
        <p:spPr>
          <a:xfrm>
            <a:off x="7515135" y="1309993"/>
            <a:ext cx="3345200" cy="615513"/>
          </a:xfrm>
          <a:prstGeom prst="rect">
            <a:avLst/>
          </a:prstGeom>
          <a:noFill/>
          <a:ln>
            <a:noFill/>
          </a:ln>
        </p:spPr>
        <p:txBody>
          <a:bodyPr spcFirstLastPara="1" wrap="square" lIns="121900" tIns="121900" rIns="121900" bIns="121900" anchor="t" anchorCtr="0">
            <a:spAutoFit/>
          </a:bodyPr>
          <a:lstStyle/>
          <a:p>
            <a:pPr algn="l"/>
            <a:r>
              <a:rPr lang="en" sz="2400" u="sng" dirty="0"/>
              <a:t>Poincare Section</a:t>
            </a:r>
            <a:endParaRPr sz="2400" u="sng" dirty="0"/>
          </a:p>
        </p:txBody>
      </p:sp>
      <p:pic>
        <p:nvPicPr>
          <p:cNvPr id="100" name="Google Shape;100;p17"/>
          <p:cNvPicPr preferRelativeResize="0"/>
          <p:nvPr/>
        </p:nvPicPr>
        <p:blipFill>
          <a:blip r:embed="rId4">
            <a:alphaModFix/>
          </a:blip>
          <a:stretch>
            <a:fillRect/>
          </a:stretch>
        </p:blipFill>
        <p:spPr>
          <a:xfrm>
            <a:off x="9073550" y="3559763"/>
            <a:ext cx="3118453" cy="3069804"/>
          </a:xfrm>
          <a:prstGeom prst="rect">
            <a:avLst/>
          </a:prstGeom>
          <a:noFill/>
          <a:ln>
            <a:noFill/>
          </a:ln>
        </p:spPr>
      </p:pic>
      <p:pic>
        <p:nvPicPr>
          <p:cNvPr id="101" name="Google Shape;101;p17"/>
          <p:cNvPicPr preferRelativeResize="0"/>
          <p:nvPr/>
        </p:nvPicPr>
        <p:blipFill rotWithShape="1">
          <a:blip r:embed="rId5">
            <a:alphaModFix/>
          </a:blip>
          <a:srcRect r="67208" b="53570"/>
          <a:stretch/>
        </p:blipFill>
        <p:spPr>
          <a:xfrm>
            <a:off x="6780201" y="3200567"/>
            <a:ext cx="2293337" cy="2347440"/>
          </a:xfrm>
          <a:prstGeom prst="rect">
            <a:avLst/>
          </a:prstGeom>
          <a:noFill/>
          <a:ln>
            <a:noFill/>
          </a:ln>
        </p:spPr>
      </p:pic>
      <p:cxnSp>
        <p:nvCxnSpPr>
          <p:cNvPr id="102" name="Google Shape;102;p17"/>
          <p:cNvCxnSpPr/>
          <p:nvPr/>
        </p:nvCxnSpPr>
        <p:spPr>
          <a:xfrm rot="10800000">
            <a:off x="8414207" y="4231833"/>
            <a:ext cx="1200000" cy="583600"/>
          </a:xfrm>
          <a:prstGeom prst="straightConnector1">
            <a:avLst/>
          </a:prstGeom>
          <a:noFill/>
          <a:ln w="9525" cap="flat" cmpd="sng">
            <a:solidFill>
              <a:srgbClr val="595959"/>
            </a:solidFill>
            <a:prstDash val="solid"/>
            <a:round/>
            <a:headEnd type="none" w="med" len="med"/>
            <a:tailEnd type="triangle" w="med" len="med"/>
          </a:ln>
        </p:spPr>
      </p:cxnSp>
      <p:sp>
        <p:nvSpPr>
          <p:cNvPr id="103" name="Google Shape;103;p17"/>
          <p:cNvSpPr txBox="1"/>
          <p:nvPr/>
        </p:nvSpPr>
        <p:spPr>
          <a:xfrm>
            <a:off x="6527967" y="2051563"/>
            <a:ext cx="4396985" cy="984845"/>
          </a:xfrm>
          <a:prstGeom prst="rect">
            <a:avLst/>
          </a:prstGeom>
          <a:noFill/>
          <a:ln>
            <a:noFill/>
          </a:ln>
        </p:spPr>
        <p:txBody>
          <a:bodyPr spcFirstLastPara="1" wrap="square" lIns="121900" tIns="121900" rIns="121900" bIns="121900" anchor="t" anchorCtr="0">
            <a:spAutoFit/>
          </a:bodyPr>
          <a:lstStyle/>
          <a:p>
            <a:pPr algn="l"/>
            <a:r>
              <a:rPr lang="en" sz="1600" dirty="0"/>
              <a:t>Desire to avoid magnetic islands, and decoupling poloidal and toroidal resolution</a:t>
            </a:r>
            <a:endParaRPr sz="1600" dirty="0"/>
          </a:p>
        </p:txBody>
      </p:sp>
      <p:cxnSp>
        <p:nvCxnSpPr>
          <p:cNvPr id="104" name="Google Shape;104;p17"/>
          <p:cNvCxnSpPr/>
          <p:nvPr/>
        </p:nvCxnSpPr>
        <p:spPr>
          <a:xfrm>
            <a:off x="5664033" y="1045967"/>
            <a:ext cx="0" cy="57428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43"/>
          <p:cNvSpPr txBox="1">
            <a:spLocks noGrp="1"/>
          </p:cNvSpPr>
          <p:nvPr>
            <p:ph type="title"/>
          </p:nvPr>
        </p:nvSpPr>
        <p:spPr>
          <a:xfrm>
            <a:off x="383703" y="0"/>
            <a:ext cx="5334400" cy="3108000"/>
          </a:xfrm>
          <a:prstGeom prst="rect">
            <a:avLst/>
          </a:prstGeom>
        </p:spPr>
        <p:txBody>
          <a:bodyPr spcFirstLastPara="1" wrap="square" lIns="121900" tIns="121900" rIns="121900" bIns="121900" anchor="t" anchorCtr="0">
            <a:normAutofit/>
          </a:bodyPr>
          <a:lstStyle/>
          <a:p>
            <a:pPr rtl="0"/>
            <a:r>
              <a:rPr lang="en" dirty="0"/>
              <a:t>Closer look at flux surfaces near axis for Precise QA </a:t>
            </a:r>
            <a:endParaRPr dirty="0"/>
          </a:p>
        </p:txBody>
      </p:sp>
      <p:pic>
        <p:nvPicPr>
          <p:cNvPr id="368" name="Google Shape;368;p43"/>
          <p:cNvPicPr preferRelativeResize="0"/>
          <p:nvPr/>
        </p:nvPicPr>
        <p:blipFill>
          <a:blip r:embed="rId3">
            <a:alphaModFix/>
          </a:blip>
          <a:stretch>
            <a:fillRect/>
          </a:stretch>
        </p:blipFill>
        <p:spPr>
          <a:xfrm>
            <a:off x="6592186" y="1052623"/>
            <a:ext cx="5599825" cy="5900779"/>
          </a:xfrm>
          <a:prstGeom prst="rect">
            <a:avLst/>
          </a:prstGeom>
          <a:noFill/>
          <a:ln>
            <a:noFill/>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44"/>
          <p:cNvSpPr txBox="1">
            <a:spLocks noGrp="1"/>
          </p:cNvSpPr>
          <p:nvPr>
            <p:ph type="title"/>
          </p:nvPr>
        </p:nvSpPr>
        <p:spPr>
          <a:xfrm>
            <a:off x="404967" y="0"/>
            <a:ext cx="5334400" cy="1962400"/>
          </a:xfrm>
          <a:prstGeom prst="rect">
            <a:avLst/>
          </a:prstGeom>
        </p:spPr>
        <p:txBody>
          <a:bodyPr spcFirstLastPara="1" wrap="square" lIns="121900" tIns="121900" rIns="121900" bIns="121900" anchor="t" anchorCtr="0">
            <a:normAutofit/>
          </a:bodyPr>
          <a:lstStyle/>
          <a:p>
            <a:pPr rtl="0"/>
            <a:r>
              <a:rPr lang="en" dirty="0"/>
              <a:t>Closer look at flux surfaces near axis for difficult NAE </a:t>
            </a:r>
            <a:endParaRPr dirty="0"/>
          </a:p>
          <a:p>
            <a:pPr rtl="0"/>
            <a:r>
              <a:rPr lang="en" dirty="0"/>
              <a:t>(from E. Rodriguez)</a:t>
            </a:r>
            <a:endParaRPr dirty="0"/>
          </a:p>
        </p:txBody>
      </p:sp>
      <p:sp>
        <p:nvSpPr>
          <p:cNvPr id="374" name="Google Shape;374;p44"/>
          <p:cNvSpPr txBox="1"/>
          <p:nvPr/>
        </p:nvSpPr>
        <p:spPr>
          <a:xfrm>
            <a:off x="78933" y="2812267"/>
            <a:ext cx="6117600" cy="3938345"/>
          </a:xfrm>
          <a:prstGeom prst="rect">
            <a:avLst/>
          </a:prstGeom>
          <a:noFill/>
          <a:ln>
            <a:noFill/>
          </a:ln>
        </p:spPr>
        <p:txBody>
          <a:bodyPr spcFirstLastPara="1" wrap="square" lIns="121900" tIns="121900" rIns="121900" bIns="121900" anchor="t" anchorCtr="0">
            <a:spAutoFit/>
          </a:bodyPr>
          <a:lstStyle/>
          <a:p>
            <a:pPr algn="l"/>
            <a:r>
              <a:rPr lang="en" sz="1333">
                <a:latin typeface="Courier New"/>
                <a:ea typeface="Courier New"/>
                <a:cs typeface="Courier New"/>
                <a:sym typeface="Courier New"/>
              </a:rPr>
              <a:t>rc = [1, 0.426, 0.044, -6.3646383583351e-11, 2.851584586653665e-05, 3.892992983405039e-08]</a:t>
            </a:r>
            <a:endParaRPr sz="1333">
              <a:latin typeface="Courier New"/>
              <a:ea typeface="Courier New"/>
              <a:cs typeface="Courier New"/>
              <a:sym typeface="Courier New"/>
            </a:endParaRPr>
          </a:p>
          <a:p>
            <a:pPr algn="l">
              <a:buClr>
                <a:schemeClr val="dk1"/>
              </a:buClr>
              <a:buSzPts val="1100"/>
            </a:pPr>
            <a:endParaRPr sz="1333">
              <a:latin typeface="Courier New"/>
              <a:ea typeface="Courier New"/>
              <a:cs typeface="Courier New"/>
              <a:sym typeface="Courier New"/>
            </a:endParaRPr>
          </a:p>
          <a:p>
            <a:pPr algn="l"/>
            <a:r>
              <a:rPr lang="en" sz="1333">
                <a:latin typeface="Courier New"/>
                <a:ea typeface="Courier New"/>
                <a:cs typeface="Courier New"/>
                <a:sym typeface="Courier New"/>
              </a:rPr>
              <a:t>zs = [0.0, 0.4110168175146285, 0.04335427796015756, 6.530936323433338e-05, 1.3623898672936873e-05, 1.1620514629503932e-05]</a:t>
            </a:r>
            <a:endParaRPr sz="1333">
              <a:latin typeface="Courier New"/>
              <a:ea typeface="Courier New"/>
              <a:cs typeface="Courier New"/>
              <a:sym typeface="Courier New"/>
            </a:endParaRPr>
          </a:p>
          <a:p>
            <a:pPr algn="l">
              <a:buClr>
                <a:schemeClr val="dk1"/>
              </a:buClr>
              <a:buSzPts val="1100"/>
            </a:pPr>
            <a:endParaRPr sz="1333">
              <a:latin typeface="Courier New"/>
              <a:ea typeface="Courier New"/>
              <a:cs typeface="Courier New"/>
              <a:sym typeface="Courier New"/>
            </a:endParaRPr>
          </a:p>
          <a:p>
            <a:pPr algn="l">
              <a:buClr>
                <a:schemeClr val="dk1"/>
              </a:buClr>
              <a:buSzPts val="1100"/>
            </a:pPr>
            <a:r>
              <a:rPr lang="en" sz="1333">
                <a:latin typeface="Courier New"/>
                <a:ea typeface="Courier New"/>
                <a:cs typeface="Courier New"/>
                <a:sym typeface="Courier New"/>
              </a:rPr>
              <a:t>etabar=1.64209358</a:t>
            </a:r>
            <a:endParaRPr sz="1333">
              <a:latin typeface="Courier New"/>
              <a:ea typeface="Courier New"/>
              <a:cs typeface="Courier New"/>
              <a:sym typeface="Courier New"/>
            </a:endParaRPr>
          </a:p>
          <a:p>
            <a:pPr algn="l">
              <a:buClr>
                <a:schemeClr val="dk1"/>
              </a:buClr>
              <a:buSzPts val="1100"/>
            </a:pPr>
            <a:r>
              <a:rPr lang="en" sz="1333">
                <a:latin typeface="Courier New"/>
                <a:ea typeface="Courier New"/>
                <a:cs typeface="Courier New"/>
                <a:sym typeface="Courier New"/>
              </a:rPr>
              <a:t>B2c = 0.11293987662545873</a:t>
            </a:r>
            <a:endParaRPr sz="1333">
              <a:latin typeface="Courier New"/>
              <a:ea typeface="Courier New"/>
              <a:cs typeface="Courier New"/>
              <a:sym typeface="Courier New"/>
            </a:endParaRPr>
          </a:p>
          <a:p>
            <a:pPr algn="l">
              <a:buClr>
                <a:schemeClr val="dk1"/>
              </a:buClr>
              <a:buSzPts val="1100"/>
            </a:pPr>
            <a:r>
              <a:rPr lang="en" sz="1333">
                <a:latin typeface="Courier New"/>
                <a:ea typeface="Courier New"/>
                <a:cs typeface="Courier New"/>
                <a:sym typeface="Courier New"/>
              </a:rPr>
              <a:t>B0=1</a:t>
            </a:r>
            <a:endParaRPr sz="1333">
              <a:latin typeface="Courier New"/>
              <a:ea typeface="Courier New"/>
              <a:cs typeface="Courier New"/>
              <a:sym typeface="Courier New"/>
            </a:endParaRPr>
          </a:p>
          <a:p>
            <a:pPr algn="l"/>
            <a:r>
              <a:rPr lang="en" sz="1333">
                <a:latin typeface="Courier New"/>
                <a:ea typeface="Courier New"/>
                <a:cs typeface="Courier New"/>
                <a:sym typeface="Courier New"/>
              </a:rPr>
              <a:t>nfp = 4</a:t>
            </a:r>
            <a:endParaRPr sz="1333">
              <a:latin typeface="Courier New"/>
              <a:ea typeface="Courier New"/>
              <a:cs typeface="Courier New"/>
              <a:sym typeface="Courier New"/>
            </a:endParaRPr>
          </a:p>
          <a:p>
            <a:pPr algn="l">
              <a:buClr>
                <a:schemeClr val="dk1"/>
              </a:buClr>
              <a:buSzPts val="1100"/>
            </a:pPr>
            <a:endParaRPr sz="1333">
              <a:latin typeface="Courier New"/>
              <a:ea typeface="Courier New"/>
              <a:cs typeface="Courier New"/>
              <a:sym typeface="Courier New"/>
            </a:endParaRPr>
          </a:p>
          <a:p>
            <a:pPr algn="l"/>
            <a:r>
              <a:rPr lang="en" sz="1333">
                <a:latin typeface="Courier New"/>
                <a:ea typeface="Courier New"/>
                <a:cs typeface="Courier New"/>
                <a:sym typeface="Courier New"/>
              </a:rPr>
              <a:t>qsc = Qsc(rc=rc, zs=zs, B0=B0, nfp=nfp, I2=0, B2c = B2c, etabar=etabar, order = "r1", nphi = 201)</a:t>
            </a:r>
            <a:endParaRPr sz="1333">
              <a:latin typeface="Courier New"/>
              <a:ea typeface="Courier New"/>
              <a:cs typeface="Courier New"/>
              <a:sym typeface="Courier New"/>
            </a:endParaRPr>
          </a:p>
          <a:p>
            <a:pPr algn="l">
              <a:buClr>
                <a:schemeClr val="dk1"/>
              </a:buClr>
              <a:buSzPts val="1100"/>
            </a:pPr>
            <a:endParaRPr sz="1333">
              <a:latin typeface="Courier New"/>
              <a:ea typeface="Courier New"/>
              <a:cs typeface="Courier New"/>
              <a:sym typeface="Courier New"/>
            </a:endParaRPr>
          </a:p>
          <a:p>
            <a:pPr algn="l">
              <a:buClr>
                <a:schemeClr val="dk1"/>
              </a:buClr>
              <a:buSzPts val="1100"/>
            </a:pPr>
            <a:r>
              <a:rPr lang="en" sz="1333">
                <a:latin typeface="Courier New"/>
                <a:ea typeface="Courier New"/>
                <a:cs typeface="Courier New"/>
                <a:sym typeface="Courier New"/>
              </a:rPr>
              <a:t>desc_eq= Equilibrium.from_near_axis(qsc,r= r,L=9,M=9,N=N,ntheta=ntheta)</a:t>
            </a:r>
            <a:endParaRPr sz="1333">
              <a:latin typeface="Courier New"/>
              <a:ea typeface="Courier New"/>
              <a:cs typeface="Courier New"/>
              <a:sym typeface="Courier New"/>
            </a:endParaRPr>
          </a:p>
          <a:p>
            <a:pPr algn="l"/>
            <a:endParaRPr sz="1333">
              <a:latin typeface="Courier New"/>
              <a:ea typeface="Courier New"/>
              <a:cs typeface="Courier New"/>
              <a:sym typeface="Courier New"/>
            </a:endParaRPr>
          </a:p>
        </p:txBody>
      </p:sp>
      <p:pic>
        <p:nvPicPr>
          <p:cNvPr id="375" name="Google Shape;375;p44"/>
          <p:cNvPicPr preferRelativeResize="0"/>
          <p:nvPr/>
        </p:nvPicPr>
        <p:blipFill>
          <a:blip r:embed="rId3">
            <a:alphaModFix/>
          </a:blip>
          <a:stretch>
            <a:fillRect/>
          </a:stretch>
        </p:blipFill>
        <p:spPr>
          <a:xfrm>
            <a:off x="6927112" y="1026042"/>
            <a:ext cx="5061688" cy="5582438"/>
          </a:xfrm>
          <a:prstGeom prst="rect">
            <a:avLst/>
          </a:prstGeom>
          <a:noFill/>
          <a:ln>
            <a:noFill/>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306384" y="253647"/>
            <a:ext cx="5396000" cy="572800"/>
          </a:xfrm>
          <a:prstGeom prst="rect">
            <a:avLst/>
          </a:prstGeom>
          <a:noFill/>
          <a:ln>
            <a:noFill/>
          </a:ln>
        </p:spPr>
        <p:txBody>
          <a:bodyPr spcFirstLastPara="1" wrap="square" lIns="121900" tIns="121900" rIns="121900" bIns="121900" anchor="t" anchorCtr="0">
            <a:noAutofit/>
          </a:bodyPr>
          <a:lstStyle/>
          <a:p>
            <a:pPr rtl="0">
              <a:buSzPts val="2070"/>
            </a:pPr>
            <a:r>
              <a:rPr lang="en" sz="3627" dirty="0"/>
              <a:t>Ideal MHD Equilibrium </a:t>
            </a:r>
            <a:endParaRPr sz="3627" dirty="0"/>
          </a:p>
        </p:txBody>
      </p:sp>
      <p:sp>
        <p:nvSpPr>
          <p:cNvPr id="72" name="Google Shape;72;p15"/>
          <p:cNvSpPr txBox="1"/>
          <p:nvPr/>
        </p:nvSpPr>
        <p:spPr>
          <a:xfrm>
            <a:off x="6580200" y="1627434"/>
            <a:ext cx="5396000" cy="1723508"/>
          </a:xfrm>
          <a:prstGeom prst="rect">
            <a:avLst/>
          </a:prstGeom>
          <a:noFill/>
          <a:ln>
            <a:noFill/>
          </a:ln>
        </p:spPr>
        <p:txBody>
          <a:bodyPr spcFirstLastPara="1" wrap="square" lIns="121900" tIns="121900" rIns="121900" bIns="121900" anchor="t" anchorCtr="0">
            <a:spAutoFit/>
          </a:bodyPr>
          <a:lstStyle/>
          <a:p>
            <a:pPr marL="609585" indent="-457189" algn="l">
              <a:buSzPts val="1800"/>
              <a:buChar char="●"/>
            </a:pPr>
            <a:r>
              <a:rPr lang="en" sz="2400" dirty="0"/>
              <a:t>Cast problem as solving for the locations of the flux surfaces</a:t>
            </a:r>
            <a:endParaRPr sz="2400" dirty="0"/>
          </a:p>
          <a:p>
            <a:pPr marL="609585" indent="-457189" algn="l">
              <a:buSzPts val="1800"/>
              <a:buChar char="●"/>
            </a:pPr>
            <a:r>
              <a:rPr lang="en" sz="2400" dirty="0"/>
              <a:t>Yields 2nd order PDE in (𝝆,𝜽,𝞯)</a:t>
            </a:r>
            <a:endParaRPr sz="2400" dirty="0"/>
          </a:p>
        </p:txBody>
      </p:sp>
      <p:sp>
        <p:nvSpPr>
          <p:cNvPr id="73" name="Google Shape;73;p15"/>
          <p:cNvSpPr txBox="1">
            <a:spLocks noGrp="1"/>
          </p:cNvSpPr>
          <p:nvPr>
            <p:ph type="title"/>
          </p:nvPr>
        </p:nvSpPr>
        <p:spPr>
          <a:xfrm>
            <a:off x="5575200" y="179918"/>
            <a:ext cx="6616800" cy="572800"/>
          </a:xfrm>
          <a:prstGeom prst="rect">
            <a:avLst/>
          </a:prstGeom>
          <a:noFill/>
          <a:ln>
            <a:noFill/>
          </a:ln>
        </p:spPr>
        <p:txBody>
          <a:bodyPr spcFirstLastPara="1" wrap="square" lIns="121900" tIns="121900" rIns="121900" bIns="121900" anchor="t" anchorCtr="0">
            <a:noAutofit/>
          </a:bodyPr>
          <a:lstStyle/>
          <a:p>
            <a:pPr rtl="0">
              <a:buSzPts val="2070"/>
            </a:pPr>
            <a:r>
              <a:rPr lang="en" sz="3627" dirty="0"/>
              <a:t>Inverse Equilibrium Problem</a:t>
            </a:r>
            <a:endParaRPr sz="3627" dirty="0"/>
          </a:p>
        </p:txBody>
      </p:sp>
      <p:pic>
        <p:nvPicPr>
          <p:cNvPr id="74" name="Google Shape;74;p15"/>
          <p:cNvPicPr preferRelativeResize="0"/>
          <p:nvPr/>
        </p:nvPicPr>
        <p:blipFill rotWithShape="1">
          <a:blip r:embed="rId3">
            <a:alphaModFix/>
          </a:blip>
          <a:srcRect t="-3489" b="3489"/>
          <a:stretch/>
        </p:blipFill>
        <p:spPr>
          <a:xfrm>
            <a:off x="5166658" y="3503467"/>
            <a:ext cx="7025343" cy="3300000"/>
          </a:xfrm>
          <a:prstGeom prst="rect">
            <a:avLst/>
          </a:prstGeom>
          <a:noFill/>
          <a:ln>
            <a:noFill/>
          </a:ln>
        </p:spPr>
      </p:pic>
      <p:pic>
        <p:nvPicPr>
          <p:cNvPr id="75" name="Google Shape;75;p15"/>
          <p:cNvPicPr preferRelativeResize="0"/>
          <p:nvPr/>
        </p:nvPicPr>
        <p:blipFill rotWithShape="1">
          <a:blip r:embed="rId4">
            <a:alphaModFix/>
          </a:blip>
          <a:srcRect/>
          <a:stretch/>
        </p:blipFill>
        <p:spPr>
          <a:xfrm>
            <a:off x="352900" y="1428870"/>
            <a:ext cx="4916699" cy="3668764"/>
          </a:xfrm>
          <a:prstGeom prst="rect">
            <a:avLst/>
          </a:prstGeom>
          <a:noFill/>
          <a:ln w="9525" cap="flat" cmpd="sng">
            <a:solidFill>
              <a:srgbClr val="000000"/>
            </a:solidFill>
            <a:prstDash val="solid"/>
            <a:round/>
            <a:headEnd type="none" w="sm" len="sm"/>
            <a:tailEnd type="none" w="sm" len="sm"/>
          </a:ln>
        </p:spPr>
      </p:pic>
      <p:sp>
        <p:nvSpPr>
          <p:cNvPr id="76" name="Google Shape;76;p15"/>
          <p:cNvSpPr txBox="1"/>
          <p:nvPr/>
        </p:nvSpPr>
        <p:spPr>
          <a:xfrm>
            <a:off x="10769200" y="5825699"/>
            <a:ext cx="719600" cy="199200"/>
          </a:xfrm>
          <a:prstGeom prst="rect">
            <a:avLst/>
          </a:prstGeom>
          <a:blipFill rotWithShape="1">
            <a:blip r:embed="rId5">
              <a:alphaModFix/>
            </a:blip>
            <a:stretch>
              <a:fillRect l="-5819" r="-7769" b="-38709"/>
            </a:stretch>
          </a:blipFill>
          <a:ln>
            <a:noFill/>
          </a:ln>
        </p:spPr>
        <p:txBody>
          <a:bodyPr spcFirstLastPara="1" wrap="square" lIns="121900" tIns="60933" rIns="121900" bIns="60933" anchor="t" anchorCtr="0">
            <a:noAutofit/>
          </a:bodyPr>
          <a:lstStyle/>
          <a:p>
            <a:pPr algn="l"/>
            <a:r>
              <a:rPr lang="en" sz="2400">
                <a:latin typeface="Cambria"/>
                <a:ea typeface="Cambria"/>
                <a:cs typeface="Cambria"/>
                <a:sym typeface="Cambria"/>
              </a:rPr>
              <a:t> </a:t>
            </a:r>
            <a:endParaRPr sz="1067"/>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45"/>
          <p:cNvSpPr txBox="1">
            <a:spLocks noGrp="1"/>
          </p:cNvSpPr>
          <p:nvPr>
            <p:ph type="title"/>
          </p:nvPr>
        </p:nvSpPr>
        <p:spPr>
          <a:xfrm>
            <a:off x="133837" y="0"/>
            <a:ext cx="5334400" cy="1962400"/>
          </a:xfrm>
          <a:prstGeom prst="rect">
            <a:avLst/>
          </a:prstGeom>
        </p:spPr>
        <p:txBody>
          <a:bodyPr spcFirstLastPara="1" wrap="square" lIns="121900" tIns="121900" rIns="121900" bIns="121900" anchor="t" anchorCtr="0">
            <a:normAutofit/>
          </a:bodyPr>
          <a:lstStyle/>
          <a:p>
            <a:pPr rtl="0"/>
            <a:r>
              <a:rPr lang="en" dirty="0"/>
              <a:t>Closer look at LCFS for difficult NAE </a:t>
            </a:r>
            <a:endParaRPr dirty="0"/>
          </a:p>
          <a:p>
            <a:pPr rtl="0"/>
            <a:r>
              <a:rPr lang="en" dirty="0"/>
              <a:t>(from E. Rodriguez)</a:t>
            </a:r>
            <a:endParaRPr dirty="0"/>
          </a:p>
        </p:txBody>
      </p:sp>
      <p:sp>
        <p:nvSpPr>
          <p:cNvPr id="381" name="Google Shape;381;p45"/>
          <p:cNvSpPr txBox="1"/>
          <p:nvPr/>
        </p:nvSpPr>
        <p:spPr>
          <a:xfrm>
            <a:off x="78933" y="2812267"/>
            <a:ext cx="6117600" cy="3938345"/>
          </a:xfrm>
          <a:prstGeom prst="rect">
            <a:avLst/>
          </a:prstGeom>
          <a:noFill/>
          <a:ln>
            <a:noFill/>
          </a:ln>
        </p:spPr>
        <p:txBody>
          <a:bodyPr spcFirstLastPara="1" wrap="square" lIns="121900" tIns="121900" rIns="121900" bIns="121900" anchor="t" anchorCtr="0">
            <a:spAutoFit/>
          </a:bodyPr>
          <a:lstStyle/>
          <a:p>
            <a:pPr algn="l"/>
            <a:r>
              <a:rPr lang="en" sz="1333">
                <a:latin typeface="Courier New"/>
                <a:ea typeface="Courier New"/>
                <a:cs typeface="Courier New"/>
                <a:sym typeface="Courier New"/>
              </a:rPr>
              <a:t>rc = [1, 0.426, 0.044, -6.3646383583351e-11, 2.851584586653665e-05, 3.892992983405039e-08]</a:t>
            </a:r>
            <a:endParaRPr sz="1333">
              <a:latin typeface="Courier New"/>
              <a:ea typeface="Courier New"/>
              <a:cs typeface="Courier New"/>
              <a:sym typeface="Courier New"/>
            </a:endParaRPr>
          </a:p>
          <a:p>
            <a:pPr algn="l"/>
            <a:endParaRPr sz="1333">
              <a:latin typeface="Courier New"/>
              <a:ea typeface="Courier New"/>
              <a:cs typeface="Courier New"/>
              <a:sym typeface="Courier New"/>
            </a:endParaRPr>
          </a:p>
          <a:p>
            <a:pPr algn="l"/>
            <a:r>
              <a:rPr lang="en" sz="1333">
                <a:latin typeface="Courier New"/>
                <a:ea typeface="Courier New"/>
                <a:cs typeface="Courier New"/>
                <a:sym typeface="Courier New"/>
              </a:rPr>
              <a:t>zs = [0.0, 0.4110168175146285, 0.04335427796015756, 6.530936323433338e-05, 1.3623898672936873e-05, 1.1620514629503932e-05]</a:t>
            </a:r>
            <a:endParaRPr sz="1333">
              <a:latin typeface="Courier New"/>
              <a:ea typeface="Courier New"/>
              <a:cs typeface="Courier New"/>
              <a:sym typeface="Courier New"/>
            </a:endParaRPr>
          </a:p>
          <a:p>
            <a:pPr algn="l"/>
            <a:endParaRPr sz="1333">
              <a:latin typeface="Courier New"/>
              <a:ea typeface="Courier New"/>
              <a:cs typeface="Courier New"/>
              <a:sym typeface="Courier New"/>
            </a:endParaRPr>
          </a:p>
          <a:p>
            <a:pPr algn="l"/>
            <a:r>
              <a:rPr lang="en" sz="1333">
                <a:latin typeface="Courier New"/>
                <a:ea typeface="Courier New"/>
                <a:cs typeface="Courier New"/>
                <a:sym typeface="Courier New"/>
              </a:rPr>
              <a:t>etabar=1.64209358</a:t>
            </a:r>
            <a:endParaRPr sz="1333">
              <a:latin typeface="Courier New"/>
              <a:ea typeface="Courier New"/>
              <a:cs typeface="Courier New"/>
              <a:sym typeface="Courier New"/>
            </a:endParaRPr>
          </a:p>
          <a:p>
            <a:pPr algn="l"/>
            <a:r>
              <a:rPr lang="en" sz="1333">
                <a:latin typeface="Courier New"/>
                <a:ea typeface="Courier New"/>
                <a:cs typeface="Courier New"/>
                <a:sym typeface="Courier New"/>
              </a:rPr>
              <a:t>B2c = 0.11293987662545873</a:t>
            </a:r>
            <a:endParaRPr sz="1333">
              <a:latin typeface="Courier New"/>
              <a:ea typeface="Courier New"/>
              <a:cs typeface="Courier New"/>
              <a:sym typeface="Courier New"/>
            </a:endParaRPr>
          </a:p>
          <a:p>
            <a:pPr algn="l"/>
            <a:r>
              <a:rPr lang="en" sz="1333">
                <a:latin typeface="Courier New"/>
                <a:ea typeface="Courier New"/>
                <a:cs typeface="Courier New"/>
                <a:sym typeface="Courier New"/>
              </a:rPr>
              <a:t>B0=1</a:t>
            </a:r>
            <a:endParaRPr sz="1333">
              <a:latin typeface="Courier New"/>
              <a:ea typeface="Courier New"/>
              <a:cs typeface="Courier New"/>
              <a:sym typeface="Courier New"/>
            </a:endParaRPr>
          </a:p>
          <a:p>
            <a:pPr algn="l"/>
            <a:r>
              <a:rPr lang="en" sz="1333">
                <a:latin typeface="Courier New"/>
                <a:ea typeface="Courier New"/>
                <a:cs typeface="Courier New"/>
                <a:sym typeface="Courier New"/>
              </a:rPr>
              <a:t>nfp = 4</a:t>
            </a:r>
            <a:endParaRPr sz="1333">
              <a:latin typeface="Courier New"/>
              <a:ea typeface="Courier New"/>
              <a:cs typeface="Courier New"/>
              <a:sym typeface="Courier New"/>
            </a:endParaRPr>
          </a:p>
          <a:p>
            <a:pPr algn="l"/>
            <a:endParaRPr sz="1333">
              <a:latin typeface="Courier New"/>
              <a:ea typeface="Courier New"/>
              <a:cs typeface="Courier New"/>
              <a:sym typeface="Courier New"/>
            </a:endParaRPr>
          </a:p>
          <a:p>
            <a:pPr algn="l"/>
            <a:r>
              <a:rPr lang="en" sz="1333">
                <a:latin typeface="Courier New"/>
                <a:ea typeface="Courier New"/>
                <a:cs typeface="Courier New"/>
                <a:sym typeface="Courier New"/>
              </a:rPr>
              <a:t>qsc = Qsc(rc=rc, zs=zs, B0=B0, nfp=nfp, I2=0, B2c = B2c, etabar=etabar, order = "r1", nphi = 201)</a:t>
            </a:r>
            <a:endParaRPr sz="1333">
              <a:latin typeface="Courier New"/>
              <a:ea typeface="Courier New"/>
              <a:cs typeface="Courier New"/>
              <a:sym typeface="Courier New"/>
            </a:endParaRPr>
          </a:p>
          <a:p>
            <a:pPr algn="l"/>
            <a:endParaRPr sz="1333">
              <a:latin typeface="Courier New"/>
              <a:ea typeface="Courier New"/>
              <a:cs typeface="Courier New"/>
              <a:sym typeface="Courier New"/>
            </a:endParaRPr>
          </a:p>
          <a:p>
            <a:pPr algn="l"/>
            <a:r>
              <a:rPr lang="en" sz="1333">
                <a:latin typeface="Courier New"/>
                <a:ea typeface="Courier New"/>
                <a:cs typeface="Courier New"/>
                <a:sym typeface="Courier New"/>
              </a:rPr>
              <a:t>desc_eq= Equilibrium.from_near_axis(qsc,r= r,L=9,M=9,N=N,ntheta=ntheta)</a:t>
            </a:r>
            <a:endParaRPr sz="1333">
              <a:latin typeface="Courier New"/>
              <a:ea typeface="Courier New"/>
              <a:cs typeface="Courier New"/>
              <a:sym typeface="Courier New"/>
            </a:endParaRPr>
          </a:p>
          <a:p>
            <a:pPr algn="l"/>
            <a:endParaRPr sz="1333">
              <a:latin typeface="Courier New"/>
              <a:ea typeface="Courier New"/>
              <a:cs typeface="Courier New"/>
              <a:sym typeface="Courier New"/>
            </a:endParaRPr>
          </a:p>
        </p:txBody>
      </p:sp>
      <p:pic>
        <p:nvPicPr>
          <p:cNvPr id="3" name="Picture 2">
            <a:extLst>
              <a:ext uri="{FF2B5EF4-FFF2-40B4-BE49-F238E27FC236}">
                <a16:creationId xmlns:a16="http://schemas.microsoft.com/office/drawing/2014/main" id="{EB512A97-307A-1E46-D94B-88F3770B0C07}"/>
              </a:ext>
            </a:extLst>
          </p:cNvPr>
          <p:cNvPicPr>
            <a:picLocks noChangeAspect="1"/>
          </p:cNvPicPr>
          <p:nvPr/>
        </p:nvPicPr>
        <p:blipFill>
          <a:blip r:embed="rId3"/>
          <a:stretch>
            <a:fillRect/>
          </a:stretch>
        </p:blipFill>
        <p:spPr>
          <a:xfrm>
            <a:off x="6676515" y="1154466"/>
            <a:ext cx="5334400" cy="5004789"/>
          </a:xfrm>
          <a:prstGeom prst="rect">
            <a:avLst/>
          </a:prstGeom>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46"/>
          <p:cNvSpPr txBox="1">
            <a:spLocks noGrp="1"/>
          </p:cNvSpPr>
          <p:nvPr>
            <p:ph type="title"/>
          </p:nvPr>
        </p:nvSpPr>
        <p:spPr>
          <a:xfrm>
            <a:off x="91600" y="146870"/>
            <a:ext cx="12008800" cy="763600"/>
          </a:xfrm>
          <a:prstGeom prst="rect">
            <a:avLst/>
          </a:prstGeom>
        </p:spPr>
        <p:txBody>
          <a:bodyPr spcFirstLastPara="1" wrap="square" lIns="121900" tIns="121900" rIns="121900" bIns="121900" anchor="t" anchorCtr="0">
            <a:normAutofit/>
          </a:bodyPr>
          <a:lstStyle/>
          <a:p>
            <a:pPr rtl="0"/>
            <a:r>
              <a:rPr lang="en" dirty="0"/>
              <a:t>O(𝝆</a:t>
            </a:r>
            <a:r>
              <a:rPr lang="en" baseline="30000" dirty="0"/>
              <a:t>0</a:t>
            </a:r>
            <a:r>
              <a:rPr lang="en" dirty="0"/>
              <a:t>) (axis) Constraint in DESC - Under-constrained Problem</a:t>
            </a:r>
            <a:endParaRPr dirty="0"/>
          </a:p>
        </p:txBody>
      </p:sp>
      <p:pic>
        <p:nvPicPr>
          <p:cNvPr id="388" name="Google Shape;388;p46"/>
          <p:cNvPicPr preferRelativeResize="0"/>
          <p:nvPr/>
        </p:nvPicPr>
        <p:blipFill>
          <a:blip r:embed="rId3">
            <a:alphaModFix/>
          </a:blip>
          <a:stretch>
            <a:fillRect/>
          </a:stretch>
        </p:blipFill>
        <p:spPr>
          <a:xfrm>
            <a:off x="88801" y="1963034"/>
            <a:ext cx="4489767" cy="4291165"/>
          </a:xfrm>
          <a:prstGeom prst="rect">
            <a:avLst/>
          </a:prstGeom>
          <a:noFill/>
          <a:ln>
            <a:noFill/>
          </a:ln>
        </p:spPr>
      </p:pic>
      <p:sp>
        <p:nvSpPr>
          <p:cNvPr id="389" name="Google Shape;389;p46"/>
          <p:cNvSpPr/>
          <p:nvPr/>
        </p:nvSpPr>
        <p:spPr>
          <a:xfrm>
            <a:off x="4381233" y="3483233"/>
            <a:ext cx="2950400" cy="8092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l"/>
            <a:r>
              <a:rPr lang="en" sz="1067"/>
              <a:t>Different Initial Guess</a:t>
            </a:r>
            <a:endParaRPr sz="1067"/>
          </a:p>
        </p:txBody>
      </p:sp>
      <p:pic>
        <p:nvPicPr>
          <p:cNvPr id="390" name="Google Shape;390;p46"/>
          <p:cNvPicPr preferRelativeResize="0"/>
          <p:nvPr/>
        </p:nvPicPr>
        <p:blipFill>
          <a:blip r:embed="rId4">
            <a:alphaModFix/>
          </a:blip>
          <a:stretch>
            <a:fillRect/>
          </a:stretch>
        </p:blipFill>
        <p:spPr>
          <a:xfrm>
            <a:off x="7406567" y="2014067"/>
            <a:ext cx="4453968" cy="4315263"/>
          </a:xfrm>
          <a:prstGeom prst="rect">
            <a:avLst/>
          </a:prstGeom>
          <a:noFill/>
          <a:ln>
            <a:noFill/>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FBE52D09-A159-B4EF-60B0-35EA7E95F4B7}"/>
                  </a:ext>
                </a:extLst>
              </p:cNvPr>
              <p:cNvSpPr>
                <a:spLocks noGrp="1"/>
              </p:cNvSpPr>
              <p:nvPr>
                <p:ph type="body" idx="1"/>
              </p:nvPr>
            </p:nvSpPr>
            <p:spPr>
              <a:xfrm>
                <a:off x="0" y="932222"/>
                <a:ext cx="5700765" cy="4416809"/>
              </a:xfrm>
            </p:spPr>
            <p:txBody>
              <a:bodyPr>
                <a:normAutofit fontScale="92500" lnSpcReduction="20000"/>
              </a:bodyPr>
              <a:lstStyle/>
              <a:p>
                <a:r>
                  <a:rPr lang="en-US" dirty="0"/>
                  <a:t>Quantities are expanded in form</a:t>
                </a:r>
              </a:p>
              <a:p>
                <a:endParaRPr lang="en-US" dirty="0"/>
              </a:p>
              <a:p>
                <a:endParaRPr lang="en-US" dirty="0"/>
              </a:p>
              <a:p>
                <a:endParaRPr lang="en-US" dirty="0"/>
              </a:p>
              <a:p>
                <a:r>
                  <a:rPr lang="en-US" dirty="0"/>
                  <a:t>Inputs for </a:t>
                </a:r>
                <a14:m>
                  <m:oMath xmlns:m="http://schemas.openxmlformats.org/officeDocument/2006/math">
                    <m:r>
                      <a:rPr lang="en-US" b="1" i="1" smtClean="0">
                        <a:latin typeface="Cambria Math" panose="02040503050406030204" pitchFamily="18" charset="0"/>
                      </a:rPr>
                      <m:t>𝑶</m:t>
                    </m:r>
                    <m:r>
                      <a:rPr lang="en-US" b="1" i="1" smtClean="0">
                        <a:latin typeface="Cambria Math" panose="02040503050406030204" pitchFamily="18" charset="0"/>
                      </a:rPr>
                      <m:t>(</m:t>
                    </m:r>
                    <m:sSup>
                      <m:sSupPr>
                        <m:ctrlPr>
                          <a:rPr lang="en-US" b="1" i="1" smtClean="0">
                            <a:latin typeface="Cambria Math" panose="02040503050406030204" pitchFamily="18" charset="0"/>
                          </a:rPr>
                        </m:ctrlPr>
                      </m:sSupPr>
                      <m:e>
                        <m:r>
                          <a:rPr lang="en-US" b="1" i="1" smtClean="0">
                            <a:latin typeface="Cambria Math" panose="02040503050406030204" pitchFamily="18" charset="0"/>
                          </a:rPr>
                          <m:t>𝒓</m:t>
                        </m:r>
                      </m:e>
                      <m:sup>
                        <m:r>
                          <a:rPr lang="en-US" b="1" i="1" smtClean="0">
                            <a:latin typeface="Cambria Math" panose="02040503050406030204" pitchFamily="18" charset="0"/>
                          </a:rPr>
                          <m:t>𝟐</m:t>
                        </m:r>
                      </m:sup>
                    </m:sSup>
                    <m:r>
                      <a:rPr lang="en-US" b="1" i="1" smtClean="0">
                        <a:latin typeface="Cambria Math" panose="02040503050406030204" pitchFamily="18" charset="0"/>
                      </a:rPr>
                      <m:t>)</m:t>
                    </m:r>
                  </m:oMath>
                </a14:m>
                <a:r>
                  <a:rPr lang="en-US" dirty="0"/>
                  <a:t> solutions</a:t>
                </a:r>
              </a:p>
              <a:p>
                <a:pPr lvl="1"/>
                <a:r>
                  <a:rPr lang="en-US" dirty="0"/>
                  <a:t>Axis Shape (R(phi), Z(phi))</a:t>
                </a:r>
              </a:p>
              <a:p>
                <a:pPr lvl="1"/>
                <a14:m>
                  <m:oMath xmlns:m="http://schemas.openxmlformats.org/officeDocument/2006/math">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𝜼</m:t>
                        </m:r>
                        <m:r>
                          <a:rPr lang="en-US" b="1" i="1" smtClean="0">
                            <a:latin typeface="Cambria Math" panose="02040503050406030204" pitchFamily="18" charset="0"/>
                          </a:rPr>
                          <m:t> </m:t>
                        </m:r>
                      </m:e>
                    </m:acc>
                    <m:r>
                      <a:rPr lang="en-US" b="1" i="1" dirty="0" smtClean="0">
                        <a:latin typeface="Cambria Math" panose="02040503050406030204" pitchFamily="18" charset="0"/>
                      </a:rPr>
                      <m:t>=</m:t>
                    </m:r>
                    <m:f>
                      <m:fPr>
                        <m:ctrlPr>
                          <a:rPr lang="en-US" b="1" i="1" dirty="0" smtClean="0">
                            <a:latin typeface="Cambria Math" panose="02040503050406030204" pitchFamily="18" charset="0"/>
                          </a:rPr>
                        </m:ctrlPr>
                      </m:fPr>
                      <m:num>
                        <m:sSub>
                          <m:sSubPr>
                            <m:ctrlPr>
                              <a:rPr lang="en-US" b="1" i="1" dirty="0" smtClean="0">
                                <a:latin typeface="Cambria Math" panose="02040503050406030204" pitchFamily="18" charset="0"/>
                              </a:rPr>
                            </m:ctrlPr>
                          </m:sSubPr>
                          <m:e>
                            <m:r>
                              <a:rPr lang="en-US" b="1" i="1" dirty="0" smtClean="0">
                                <a:latin typeface="Cambria Math" panose="02040503050406030204" pitchFamily="18" charset="0"/>
                              </a:rPr>
                              <m:t>𝑩</m:t>
                            </m:r>
                          </m:e>
                          <m:sub>
                            <m:r>
                              <a:rPr lang="en-US" b="1" i="1" dirty="0" smtClean="0">
                                <a:latin typeface="Cambria Math" panose="02040503050406030204" pitchFamily="18" charset="0"/>
                              </a:rPr>
                              <m:t>𝟏</m:t>
                            </m:r>
                            <m:r>
                              <a:rPr lang="en-US" b="1" i="1" dirty="0" smtClean="0">
                                <a:latin typeface="Cambria Math" panose="02040503050406030204" pitchFamily="18" charset="0"/>
                              </a:rPr>
                              <m:t>𝒄</m:t>
                            </m:r>
                          </m:sub>
                        </m:sSub>
                      </m:num>
                      <m:den>
                        <m:sSub>
                          <m:sSubPr>
                            <m:ctrlPr>
                              <a:rPr lang="en-US" b="1" i="1" dirty="0" smtClean="0">
                                <a:latin typeface="Cambria Math" panose="02040503050406030204" pitchFamily="18" charset="0"/>
                              </a:rPr>
                            </m:ctrlPr>
                          </m:sSubPr>
                          <m:e>
                            <m:r>
                              <a:rPr lang="en-US" b="1" i="1" dirty="0" smtClean="0">
                                <a:latin typeface="Cambria Math" panose="02040503050406030204" pitchFamily="18" charset="0"/>
                              </a:rPr>
                              <m:t>𝑩</m:t>
                            </m:r>
                          </m:e>
                          <m:sub>
                            <m:r>
                              <a:rPr lang="en-US" b="1" i="1" dirty="0" smtClean="0">
                                <a:latin typeface="Cambria Math" panose="02040503050406030204" pitchFamily="18" charset="0"/>
                              </a:rPr>
                              <m:t>𝟎</m:t>
                            </m:r>
                          </m:sub>
                        </m:sSub>
                      </m:den>
                    </m:f>
                    <m:r>
                      <a:rPr lang="en-US" b="1" i="1" dirty="0" smtClean="0">
                        <a:latin typeface="Cambria Math" panose="02040503050406030204" pitchFamily="18" charset="0"/>
                      </a:rPr>
                      <m:t> </m:t>
                    </m:r>
                  </m:oMath>
                </a14:m>
                <a:r>
                  <a:rPr lang="en-US" dirty="0"/>
                  <a:t> Measure of magnetic field variation</a:t>
                </a:r>
              </a:p>
              <a:p>
                <a:pPr lvl="1"/>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𝝈</m:t>
                        </m:r>
                      </m:e>
                      <m:sub>
                        <m:r>
                          <a:rPr lang="en-US" b="1" i="1" smtClean="0">
                            <a:latin typeface="Cambria Math" panose="02040503050406030204" pitchFamily="18" charset="0"/>
                          </a:rPr>
                          <m:t>𝟎</m:t>
                        </m:r>
                      </m:sub>
                    </m:sSub>
                    <m:r>
                      <a:rPr lang="en-US" b="1" i="1" smtClean="0">
                        <a:latin typeface="Cambria Math" panose="02040503050406030204" pitchFamily="18" charset="0"/>
                      </a:rPr>
                      <m:t> </m:t>
                    </m:r>
                  </m:oMath>
                </a14:m>
                <a:r>
                  <a:rPr lang="en-US" dirty="0"/>
                  <a:t>Deviation from stellarator symmetry at </a:t>
                </a:r>
                <a14:m>
                  <m:oMath xmlns:m="http://schemas.openxmlformats.org/officeDocument/2006/math">
                    <m:r>
                      <a:rPr lang="en-US" b="1" i="1" smtClean="0">
                        <a:latin typeface="Cambria Math" panose="02040503050406030204" pitchFamily="18" charset="0"/>
                      </a:rPr>
                      <m:t>𝝓</m:t>
                    </m:r>
                    <m:r>
                      <a:rPr lang="en-US" b="1" i="1" smtClean="0">
                        <a:latin typeface="Cambria Math" panose="02040503050406030204" pitchFamily="18" charset="0"/>
                      </a:rPr>
                      <m:t>=</m:t>
                    </m:r>
                    <m:r>
                      <a:rPr lang="en-US" b="1" i="1" smtClean="0">
                        <a:latin typeface="Cambria Math" panose="02040503050406030204" pitchFamily="18" charset="0"/>
                      </a:rPr>
                      <m:t>𝟎</m:t>
                    </m:r>
                    <m:r>
                      <a:rPr lang="en-US" b="1" i="1" smtClean="0">
                        <a:latin typeface="Cambria Math" panose="02040503050406030204" pitchFamily="18" charset="0"/>
                      </a:rPr>
                      <m:t> </m:t>
                    </m:r>
                  </m:oMath>
                </a14:m>
                <a:endParaRPr lang="en-US" dirty="0"/>
              </a:p>
              <a:p>
                <a:pPr lvl="2"/>
                <a:r>
                  <a:rPr lang="en-US" dirty="0"/>
                  <a:t>Taken as 0 for most cases</a:t>
                </a:r>
              </a:p>
              <a:p>
                <a:pPr lvl="1"/>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𝑰</m:t>
                        </m:r>
                      </m:e>
                      <m:sub>
                        <m:r>
                          <a:rPr lang="en-US" b="1" i="1" smtClean="0">
                            <a:latin typeface="Cambria Math" panose="02040503050406030204" pitchFamily="18" charset="0"/>
                          </a:rPr>
                          <m:t>𝟐</m:t>
                        </m:r>
                      </m:sub>
                    </m:sSub>
                    <m:r>
                      <a:rPr lang="en-US" b="1" i="0" smtClean="0">
                        <a:latin typeface="Cambria Math" panose="02040503050406030204" pitchFamily="18" charset="0"/>
                      </a:rPr>
                      <m:t> </m:t>
                    </m:r>
                  </m:oMath>
                </a14:m>
                <a:r>
                  <a:rPr lang="en-US" dirty="0"/>
                  <a:t>Current Density on axis</a:t>
                </a:r>
              </a:p>
              <a:p>
                <a:pPr lvl="1"/>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𝒑</m:t>
                        </m:r>
                      </m:e>
                      <m:sub>
                        <m:r>
                          <a:rPr lang="en-US" b="1" i="1" smtClean="0">
                            <a:latin typeface="Cambria Math" panose="02040503050406030204" pitchFamily="18" charset="0"/>
                          </a:rPr>
                          <m:t>𝟐</m:t>
                        </m:r>
                      </m:sub>
                    </m:sSub>
                  </m:oMath>
                </a14:m>
                <a:r>
                  <a:rPr lang="en-US" dirty="0"/>
                  <a:t> Pressure near axis</a:t>
                </a:r>
              </a:p>
              <a:p>
                <a:pPr lvl="1"/>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𝑩</m:t>
                        </m:r>
                      </m:e>
                      <m:sub>
                        <m:r>
                          <a:rPr lang="en-US" b="1" i="1" smtClean="0">
                            <a:latin typeface="Cambria Math" panose="02040503050406030204" pitchFamily="18" charset="0"/>
                          </a:rPr>
                          <m:t>𝟐</m:t>
                        </m:r>
                        <m:r>
                          <a:rPr lang="en-US" b="1" i="1" smtClean="0">
                            <a:latin typeface="Cambria Math" panose="02040503050406030204" pitchFamily="18" charset="0"/>
                          </a:rPr>
                          <m:t>𝒄</m:t>
                        </m:r>
                      </m:sub>
                    </m:sSub>
                    <m:r>
                      <a:rPr lang="en-US" b="1" i="1" smtClean="0">
                        <a:latin typeface="Cambria Math" panose="02040503050406030204" pitchFamily="18" charset="0"/>
                      </a:rPr>
                      <m:t> </m:t>
                    </m:r>
                  </m:oMath>
                </a14:m>
                <a:r>
                  <a:rPr lang="en-US" dirty="0"/>
                  <a:t> magnetic field </a:t>
                </a:r>
                <a14:m>
                  <m:oMath xmlns:m="http://schemas.openxmlformats.org/officeDocument/2006/math">
                    <m:r>
                      <a:rPr lang="en-US" i="1">
                        <a:latin typeface="Cambria Math" panose="02040503050406030204" pitchFamily="18" charset="0"/>
                      </a:rPr>
                      <m:t>𝑶</m:t>
                    </m:r>
                    <m:r>
                      <a:rPr lang="en-US" i="1">
                        <a:latin typeface="Cambria Math" panose="02040503050406030204" pitchFamily="18" charset="0"/>
                      </a:rPr>
                      <m:t>(</m:t>
                    </m:r>
                    <m:sSup>
                      <m:sSupPr>
                        <m:ctrlPr>
                          <a:rPr lang="en-US" i="1">
                            <a:latin typeface="Cambria Math" panose="02040503050406030204" pitchFamily="18" charset="0"/>
                          </a:rPr>
                        </m:ctrlPr>
                      </m:sSupPr>
                      <m:e>
                        <m:r>
                          <a:rPr lang="en-US" b="1" i="1" smtClean="0">
                            <a:latin typeface="Cambria Math" panose="02040503050406030204" pitchFamily="18" charset="0"/>
                          </a:rPr>
                          <m:t>𝒓</m:t>
                        </m:r>
                      </m:e>
                      <m:sup>
                        <m:r>
                          <a:rPr lang="en-US" i="1">
                            <a:latin typeface="Cambria Math" panose="02040503050406030204" pitchFamily="18" charset="0"/>
                          </a:rPr>
                          <m:t>𝟐</m:t>
                        </m:r>
                      </m:sup>
                    </m:sSup>
                    <m:r>
                      <a:rPr lang="en-US" i="1">
                        <a:latin typeface="Cambria Math" panose="02040503050406030204" pitchFamily="18" charset="0"/>
                      </a:rPr>
                      <m:t>)</m:t>
                    </m:r>
                  </m:oMath>
                </a14:m>
                <a:r>
                  <a:rPr lang="en-US" dirty="0"/>
                  <a:t>  poloidal variation</a:t>
                </a:r>
              </a:p>
            </p:txBody>
          </p:sp>
        </mc:Choice>
        <mc:Fallback xmlns="">
          <p:sp>
            <p:nvSpPr>
              <p:cNvPr id="2" name="Text Placeholder 1">
                <a:extLst>
                  <a:ext uri="{FF2B5EF4-FFF2-40B4-BE49-F238E27FC236}">
                    <a16:creationId xmlns:a16="http://schemas.microsoft.com/office/drawing/2014/main" id="{FBE52D09-A159-B4EF-60B0-35EA7E95F4B7}"/>
                  </a:ext>
                </a:extLst>
              </p:cNvPr>
              <p:cNvSpPr>
                <a:spLocks noGrp="1" noRot="1" noChangeAspect="1" noMove="1" noResize="1" noEditPoints="1" noAdjustHandles="1" noChangeArrowheads="1" noChangeShapeType="1" noTextEdit="1"/>
              </p:cNvSpPr>
              <p:nvPr>
                <p:ph type="body" idx="1"/>
              </p:nvPr>
            </p:nvSpPr>
            <p:spPr>
              <a:xfrm>
                <a:off x="0" y="932222"/>
                <a:ext cx="5700765" cy="4416809"/>
              </a:xfrm>
              <a:blipFill>
                <a:blip r:embed="rId3"/>
                <a:stretch>
                  <a:fillRect l="-1604" t="-2072" r="-1390"/>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8792A6F4-96C7-0EE4-53AE-43ABD9731AED}"/>
              </a:ext>
            </a:extLst>
          </p:cNvPr>
          <p:cNvSpPr>
            <a:spLocks noGrp="1"/>
          </p:cNvSpPr>
          <p:nvPr>
            <p:ph type="title"/>
          </p:nvPr>
        </p:nvSpPr>
        <p:spPr/>
        <p:txBody>
          <a:bodyPr/>
          <a:lstStyle/>
          <a:p>
            <a:r>
              <a:rPr lang="en-US" dirty="0"/>
              <a:t>Near-Axis Expansion</a:t>
            </a:r>
          </a:p>
        </p:txBody>
      </p:sp>
      <p:sp>
        <p:nvSpPr>
          <p:cNvPr id="4" name="Slide Number Placeholder 3">
            <a:extLst>
              <a:ext uri="{FF2B5EF4-FFF2-40B4-BE49-F238E27FC236}">
                <a16:creationId xmlns:a16="http://schemas.microsoft.com/office/drawing/2014/main" id="{567985F9-8B9E-97EE-F6E5-9287680EB92D}"/>
              </a:ext>
            </a:extLst>
          </p:cNvPr>
          <p:cNvSpPr>
            <a:spLocks noGrp="1"/>
          </p:cNvSpPr>
          <p:nvPr>
            <p:ph type="sldNum" sz="quarter" idx="2"/>
          </p:nvPr>
        </p:nvSpPr>
        <p:spPr/>
        <p:txBody>
          <a:bodyPr/>
          <a:lstStyle/>
          <a:p>
            <a:fld id="{86CB4B4D-7CA3-9044-876B-883B54F8677D}" type="slidenum">
              <a:rPr lang="en-US" smtClean="0"/>
              <a:t>32</a:t>
            </a:fld>
            <a:endParaRPr lang="en-US"/>
          </a:p>
        </p:txBody>
      </p:sp>
      <p:pic>
        <p:nvPicPr>
          <p:cNvPr id="6" name="Picture 5">
            <a:extLst>
              <a:ext uri="{FF2B5EF4-FFF2-40B4-BE49-F238E27FC236}">
                <a16:creationId xmlns:a16="http://schemas.microsoft.com/office/drawing/2014/main" id="{6EE8930C-5907-93CE-6A9A-667D501B019F}"/>
              </a:ext>
            </a:extLst>
          </p:cNvPr>
          <p:cNvPicPr>
            <a:picLocks noChangeAspect="1"/>
          </p:cNvPicPr>
          <p:nvPr/>
        </p:nvPicPr>
        <p:blipFill>
          <a:blip r:embed="rId4"/>
          <a:stretch>
            <a:fillRect/>
          </a:stretch>
        </p:blipFill>
        <p:spPr>
          <a:xfrm>
            <a:off x="5091081" y="2577096"/>
            <a:ext cx="3083483" cy="475562"/>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D073BCA-75A7-9961-DA75-E7990F8A6CCF}"/>
                  </a:ext>
                </a:extLst>
              </p:cNvPr>
              <p:cNvSpPr txBox="1"/>
              <p:nvPr/>
            </p:nvSpPr>
            <p:spPr>
              <a:xfrm>
                <a:off x="8350180" y="2319809"/>
                <a:ext cx="3516923" cy="25545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245253"/>
                    </a:solidFill>
                    <a:effectLst/>
                    <a:uFillTx/>
                    <a:latin typeface="Century Gothic"/>
                    <a:ea typeface="Century Gothic"/>
                    <a:cs typeface="Century Gothic"/>
                    <a:sym typeface="Century Gothic"/>
                  </a:rPr>
                  <a:t>Outputs:</a:t>
                </a:r>
                <a:endParaRPr lang="en-US" sz="2000" i="1" dirty="0">
                  <a:latin typeface="Cambria Math" panose="02040503050406030204" pitchFamily="18" charset="0"/>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000" b="1" u="none" strike="noStrike" cap="none" spc="0" normalizeH="0" baseline="0" dirty="0">
                    <a:ln>
                      <a:noFill/>
                    </a:ln>
                    <a:solidFill>
                      <a:srgbClr val="245253"/>
                    </a:solidFill>
                    <a:effectLst/>
                    <a:uFillTx/>
                    <a:latin typeface="Century Gothic" panose="020B0502020202020204" pitchFamily="34" charset="0"/>
                    <a:sym typeface="Century Gothic"/>
                  </a:rPr>
                  <a:t>Flux surface shapes in neighborhood of axis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14:m>
                  <m:oMath xmlns:m="http://schemas.openxmlformats.org/officeDocument/2006/math">
                    <m:sSub>
                      <m:sSubPr>
                        <m:ctrlPr>
                          <a:rPr kumimoji="0" lang="en-US" sz="20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ctrlPr>
                      </m:sSubPr>
                      <m:e>
                        <m:r>
                          <a:rPr kumimoji="0" lang="en-US" sz="20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𝜾</m:t>
                        </m:r>
                      </m:e>
                      <m:sub>
                        <m:r>
                          <a:rPr kumimoji="0" lang="en-US" sz="20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𝟎</m:t>
                        </m:r>
                      </m:sub>
                    </m:sSub>
                  </m:oMath>
                </a14:m>
                <a:r>
                  <a:rPr kumimoji="0" lang="en-US" sz="2000" b="1" i="0" u="none" strike="noStrike" cap="none" spc="0" normalizeH="0" baseline="0" dirty="0">
                    <a:ln>
                      <a:noFill/>
                    </a:ln>
                    <a:solidFill>
                      <a:srgbClr val="245253"/>
                    </a:solidFill>
                    <a:effectLst/>
                    <a:uFillTx/>
                    <a:latin typeface="Century Gothic"/>
                    <a:ea typeface="Century Gothic"/>
                    <a:cs typeface="Century Gothic"/>
                    <a:sym typeface="Century Gothic"/>
                  </a:rPr>
                  <a:t> rotational transform on-axis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14:m>
                  <m:oMath xmlns:m="http://schemas.openxmlformats.org/officeDocument/2006/math">
                    <m:sSub>
                      <m:sSubPr>
                        <m:ctrlPr>
                          <a:rPr kumimoji="0" lang="en-US" sz="20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ctrlPr>
                      </m:sSubPr>
                      <m:e>
                        <m:r>
                          <a:rPr kumimoji="0" lang="en-US" sz="20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𝑩</m:t>
                        </m:r>
                      </m:e>
                      <m:sub>
                        <m:r>
                          <a:rPr kumimoji="0" lang="en-US" sz="2000" b="1" i="1" u="none" strike="noStrike" cap="none" spc="0" normalizeH="0" baseline="0" smtClean="0">
                            <a:ln>
                              <a:noFill/>
                            </a:ln>
                            <a:solidFill>
                              <a:srgbClr val="245253"/>
                            </a:solidFill>
                            <a:effectLst/>
                            <a:uFillTx/>
                            <a:latin typeface="Cambria Math" panose="02040503050406030204" pitchFamily="18" charset="0"/>
                            <a:ea typeface="Century Gothic"/>
                            <a:cs typeface="Century Gothic"/>
                            <a:sym typeface="Century Gothic"/>
                          </a:rPr>
                          <m:t>𝟐𝟎</m:t>
                        </m:r>
                      </m:sub>
                    </m:sSub>
                  </m:oMath>
                </a14:m>
                <a:r>
                  <a:rPr kumimoji="0" lang="en-US" sz="2000" b="1" i="0" u="none" strike="noStrike" cap="none" spc="0" normalizeH="0" baseline="0" dirty="0">
                    <a:ln>
                      <a:noFill/>
                    </a:ln>
                    <a:solidFill>
                      <a:srgbClr val="245253"/>
                    </a:solidFill>
                    <a:effectLst/>
                    <a:uFillTx/>
                    <a:latin typeface="Century Gothic"/>
                    <a:ea typeface="Century Gothic"/>
                    <a:cs typeface="Century Gothic"/>
                    <a:sym typeface="Century Gothic"/>
                  </a:rPr>
                  <a:t> magnetic field variation on-axis</a:t>
                </a:r>
              </a:p>
              <a:p>
                <a:pPr marL="285750" lvl="4" indent="-285750" algn="l">
                  <a:buFont typeface="Arial" panose="020B0604020202020204" pitchFamily="34" charset="0"/>
                  <a:buChar char="•"/>
                </a:pPr>
                <a:endParaRPr kumimoji="0" lang="en-US" sz="2000" b="1" i="0" u="none" strike="noStrike" cap="none" spc="0" normalizeH="0" baseline="0" dirty="0">
                  <a:ln>
                    <a:noFill/>
                  </a:ln>
                  <a:solidFill>
                    <a:srgbClr val="245253"/>
                  </a:solidFill>
                  <a:effectLst/>
                  <a:uFillTx/>
                  <a:latin typeface="Century Gothic"/>
                  <a:ea typeface="Century Gothic"/>
                  <a:cs typeface="Century Gothic"/>
                  <a:sym typeface="Century Gothic"/>
                </a:endParaRPr>
              </a:p>
            </p:txBody>
          </p:sp>
        </mc:Choice>
        <mc:Fallback xmlns="">
          <p:sp>
            <p:nvSpPr>
              <p:cNvPr id="9" name="TextBox 8">
                <a:extLst>
                  <a:ext uri="{FF2B5EF4-FFF2-40B4-BE49-F238E27FC236}">
                    <a16:creationId xmlns:a16="http://schemas.microsoft.com/office/drawing/2014/main" id="{DD073BCA-75A7-9961-DA75-E7990F8A6CCF}"/>
                  </a:ext>
                </a:extLst>
              </p:cNvPr>
              <p:cNvSpPr txBox="1">
                <a:spLocks noRot="1" noChangeAspect="1" noMove="1" noResize="1" noEditPoints="1" noAdjustHandles="1" noChangeArrowheads="1" noChangeShapeType="1" noTextEdit="1"/>
              </p:cNvSpPr>
              <p:nvPr/>
            </p:nvSpPr>
            <p:spPr>
              <a:xfrm>
                <a:off x="8350180" y="2319809"/>
                <a:ext cx="3516923" cy="2554543"/>
              </a:xfrm>
              <a:prstGeom prst="rect">
                <a:avLst/>
              </a:prstGeom>
              <a:blipFill>
                <a:blip r:embed="rId5"/>
                <a:stretch>
                  <a:fillRect l="-3120" t="-1432"/>
                </a:stretch>
              </a:blipFill>
              <a:ln w="12700" cap="flat">
                <a:noFill/>
                <a:miter lim="400000"/>
              </a:ln>
              <a:effectLst/>
            </p:spPr>
            <p:txBody>
              <a:bodyPr/>
              <a:lstStyle/>
              <a:p>
                <a:r>
                  <a:rPr lang="en-US">
                    <a:noFill/>
                  </a:rPr>
                  <a:t> </a:t>
                </a:r>
              </a:p>
            </p:txBody>
          </p:sp>
        </mc:Fallback>
      </mc:AlternateContent>
      <p:pic>
        <p:nvPicPr>
          <p:cNvPr id="11" name="Picture 10">
            <a:extLst>
              <a:ext uri="{FF2B5EF4-FFF2-40B4-BE49-F238E27FC236}">
                <a16:creationId xmlns:a16="http://schemas.microsoft.com/office/drawing/2014/main" id="{2ED3DE73-E8A9-9B7B-5BAF-F6C34422655F}"/>
              </a:ext>
            </a:extLst>
          </p:cNvPr>
          <p:cNvPicPr>
            <a:picLocks noChangeAspect="1"/>
          </p:cNvPicPr>
          <p:nvPr/>
        </p:nvPicPr>
        <p:blipFill>
          <a:blip r:embed="rId6"/>
          <a:stretch>
            <a:fillRect/>
          </a:stretch>
        </p:blipFill>
        <p:spPr>
          <a:xfrm>
            <a:off x="761999" y="1600932"/>
            <a:ext cx="6263473" cy="435376"/>
          </a:xfrm>
          <a:prstGeom prst="rect">
            <a:avLst/>
          </a:prstGeom>
        </p:spPr>
      </p:pic>
      <p:pic>
        <p:nvPicPr>
          <p:cNvPr id="13" name="Picture 12">
            <a:extLst>
              <a:ext uri="{FF2B5EF4-FFF2-40B4-BE49-F238E27FC236}">
                <a16:creationId xmlns:a16="http://schemas.microsoft.com/office/drawing/2014/main" id="{9025C638-C866-ED82-B2F2-7A5A01E093CD}"/>
              </a:ext>
            </a:extLst>
          </p:cNvPr>
          <p:cNvPicPr>
            <a:picLocks noChangeAspect="1"/>
          </p:cNvPicPr>
          <p:nvPr/>
        </p:nvPicPr>
        <p:blipFill>
          <a:blip r:embed="rId7"/>
          <a:stretch>
            <a:fillRect/>
          </a:stretch>
        </p:blipFill>
        <p:spPr>
          <a:xfrm>
            <a:off x="4949495" y="1060144"/>
            <a:ext cx="4001831" cy="540788"/>
          </a:xfrm>
          <a:prstGeom prst="rect">
            <a:avLst/>
          </a:prstGeom>
        </p:spPr>
      </p:pic>
      <p:pic>
        <p:nvPicPr>
          <p:cNvPr id="7" name="Picture 6">
            <a:extLst>
              <a:ext uri="{FF2B5EF4-FFF2-40B4-BE49-F238E27FC236}">
                <a16:creationId xmlns:a16="http://schemas.microsoft.com/office/drawing/2014/main" id="{D109433C-B9C8-3FAC-AECF-B2EA1CE2C779}"/>
              </a:ext>
            </a:extLst>
          </p:cNvPr>
          <p:cNvPicPr>
            <a:picLocks noChangeAspect="1"/>
          </p:cNvPicPr>
          <p:nvPr/>
        </p:nvPicPr>
        <p:blipFill>
          <a:blip r:embed="rId8"/>
          <a:stretch>
            <a:fillRect/>
          </a:stretch>
        </p:blipFill>
        <p:spPr>
          <a:xfrm>
            <a:off x="6390290" y="5702840"/>
            <a:ext cx="5122071" cy="376623"/>
          </a:xfrm>
          <a:prstGeom prst="rect">
            <a:avLst/>
          </a:prstGeom>
        </p:spPr>
      </p:pic>
      <p:pic>
        <p:nvPicPr>
          <p:cNvPr id="10" name="Picture 9">
            <a:extLst>
              <a:ext uri="{FF2B5EF4-FFF2-40B4-BE49-F238E27FC236}">
                <a16:creationId xmlns:a16="http://schemas.microsoft.com/office/drawing/2014/main" id="{78F382D6-E679-08B1-4E7F-671E8DE023C0}"/>
              </a:ext>
            </a:extLst>
          </p:cNvPr>
          <p:cNvPicPr>
            <a:picLocks noChangeAspect="1"/>
          </p:cNvPicPr>
          <p:nvPr/>
        </p:nvPicPr>
        <p:blipFill>
          <a:blip r:embed="rId9"/>
          <a:stretch>
            <a:fillRect/>
          </a:stretch>
        </p:blipFill>
        <p:spPr>
          <a:xfrm>
            <a:off x="5219035" y="5160720"/>
            <a:ext cx="6648068" cy="376623"/>
          </a:xfrm>
          <a:prstGeom prst="rect">
            <a:avLst/>
          </a:prstGeom>
        </p:spPr>
      </p:pic>
      <p:pic>
        <p:nvPicPr>
          <p:cNvPr id="14" name="Picture 13">
            <a:extLst>
              <a:ext uri="{FF2B5EF4-FFF2-40B4-BE49-F238E27FC236}">
                <a16:creationId xmlns:a16="http://schemas.microsoft.com/office/drawing/2014/main" id="{CE269FAE-9744-A7CF-F216-03B9C822BD8E}"/>
              </a:ext>
            </a:extLst>
          </p:cNvPr>
          <p:cNvPicPr>
            <a:picLocks noChangeAspect="1"/>
          </p:cNvPicPr>
          <p:nvPr/>
        </p:nvPicPr>
        <p:blipFill>
          <a:blip r:embed="rId10"/>
          <a:stretch>
            <a:fillRect/>
          </a:stretch>
        </p:blipFill>
        <p:spPr>
          <a:xfrm>
            <a:off x="1138244" y="5206444"/>
            <a:ext cx="3811251" cy="1438668"/>
          </a:xfrm>
          <a:prstGeom prst="rect">
            <a:avLst/>
          </a:prstGeom>
        </p:spPr>
      </p:pic>
      <p:sp>
        <p:nvSpPr>
          <p:cNvPr id="15" name="Rectangle 14">
            <a:extLst>
              <a:ext uri="{FF2B5EF4-FFF2-40B4-BE49-F238E27FC236}">
                <a16:creationId xmlns:a16="http://schemas.microsoft.com/office/drawing/2014/main" id="{868717A5-7D26-9ED3-5211-CED401198AF3}"/>
              </a:ext>
            </a:extLst>
          </p:cNvPr>
          <p:cNvSpPr/>
          <p:nvPr/>
        </p:nvSpPr>
        <p:spPr>
          <a:xfrm>
            <a:off x="8201626" y="5160720"/>
            <a:ext cx="470672" cy="459371"/>
          </a:xfrm>
          <a:prstGeom prst="rect">
            <a:avLst/>
          </a:prstGeom>
          <a:noFill/>
          <a:ln w="25400" cap="flat">
            <a:solidFill>
              <a:schemeClr val="tx2">
                <a:lumMod val="75000"/>
              </a:schemeClr>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entury Gothic"/>
              <a:ea typeface="Century Gothic"/>
              <a:cs typeface="Century Gothic"/>
              <a:sym typeface="Century Gothic"/>
            </a:endParaRPr>
          </a:p>
        </p:txBody>
      </p:sp>
      <p:sp>
        <p:nvSpPr>
          <p:cNvPr id="16" name="Rectangle 15">
            <a:extLst>
              <a:ext uri="{FF2B5EF4-FFF2-40B4-BE49-F238E27FC236}">
                <a16:creationId xmlns:a16="http://schemas.microsoft.com/office/drawing/2014/main" id="{6AA08BD5-7993-C94E-07AB-9EB8BBC27A86}"/>
              </a:ext>
            </a:extLst>
          </p:cNvPr>
          <p:cNvSpPr/>
          <p:nvPr/>
        </p:nvSpPr>
        <p:spPr>
          <a:xfrm>
            <a:off x="9873305" y="5133858"/>
            <a:ext cx="470672" cy="459371"/>
          </a:xfrm>
          <a:prstGeom prst="rect">
            <a:avLst/>
          </a:prstGeom>
          <a:noFill/>
          <a:ln w="25400" cap="flat">
            <a:solidFill>
              <a:schemeClr val="accent6"/>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entury Gothic"/>
              <a:ea typeface="Century Gothic"/>
              <a:cs typeface="Century Gothic"/>
              <a:sym typeface="Century Gothic"/>
            </a:endParaRPr>
          </a:p>
        </p:txBody>
      </p:sp>
      <p:sp>
        <p:nvSpPr>
          <p:cNvPr id="17" name="Rectangle 16">
            <a:extLst>
              <a:ext uri="{FF2B5EF4-FFF2-40B4-BE49-F238E27FC236}">
                <a16:creationId xmlns:a16="http://schemas.microsoft.com/office/drawing/2014/main" id="{22F1AEA3-3733-4AD2-1E36-866DD865439D}"/>
              </a:ext>
            </a:extLst>
          </p:cNvPr>
          <p:cNvSpPr/>
          <p:nvPr/>
        </p:nvSpPr>
        <p:spPr>
          <a:xfrm>
            <a:off x="11396431" y="5160719"/>
            <a:ext cx="470672" cy="459371"/>
          </a:xfrm>
          <a:prstGeom prst="rect">
            <a:avLst/>
          </a:prstGeom>
          <a:noFill/>
          <a:ln w="25400" cap="flat">
            <a:solidFill>
              <a:schemeClr val="accent5">
                <a:lumMod val="60000"/>
                <a:lumOff val="40000"/>
              </a:schemeClr>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entury Gothic"/>
              <a:ea typeface="Century Gothic"/>
              <a:cs typeface="Century Gothic"/>
              <a:sym typeface="Century Gothic"/>
            </a:endParaRPr>
          </a:p>
        </p:txBody>
      </p:sp>
      <p:sp>
        <p:nvSpPr>
          <p:cNvPr id="18" name="TextBox 17">
            <a:extLst>
              <a:ext uri="{FF2B5EF4-FFF2-40B4-BE49-F238E27FC236}">
                <a16:creationId xmlns:a16="http://schemas.microsoft.com/office/drawing/2014/main" id="{FDA2BA8D-C9EA-5B2C-5C8F-5DCC35472BF2}"/>
              </a:ext>
            </a:extLst>
          </p:cNvPr>
          <p:cNvSpPr txBox="1"/>
          <p:nvPr/>
        </p:nvSpPr>
        <p:spPr>
          <a:xfrm>
            <a:off x="7980218" y="6244936"/>
            <a:ext cx="1995055"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800" b="1" i="0" u="none" strike="noStrike" cap="none" spc="0" normalizeH="0" baseline="0" dirty="0">
                <a:ln>
                  <a:noFill/>
                </a:ln>
                <a:solidFill>
                  <a:srgbClr val="245253"/>
                </a:solidFill>
                <a:effectLst/>
                <a:uFillTx/>
                <a:latin typeface="Century Gothic"/>
                <a:ea typeface="Century Gothic"/>
                <a:cs typeface="Century Gothic"/>
                <a:sym typeface="Century Gothic"/>
              </a:rPr>
              <a:t>(</a:t>
            </a:r>
            <a:r>
              <a:rPr kumimoji="0" lang="en-US" sz="800" b="1" i="0" u="none" strike="noStrike" cap="none" spc="0" normalizeH="0" baseline="0" dirty="0" err="1">
                <a:ln>
                  <a:noFill/>
                </a:ln>
                <a:solidFill>
                  <a:srgbClr val="245253"/>
                </a:solidFill>
                <a:effectLst/>
                <a:uFillTx/>
                <a:latin typeface="Century Gothic"/>
                <a:ea typeface="Century Gothic"/>
                <a:cs typeface="Century Gothic"/>
                <a:sym typeface="Century Gothic"/>
              </a:rPr>
              <a:t>Landreman</a:t>
            </a:r>
            <a:r>
              <a:rPr kumimoji="0" lang="en-US" sz="800" b="1" i="0" u="none" strike="noStrike" cap="none" spc="0" normalizeH="0" baseline="0" dirty="0">
                <a:ln>
                  <a:noFill/>
                </a:ln>
                <a:solidFill>
                  <a:srgbClr val="245253"/>
                </a:solidFill>
                <a:effectLst/>
                <a:uFillTx/>
                <a:latin typeface="Century Gothic"/>
                <a:ea typeface="Century Gothic"/>
                <a:cs typeface="Century Gothic"/>
                <a:sym typeface="Century Gothic"/>
              </a:rPr>
              <a:t> 2022)</a:t>
            </a:r>
          </a:p>
        </p:txBody>
      </p:sp>
      <p:sp>
        <p:nvSpPr>
          <p:cNvPr id="19" name="TextBox 18">
            <a:extLst>
              <a:ext uri="{FF2B5EF4-FFF2-40B4-BE49-F238E27FC236}">
                <a16:creationId xmlns:a16="http://schemas.microsoft.com/office/drawing/2014/main" id="{774C3803-82BD-566F-B2BD-687844C55B13}"/>
              </a:ext>
            </a:extLst>
          </p:cNvPr>
          <p:cNvSpPr txBox="1"/>
          <p:nvPr/>
        </p:nvSpPr>
        <p:spPr>
          <a:xfrm>
            <a:off x="1159794" y="6558727"/>
            <a:ext cx="1995055"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800" b="1" i="0" u="none" strike="noStrike" cap="none" spc="0" normalizeH="0" baseline="0" dirty="0">
                <a:ln>
                  <a:noFill/>
                </a:ln>
                <a:solidFill>
                  <a:srgbClr val="245253"/>
                </a:solidFill>
                <a:effectLst/>
                <a:uFillTx/>
                <a:latin typeface="Century Gothic"/>
                <a:ea typeface="Century Gothic"/>
                <a:cs typeface="Century Gothic"/>
                <a:sym typeface="Century Gothic"/>
              </a:rPr>
              <a:t>(Jorge 2022)</a:t>
            </a:r>
          </a:p>
        </p:txBody>
      </p:sp>
    </p:spTree>
    <p:extLst>
      <p:ext uri="{BB962C8B-B14F-4D97-AF65-F5344CB8AC3E}">
        <p14:creationId xmlns:p14="http://schemas.microsoft.com/office/powerpoint/2010/main" val="1762498268"/>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2"/>
          <p:cNvSpPr txBox="1">
            <a:spLocks noGrp="1"/>
          </p:cNvSpPr>
          <p:nvPr>
            <p:ph type="title"/>
          </p:nvPr>
        </p:nvSpPr>
        <p:spPr>
          <a:xfrm>
            <a:off x="415600" y="34933"/>
            <a:ext cx="11360800" cy="763600"/>
          </a:xfrm>
          <a:prstGeom prst="rect">
            <a:avLst/>
          </a:prstGeom>
        </p:spPr>
        <p:txBody>
          <a:bodyPr spcFirstLastPara="1" wrap="square" lIns="121900" tIns="121900" rIns="121900" bIns="121900" anchor="t" anchorCtr="0">
            <a:normAutofit fontScale="90000"/>
          </a:bodyPr>
          <a:lstStyle/>
          <a:p>
            <a:pPr rtl="0"/>
            <a:r>
              <a:rPr lang="en" b="1"/>
              <a:t>DESC Allows Flexible Constraints when Defining Equilibrium Problem - Fixed 𝝆=1 Boundary</a:t>
            </a:r>
            <a:endParaRPr b="1"/>
          </a:p>
        </p:txBody>
      </p:sp>
      <p:pic>
        <p:nvPicPr>
          <p:cNvPr id="161" name="Google Shape;161;p22" descr="&#10;\begin{align}&#10;    R^b(\theta,\zeta) =&amp; \sum_{m=0}^{M}\sum_{n=-N}^{N} R_{m,n}^b cos(m\theta - n \zeta)  \\&#10;    Z^b(\theta,\zeta) =&amp; \sum_{m=0}^{M}\sum_{n=-N}^{N} Z_{m,n}^b sin(m\theta - n \zeta) \\&#10;\end{align}&#10;" title="MathEquation,#000000"/>
          <p:cNvPicPr preferRelativeResize="0"/>
          <p:nvPr/>
        </p:nvPicPr>
        <p:blipFill>
          <a:blip r:embed="rId3">
            <a:alphaModFix/>
          </a:blip>
          <a:stretch>
            <a:fillRect/>
          </a:stretch>
        </p:blipFill>
        <p:spPr>
          <a:xfrm>
            <a:off x="281200" y="1485067"/>
            <a:ext cx="4563467" cy="1768367"/>
          </a:xfrm>
          <a:prstGeom prst="rect">
            <a:avLst/>
          </a:prstGeom>
          <a:noFill/>
          <a:ln w="9525" cap="flat" cmpd="sng">
            <a:solidFill>
              <a:srgbClr val="595959"/>
            </a:solidFill>
            <a:prstDash val="solid"/>
            <a:round/>
            <a:headEnd type="none" w="sm" len="sm"/>
            <a:tailEnd type="none" w="sm" len="sm"/>
          </a:ln>
        </p:spPr>
      </p:pic>
      <p:pic>
        <p:nvPicPr>
          <p:cNvPr id="162" name="Google Shape;162;p22"/>
          <p:cNvPicPr preferRelativeResize="0"/>
          <p:nvPr/>
        </p:nvPicPr>
        <p:blipFill>
          <a:blip r:embed="rId4">
            <a:alphaModFix/>
          </a:blip>
          <a:stretch>
            <a:fillRect/>
          </a:stretch>
        </p:blipFill>
        <p:spPr>
          <a:xfrm>
            <a:off x="4963883" y="1726834"/>
            <a:ext cx="7172733" cy="3596767"/>
          </a:xfrm>
          <a:prstGeom prst="rect">
            <a:avLst/>
          </a:prstGeom>
          <a:noFill/>
          <a:ln>
            <a:noFill/>
          </a:ln>
        </p:spPr>
      </p:pic>
      <p:pic>
        <p:nvPicPr>
          <p:cNvPr id="163" name="Google Shape;163;p22"/>
          <p:cNvPicPr preferRelativeResize="0"/>
          <p:nvPr/>
        </p:nvPicPr>
        <p:blipFill>
          <a:blip r:embed="rId5">
            <a:alphaModFix/>
          </a:blip>
          <a:stretch>
            <a:fillRect/>
          </a:stretch>
        </p:blipFill>
        <p:spPr>
          <a:xfrm>
            <a:off x="5953101" y="1289867"/>
            <a:ext cx="5194300" cy="317500"/>
          </a:xfrm>
          <a:prstGeom prst="rect">
            <a:avLst/>
          </a:prstGeom>
          <a:noFill/>
          <a:ln>
            <a:noFill/>
          </a:ln>
        </p:spPr>
      </p:pic>
      <p:cxnSp>
        <p:nvCxnSpPr>
          <p:cNvPr id="164" name="Google Shape;164;p22"/>
          <p:cNvCxnSpPr>
            <a:stCxn id="161" idx="2"/>
          </p:cNvCxnSpPr>
          <p:nvPr/>
        </p:nvCxnSpPr>
        <p:spPr>
          <a:xfrm>
            <a:off x="2562933" y="3253433"/>
            <a:ext cx="0" cy="752400"/>
          </a:xfrm>
          <a:prstGeom prst="straightConnector1">
            <a:avLst/>
          </a:prstGeom>
          <a:noFill/>
          <a:ln w="9525" cap="flat" cmpd="sng">
            <a:solidFill>
              <a:schemeClr val="dk2"/>
            </a:solidFill>
            <a:prstDash val="solid"/>
            <a:round/>
            <a:headEnd type="none" w="med" len="med"/>
            <a:tailEnd type="triangle" w="med" len="med"/>
          </a:ln>
        </p:spPr>
      </p:cxnSp>
      <p:pic>
        <p:nvPicPr>
          <p:cNvPr id="165" name="Google Shape;165;p22" descr="\mathcal{Z}_l^m(\rho,\theta)" title="MathEquation,#000000"/>
          <p:cNvPicPr preferRelativeResize="0"/>
          <p:nvPr/>
        </p:nvPicPr>
        <p:blipFill>
          <a:blip r:embed="rId6">
            <a:alphaModFix/>
          </a:blip>
          <a:stretch>
            <a:fillRect/>
          </a:stretch>
        </p:blipFill>
        <p:spPr>
          <a:xfrm>
            <a:off x="10015632" y="1766634"/>
            <a:ext cx="1172133" cy="380933"/>
          </a:xfrm>
          <a:prstGeom prst="rect">
            <a:avLst/>
          </a:prstGeom>
          <a:noFill/>
          <a:ln w="9525" cap="flat" cmpd="sng">
            <a:solidFill>
              <a:schemeClr val="dk2"/>
            </a:solidFill>
            <a:prstDash val="solid"/>
            <a:round/>
            <a:headEnd type="none" w="sm" len="sm"/>
            <a:tailEnd type="none" w="sm" len="sm"/>
          </a:ln>
        </p:spPr>
      </p:pic>
      <p:pic>
        <p:nvPicPr>
          <p:cNvPr id="166" name="Google Shape;166;p22"/>
          <p:cNvPicPr preferRelativeResize="0"/>
          <p:nvPr/>
        </p:nvPicPr>
        <p:blipFill>
          <a:blip r:embed="rId7">
            <a:alphaModFix/>
          </a:blip>
          <a:stretch>
            <a:fillRect/>
          </a:stretch>
        </p:blipFill>
        <p:spPr>
          <a:xfrm>
            <a:off x="415584" y="4400533"/>
            <a:ext cx="4420565" cy="1853467"/>
          </a:xfrm>
          <a:prstGeom prst="rect">
            <a:avLst/>
          </a:prstGeom>
          <a:noFill/>
          <a:ln>
            <a:noFill/>
          </a:ln>
        </p:spPr>
      </p:pic>
      <p:sp>
        <p:nvSpPr>
          <p:cNvPr id="167" name="Google Shape;167;p22"/>
          <p:cNvSpPr txBox="1"/>
          <p:nvPr/>
        </p:nvSpPr>
        <p:spPr>
          <a:xfrm>
            <a:off x="1134800" y="4005833"/>
            <a:ext cx="4164000" cy="410393"/>
          </a:xfrm>
          <a:prstGeom prst="rect">
            <a:avLst/>
          </a:prstGeom>
          <a:noFill/>
          <a:ln>
            <a:noFill/>
          </a:ln>
        </p:spPr>
        <p:txBody>
          <a:bodyPr spcFirstLastPara="1" wrap="square" lIns="121900" tIns="121900" rIns="121900" bIns="121900" anchor="t" anchorCtr="0">
            <a:spAutoFit/>
          </a:bodyPr>
          <a:lstStyle/>
          <a:p>
            <a:pPr algn="l"/>
            <a:r>
              <a:rPr lang="en" sz="1067" u="sng"/>
              <a:t>Fixed-Boundary 𝝆=1 Constraint</a:t>
            </a:r>
            <a:endParaRPr sz="1067" u="sng"/>
          </a:p>
        </p:txBody>
      </p:sp>
      <p:sp>
        <p:nvSpPr>
          <p:cNvPr id="168" name="Google Shape;168;p22"/>
          <p:cNvSpPr/>
          <p:nvPr/>
        </p:nvSpPr>
        <p:spPr>
          <a:xfrm>
            <a:off x="7154033" y="2605067"/>
            <a:ext cx="1008800" cy="927600"/>
          </a:xfrm>
          <a:prstGeom prst="rect">
            <a:avLst/>
          </a:prstGeom>
          <a:no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algn="l"/>
            <a:endParaRPr sz="1067"/>
          </a:p>
        </p:txBody>
      </p:sp>
      <p:sp>
        <p:nvSpPr>
          <p:cNvPr id="169" name="Google Shape;169;p22"/>
          <p:cNvSpPr/>
          <p:nvPr/>
        </p:nvSpPr>
        <p:spPr>
          <a:xfrm>
            <a:off x="9172867" y="2605067"/>
            <a:ext cx="1105200" cy="927600"/>
          </a:xfrm>
          <a:prstGeom prst="rect">
            <a:avLst/>
          </a:prstGeom>
          <a:no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algn="l"/>
            <a:endParaRPr sz="1067"/>
          </a:p>
        </p:txBody>
      </p:sp>
      <p:sp>
        <p:nvSpPr>
          <p:cNvPr id="170" name="Google Shape;170;p22"/>
          <p:cNvSpPr/>
          <p:nvPr/>
        </p:nvSpPr>
        <p:spPr>
          <a:xfrm>
            <a:off x="7057300" y="4400533"/>
            <a:ext cx="1105200" cy="927600"/>
          </a:xfrm>
          <a:prstGeom prst="rect">
            <a:avLst/>
          </a:prstGeom>
          <a:no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algn="l"/>
            <a:endParaRPr sz="1067"/>
          </a:p>
        </p:txBody>
      </p:sp>
      <p:sp>
        <p:nvSpPr>
          <p:cNvPr id="171" name="Google Shape;171;p22"/>
          <p:cNvSpPr/>
          <p:nvPr/>
        </p:nvSpPr>
        <p:spPr>
          <a:xfrm>
            <a:off x="9105767" y="4400533"/>
            <a:ext cx="1105200" cy="927600"/>
          </a:xfrm>
          <a:prstGeom prst="rect">
            <a:avLst/>
          </a:prstGeom>
          <a:no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algn="l"/>
            <a:endParaRPr sz="1067"/>
          </a:p>
        </p:txBody>
      </p:sp>
      <p:sp>
        <p:nvSpPr>
          <p:cNvPr id="172" name="Google Shape;172;p22"/>
          <p:cNvSpPr/>
          <p:nvPr/>
        </p:nvSpPr>
        <p:spPr>
          <a:xfrm>
            <a:off x="8162500" y="3532667"/>
            <a:ext cx="1008800" cy="868000"/>
          </a:xfrm>
          <a:prstGeom prst="rect">
            <a:avLst/>
          </a:prstGeom>
          <a:no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algn="l"/>
            <a:endParaRPr sz="1067"/>
          </a:p>
        </p:txBody>
      </p:sp>
      <p:sp>
        <p:nvSpPr>
          <p:cNvPr id="173" name="Google Shape;173;p22"/>
          <p:cNvSpPr/>
          <p:nvPr/>
        </p:nvSpPr>
        <p:spPr>
          <a:xfrm>
            <a:off x="8162500" y="1726833"/>
            <a:ext cx="1008800" cy="868000"/>
          </a:xfrm>
          <a:prstGeom prst="rect">
            <a:avLst/>
          </a:prstGeom>
          <a:no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algn="l"/>
            <a:endParaRPr sz="1067"/>
          </a:p>
        </p:txBody>
      </p:sp>
      <p:sp>
        <p:nvSpPr>
          <p:cNvPr id="174" name="Google Shape;174;p22"/>
          <p:cNvSpPr txBox="1"/>
          <p:nvPr/>
        </p:nvSpPr>
        <p:spPr>
          <a:xfrm>
            <a:off x="10559967" y="2550767"/>
            <a:ext cx="1806000" cy="656421"/>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t" anchorCtr="0">
            <a:spAutoFit/>
          </a:bodyPr>
          <a:lstStyle/>
          <a:p>
            <a:pPr algn="l"/>
            <a:r>
              <a:rPr lang="en" sz="1333"/>
              <a:t>Zernike Polynomials</a:t>
            </a:r>
            <a:endParaRPr sz="1333"/>
          </a:p>
        </p:txBody>
      </p:sp>
      <p:cxnSp>
        <p:nvCxnSpPr>
          <p:cNvPr id="175" name="Google Shape;175;p22"/>
          <p:cNvCxnSpPr>
            <a:stCxn id="174" idx="0"/>
            <a:endCxn id="165" idx="2"/>
          </p:cNvCxnSpPr>
          <p:nvPr/>
        </p:nvCxnSpPr>
        <p:spPr>
          <a:xfrm flipH="1" flipV="1">
            <a:off x="10601699" y="2147567"/>
            <a:ext cx="861268" cy="403200"/>
          </a:xfrm>
          <a:prstGeom prst="straightConnector1">
            <a:avLst/>
          </a:prstGeom>
          <a:noFill/>
          <a:ln w="9525" cap="flat" cmpd="sng">
            <a:solidFill>
              <a:schemeClr val="dk2"/>
            </a:solidFill>
            <a:prstDash val="solid"/>
            <a:round/>
            <a:headEnd type="none" w="med" len="med"/>
            <a:tailEnd type="triangle" w="med" len="med"/>
          </a:ln>
        </p:spPr>
      </p:cxnSp>
      <p:sp>
        <p:nvSpPr>
          <p:cNvPr id="2" name="Slide Number Placeholder 1">
            <a:extLst>
              <a:ext uri="{FF2B5EF4-FFF2-40B4-BE49-F238E27FC236}">
                <a16:creationId xmlns:a16="http://schemas.microsoft.com/office/drawing/2014/main" id="{DF977647-2635-2E5A-2298-91CF504D292A}"/>
              </a:ext>
            </a:extLst>
          </p:cNvPr>
          <p:cNvSpPr>
            <a:spLocks noGrp="1"/>
          </p:cNvSpPr>
          <p:nvPr>
            <p:ph type="sldNum" sz="quarter" idx="2"/>
          </p:nvPr>
        </p:nvSpPr>
        <p:spPr/>
        <p:txBody>
          <a:bodyPr/>
          <a:lstStyle/>
          <a:p>
            <a:fld id="{86CB4B4D-7CA3-9044-876B-883B54F8677D}" type="slidenum">
              <a:rPr lang="en-US" smtClean="0"/>
              <a:t>33</a:t>
            </a:fld>
            <a:endParaRPr lang="en-US"/>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7F393-42B1-4863-B3E6-AB762D4C58A1}"/>
              </a:ext>
            </a:extLst>
          </p:cNvPr>
          <p:cNvSpPr>
            <a:spLocks noGrp="1"/>
          </p:cNvSpPr>
          <p:nvPr>
            <p:ph type="title"/>
          </p:nvPr>
        </p:nvSpPr>
        <p:spPr/>
        <p:txBody>
          <a:bodyPr>
            <a:normAutofit/>
          </a:bodyPr>
          <a:lstStyle/>
          <a:p>
            <a:r>
              <a:rPr lang="en-US" dirty="0"/>
              <a:t>DESC Algorithm</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9323561-5BA4-4E1F-AB5D-81C9D3DFAF5F}"/>
                  </a:ext>
                </a:extLst>
              </p:cNvPr>
              <p:cNvSpPr txBox="1"/>
              <p:nvPr/>
            </p:nvSpPr>
            <p:spPr>
              <a:xfrm>
                <a:off x="450606" y="1290055"/>
                <a:ext cx="1838527" cy="954107"/>
              </a:xfrm>
              <a:prstGeom prst="rect">
                <a:avLst/>
              </a:prstGeom>
              <a:noFill/>
              <a:ln>
                <a:solidFill>
                  <a:schemeClr val="tx1"/>
                </a:solidFill>
              </a:ln>
            </p:spPr>
            <p:txBody>
              <a:bodyPr wrap="square" rtlCol="0">
                <a:spAutoFit/>
              </a:bodyPr>
              <a:lstStyle/>
              <a:p>
                <a:r>
                  <a:rPr lang="en-US" sz="1400" dirty="0"/>
                  <a:t>Inputs</a:t>
                </a:r>
              </a:p>
              <a:p>
                <a:r>
                  <a:rPr lang="en-US" sz="1400" dirty="0"/>
                  <a:t>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𝑅</m:t>
                        </m:r>
                      </m:e>
                      <m:sub>
                        <m:r>
                          <a:rPr lang="en-US" sz="1400" i="1">
                            <a:latin typeface="Cambria Math" panose="02040503050406030204" pitchFamily="18" charset="0"/>
                          </a:rPr>
                          <m:t>𝑏</m:t>
                        </m:r>
                      </m:sub>
                    </m:sSub>
                    <m:d>
                      <m:dPr>
                        <m:ctrlPr>
                          <a:rPr lang="en-US" sz="1400" i="1">
                            <a:latin typeface="Cambria Math" panose="02040503050406030204" pitchFamily="18" charset="0"/>
                          </a:rPr>
                        </m:ctrlPr>
                      </m:dPr>
                      <m:e>
                        <m:r>
                          <a:rPr lang="en-US" sz="1400" i="1">
                            <a:latin typeface="Cambria Math" panose="02040503050406030204" pitchFamily="18" charset="0"/>
                          </a:rPr>
                          <m:t>𝜌</m:t>
                        </m:r>
                        <m:r>
                          <a:rPr lang="en-US" sz="1400" i="1">
                            <a:latin typeface="Cambria Math" panose="02040503050406030204" pitchFamily="18" charset="0"/>
                          </a:rPr>
                          <m:t>=1,</m:t>
                        </m:r>
                        <m:r>
                          <a:rPr lang="en-US" sz="1400" i="1">
                            <a:latin typeface="Cambria Math" panose="02040503050406030204" pitchFamily="18" charset="0"/>
                          </a:rPr>
                          <m:t>𝜃</m:t>
                        </m:r>
                        <m:r>
                          <a:rPr lang="en-US" sz="1400" i="1">
                            <a:latin typeface="Cambria Math" panose="02040503050406030204" pitchFamily="18" charset="0"/>
                          </a:rPr>
                          <m:t>,</m:t>
                        </m:r>
                        <m:r>
                          <a:rPr lang="en-US" sz="1400" i="1">
                            <a:latin typeface="Cambria Math" panose="02040503050406030204" pitchFamily="18" charset="0"/>
                          </a:rPr>
                          <m:t>𝜁</m:t>
                        </m:r>
                      </m:e>
                    </m:d>
                    <m:r>
                      <a:rPr lang="en-US" sz="1400" i="1">
                        <a:latin typeface="Cambria Math" panose="02040503050406030204" pitchFamily="18" charset="0"/>
                      </a:rPr>
                      <m:t>,</m:t>
                    </m:r>
                  </m:oMath>
                </a14:m>
                <a:endParaRPr lang="en-US" sz="140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𝑍</m:t>
                          </m:r>
                        </m:e>
                        <m:sub>
                          <m:r>
                            <a:rPr lang="en-US" sz="1400" i="1">
                              <a:latin typeface="Cambria Math" panose="02040503050406030204" pitchFamily="18" charset="0"/>
                            </a:rPr>
                            <m:t>𝑏</m:t>
                          </m:r>
                        </m:sub>
                      </m:sSub>
                      <m:d>
                        <m:dPr>
                          <m:ctrlPr>
                            <a:rPr lang="en-US" sz="1400" i="1">
                              <a:latin typeface="Cambria Math" panose="02040503050406030204" pitchFamily="18" charset="0"/>
                            </a:rPr>
                          </m:ctrlPr>
                        </m:dPr>
                        <m:e>
                          <m:r>
                            <a:rPr lang="en-US" sz="1400" i="1">
                              <a:latin typeface="Cambria Math" panose="02040503050406030204" pitchFamily="18" charset="0"/>
                            </a:rPr>
                            <m:t>𝜌</m:t>
                          </m:r>
                          <m:r>
                            <a:rPr lang="en-US" sz="1400" i="1">
                              <a:latin typeface="Cambria Math" panose="02040503050406030204" pitchFamily="18" charset="0"/>
                            </a:rPr>
                            <m:t>=1,</m:t>
                          </m:r>
                          <m:r>
                            <a:rPr lang="en-US" sz="1400" i="1">
                              <a:latin typeface="Cambria Math" panose="02040503050406030204" pitchFamily="18" charset="0"/>
                            </a:rPr>
                            <m:t>𝜃</m:t>
                          </m:r>
                          <m:r>
                            <a:rPr lang="en-US" sz="1400" i="1">
                              <a:latin typeface="Cambria Math" panose="02040503050406030204" pitchFamily="18" charset="0"/>
                            </a:rPr>
                            <m:t>,</m:t>
                          </m:r>
                          <m:r>
                            <a:rPr lang="en-US" sz="1400" i="1">
                              <a:latin typeface="Cambria Math" panose="02040503050406030204" pitchFamily="18" charset="0"/>
                            </a:rPr>
                            <m:t>𝜁</m:t>
                          </m:r>
                        </m:e>
                      </m:d>
                      <m:r>
                        <a:rPr lang="en-US" sz="1400" i="1">
                          <a:latin typeface="Cambria Math" panose="02040503050406030204" pitchFamily="18" charset="0"/>
                        </a:rPr>
                        <m:t>,</m:t>
                      </m:r>
                    </m:oMath>
                  </m:oMathPara>
                </a14:m>
                <a:endParaRPr lang="en-US" sz="140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1400" i="1">
                          <a:latin typeface="Cambria Math" panose="02040503050406030204" pitchFamily="18" charset="0"/>
                        </a:rPr>
                        <m:t>𝑝</m:t>
                      </m:r>
                      <m:d>
                        <m:dPr>
                          <m:ctrlPr>
                            <a:rPr lang="en-US" sz="1400" i="1">
                              <a:latin typeface="Cambria Math" panose="02040503050406030204" pitchFamily="18" charset="0"/>
                            </a:rPr>
                          </m:ctrlPr>
                        </m:dPr>
                        <m:e>
                          <m:r>
                            <a:rPr lang="en-US" sz="1400" i="1">
                              <a:latin typeface="Cambria Math" panose="02040503050406030204" pitchFamily="18" charset="0"/>
                            </a:rPr>
                            <m:t>𝜌</m:t>
                          </m:r>
                        </m:e>
                      </m:d>
                      <m:r>
                        <a:rPr lang="en-US" sz="1400" i="1">
                          <a:latin typeface="Cambria Math" panose="02040503050406030204" pitchFamily="18" charset="0"/>
                        </a:rPr>
                        <m:t>, </m:t>
                      </m:r>
                      <m:r>
                        <a:rPr lang="en-US" sz="1400" i="1">
                          <a:latin typeface="Cambria Math" panose="02040503050406030204" pitchFamily="18" charset="0"/>
                        </a:rPr>
                        <m:t>𝜄</m:t>
                      </m:r>
                      <m:d>
                        <m:dPr>
                          <m:ctrlPr>
                            <a:rPr lang="en-US" sz="1400" i="1">
                              <a:latin typeface="Cambria Math" panose="02040503050406030204" pitchFamily="18" charset="0"/>
                            </a:rPr>
                          </m:ctrlPr>
                        </m:dPr>
                        <m:e>
                          <m:r>
                            <a:rPr lang="en-US" sz="1400" i="1">
                              <a:latin typeface="Cambria Math" panose="02040503050406030204" pitchFamily="18" charset="0"/>
                            </a:rPr>
                            <m:t>𝜌</m:t>
                          </m:r>
                        </m:e>
                      </m:d>
                      <m:r>
                        <a:rPr lang="en-US" sz="1400" i="1">
                          <a:latin typeface="Cambria Math" panose="02040503050406030204" pitchFamily="18" charset="0"/>
                        </a:rPr>
                        <m:t>, </m:t>
                      </m:r>
                      <m:sSub>
                        <m:sSubPr>
                          <m:ctrlPr>
                            <a:rPr lang="en-US" sz="1400" i="1">
                              <a:latin typeface="Cambria Math" panose="02040503050406030204" pitchFamily="18" charset="0"/>
                            </a:rPr>
                          </m:ctrlPr>
                        </m:sSubPr>
                        <m:e>
                          <m:r>
                            <a:rPr lang="en-US" sz="1400" i="1">
                              <a:latin typeface="Cambria Math" panose="02040503050406030204" pitchFamily="18" charset="0"/>
                            </a:rPr>
                            <m:t>𝜓</m:t>
                          </m:r>
                        </m:e>
                        <m:sub>
                          <m:r>
                            <a:rPr lang="en-US" sz="1400" i="1">
                              <a:latin typeface="Cambria Math" panose="02040503050406030204" pitchFamily="18" charset="0"/>
                            </a:rPr>
                            <m:t>𝑎</m:t>
                          </m:r>
                        </m:sub>
                      </m:sSub>
                    </m:oMath>
                  </m:oMathPara>
                </a14:m>
                <a:endParaRPr lang="en-US" sz="1400" dirty="0"/>
              </a:p>
            </p:txBody>
          </p:sp>
        </mc:Choice>
        <mc:Fallback xmlns="">
          <p:sp>
            <p:nvSpPr>
              <p:cNvPr id="4" name="TextBox 3">
                <a:extLst>
                  <a:ext uri="{FF2B5EF4-FFF2-40B4-BE49-F238E27FC236}">
                    <a16:creationId xmlns:a16="http://schemas.microsoft.com/office/drawing/2014/main" id="{D9323561-5BA4-4E1F-AB5D-81C9D3DFAF5F}"/>
                  </a:ext>
                </a:extLst>
              </p:cNvPr>
              <p:cNvSpPr txBox="1">
                <a:spLocks noRot="1" noChangeAspect="1" noMove="1" noResize="1" noEditPoints="1" noAdjustHandles="1" noChangeArrowheads="1" noChangeShapeType="1" noTextEdit="1"/>
              </p:cNvSpPr>
              <p:nvPr/>
            </p:nvSpPr>
            <p:spPr>
              <a:xfrm>
                <a:off x="450606" y="1290055"/>
                <a:ext cx="1838527" cy="954107"/>
              </a:xfrm>
              <a:prstGeom prst="rect">
                <a:avLst/>
              </a:prstGeom>
              <a:blipFill>
                <a:blip r:embed="rId3"/>
                <a:stretch>
                  <a:fillRect t="-633" b="-2532"/>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966D080-9B7F-4D87-8964-5A559BC6CE07}"/>
                  </a:ext>
                </a:extLst>
              </p:cNvPr>
              <p:cNvSpPr txBox="1"/>
              <p:nvPr/>
            </p:nvSpPr>
            <p:spPr>
              <a:xfrm>
                <a:off x="95287" y="2729347"/>
                <a:ext cx="2549164" cy="1188402"/>
              </a:xfrm>
              <a:prstGeom prst="rect">
                <a:avLst/>
              </a:prstGeom>
              <a:noFill/>
              <a:ln>
                <a:solidFill>
                  <a:schemeClr val="tx1"/>
                </a:solidFill>
              </a:ln>
            </p:spPr>
            <p:txBody>
              <a:bodyPr wrap="square" rtlCol="0">
                <a:spAutoFit/>
              </a:bodyPr>
              <a:lstStyle/>
              <a:p>
                <a:r>
                  <a:rPr lang="en-US" sz="1400" dirty="0"/>
                  <a:t>Scale Boundary as Initial Guess for Surface Geometry</a:t>
                </a:r>
              </a:p>
              <a:p>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𝑅</m:t>
                          </m:r>
                        </m:e>
                        <m:sub>
                          <m:r>
                            <a:rPr lang="en-US" sz="1400" i="1">
                              <a:latin typeface="Cambria Math" panose="02040503050406030204" pitchFamily="18" charset="0"/>
                            </a:rPr>
                            <m:t>𝑚𝑛</m:t>
                          </m:r>
                        </m:sub>
                      </m:sSub>
                      <m:d>
                        <m:dPr>
                          <m:ctrlPr>
                            <a:rPr lang="en-US" sz="1400" i="1">
                              <a:latin typeface="Cambria Math" panose="02040503050406030204" pitchFamily="18" charset="0"/>
                            </a:rPr>
                          </m:ctrlPr>
                        </m:dPr>
                        <m:e>
                          <m:r>
                            <a:rPr lang="en-US" sz="1400" i="1">
                              <a:latin typeface="Cambria Math" panose="02040503050406030204" pitchFamily="18" charset="0"/>
                            </a:rPr>
                            <m:t>𝜌</m:t>
                          </m:r>
                        </m:e>
                      </m:d>
                      <m:r>
                        <a:rPr lang="en-US" sz="1400" i="1">
                          <a:latin typeface="Cambria Math" panose="02040503050406030204" pitchFamily="18" charset="0"/>
                        </a:rPr>
                        <m:t>~</m:t>
                      </m:r>
                      <m:r>
                        <a:rPr lang="en-US" sz="1400" i="1">
                          <a:latin typeface="Cambria Math" panose="02040503050406030204" pitchFamily="18" charset="0"/>
                        </a:rPr>
                        <m:t>𝜌</m:t>
                      </m:r>
                      <m:sSub>
                        <m:sSubPr>
                          <m:ctrlPr>
                            <a:rPr lang="en-US" sz="1400" i="1">
                              <a:latin typeface="Cambria Math" panose="02040503050406030204" pitchFamily="18" charset="0"/>
                            </a:rPr>
                          </m:ctrlPr>
                        </m:sSubPr>
                        <m:e>
                          <m:r>
                            <a:rPr lang="en-US" sz="1400" i="1">
                              <a:latin typeface="Cambria Math" panose="02040503050406030204" pitchFamily="18" charset="0"/>
                            </a:rPr>
                            <m:t>𝑅</m:t>
                          </m:r>
                        </m:e>
                        <m:sub>
                          <m:r>
                            <a:rPr lang="en-US" sz="1400" i="1">
                              <a:latin typeface="Cambria Math" panose="02040503050406030204" pitchFamily="18" charset="0"/>
                            </a:rPr>
                            <m:t>𝑏</m:t>
                          </m:r>
                          <m:r>
                            <a:rPr lang="en-US" sz="1400" i="1">
                              <a:latin typeface="Cambria Math" panose="02040503050406030204" pitchFamily="18" charset="0"/>
                            </a:rPr>
                            <m:t>,</m:t>
                          </m:r>
                          <m:r>
                            <a:rPr lang="en-US" sz="1400" i="1">
                              <a:latin typeface="Cambria Math" panose="02040503050406030204" pitchFamily="18" charset="0"/>
                            </a:rPr>
                            <m:t>𝑚𝑛</m:t>
                          </m:r>
                        </m:sub>
                      </m:sSub>
                    </m:oMath>
                  </m:oMathPara>
                </a14:m>
                <a:endParaRPr lang="en-US" sz="1400" dirty="0"/>
              </a:p>
              <a:p>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𝑍</m:t>
                          </m:r>
                        </m:e>
                        <m:sub>
                          <m:r>
                            <a:rPr lang="en-US" sz="1400" i="1">
                              <a:latin typeface="Cambria Math" panose="02040503050406030204" pitchFamily="18" charset="0"/>
                            </a:rPr>
                            <m:t>𝑚𝑛</m:t>
                          </m:r>
                        </m:sub>
                      </m:sSub>
                      <m:d>
                        <m:dPr>
                          <m:ctrlPr>
                            <a:rPr lang="en-US" sz="1400" i="1">
                              <a:latin typeface="Cambria Math" panose="02040503050406030204" pitchFamily="18" charset="0"/>
                            </a:rPr>
                          </m:ctrlPr>
                        </m:dPr>
                        <m:e>
                          <m:r>
                            <a:rPr lang="en-US" sz="1400" i="1">
                              <a:latin typeface="Cambria Math" panose="02040503050406030204" pitchFamily="18" charset="0"/>
                            </a:rPr>
                            <m:t>𝜌</m:t>
                          </m:r>
                        </m:e>
                      </m:d>
                      <m:r>
                        <a:rPr lang="en-US" sz="1400" i="1">
                          <a:latin typeface="Cambria Math" panose="02040503050406030204" pitchFamily="18" charset="0"/>
                        </a:rPr>
                        <m:t>~</m:t>
                      </m:r>
                      <m:r>
                        <a:rPr lang="en-US" sz="1400" i="1">
                          <a:latin typeface="Cambria Math" panose="02040503050406030204" pitchFamily="18" charset="0"/>
                        </a:rPr>
                        <m:t>𝜌</m:t>
                      </m:r>
                      <m:sSub>
                        <m:sSubPr>
                          <m:ctrlPr>
                            <a:rPr lang="en-US" sz="1400" i="1">
                              <a:latin typeface="Cambria Math" panose="02040503050406030204" pitchFamily="18" charset="0"/>
                            </a:rPr>
                          </m:ctrlPr>
                        </m:sSubPr>
                        <m:e>
                          <m:r>
                            <a:rPr lang="en-US" sz="1400" i="1">
                              <a:latin typeface="Cambria Math" panose="02040503050406030204" pitchFamily="18" charset="0"/>
                            </a:rPr>
                            <m:t>𝑍</m:t>
                          </m:r>
                        </m:e>
                        <m:sub>
                          <m:r>
                            <a:rPr lang="en-US" sz="1400" i="1">
                              <a:latin typeface="Cambria Math" panose="02040503050406030204" pitchFamily="18" charset="0"/>
                            </a:rPr>
                            <m:t>𝑏</m:t>
                          </m:r>
                          <m:r>
                            <a:rPr lang="en-US" sz="1400" i="1">
                              <a:latin typeface="Cambria Math" panose="02040503050406030204" pitchFamily="18" charset="0"/>
                            </a:rPr>
                            <m:t>,</m:t>
                          </m:r>
                          <m:r>
                            <a:rPr lang="en-US" sz="1400" i="1">
                              <a:latin typeface="Cambria Math" panose="02040503050406030204" pitchFamily="18" charset="0"/>
                            </a:rPr>
                            <m:t>𝑚𝑛</m:t>
                          </m:r>
                        </m:sub>
                      </m:sSub>
                    </m:oMath>
                  </m:oMathPara>
                </a14:m>
                <a:endParaRPr lang="en-US" sz="1400" dirty="0"/>
              </a:p>
            </p:txBody>
          </p:sp>
        </mc:Choice>
        <mc:Fallback xmlns="">
          <p:sp>
            <p:nvSpPr>
              <p:cNvPr id="5" name="TextBox 4">
                <a:extLst>
                  <a:ext uri="{FF2B5EF4-FFF2-40B4-BE49-F238E27FC236}">
                    <a16:creationId xmlns:a16="http://schemas.microsoft.com/office/drawing/2014/main" id="{D966D080-9B7F-4D87-8964-5A559BC6CE07}"/>
                  </a:ext>
                </a:extLst>
              </p:cNvPr>
              <p:cNvSpPr txBox="1">
                <a:spLocks noRot="1" noChangeAspect="1" noMove="1" noResize="1" noEditPoints="1" noAdjustHandles="1" noChangeArrowheads="1" noChangeShapeType="1" noTextEdit="1"/>
              </p:cNvSpPr>
              <p:nvPr/>
            </p:nvSpPr>
            <p:spPr>
              <a:xfrm>
                <a:off x="95287" y="2729347"/>
                <a:ext cx="2549164" cy="1188402"/>
              </a:xfrm>
              <a:prstGeom prst="rect">
                <a:avLst/>
              </a:prstGeom>
              <a:blipFill>
                <a:blip r:embed="rId4"/>
                <a:stretch>
                  <a:fillRect t="-508"/>
                </a:stretch>
              </a:blipFill>
              <a:ln>
                <a:solidFill>
                  <a:schemeClr val="tx1"/>
                </a:solidFill>
              </a:ln>
            </p:spPr>
            <p:txBody>
              <a:bodyPr/>
              <a:lstStyle/>
              <a:p>
                <a:r>
                  <a:rPr lang="en-US">
                    <a:noFill/>
                  </a:rPr>
                  <a:t> </a:t>
                </a:r>
              </a:p>
            </p:txBody>
          </p:sp>
        </mc:Fallback>
      </mc:AlternateContent>
      <p:sp>
        <p:nvSpPr>
          <p:cNvPr id="6" name="Right Brace 5">
            <a:extLst>
              <a:ext uri="{FF2B5EF4-FFF2-40B4-BE49-F238E27FC236}">
                <a16:creationId xmlns:a16="http://schemas.microsoft.com/office/drawing/2014/main" id="{1CFEBFCF-628F-4FF4-81AB-6B056239F03E}"/>
              </a:ext>
            </a:extLst>
          </p:cNvPr>
          <p:cNvSpPr/>
          <p:nvPr/>
        </p:nvSpPr>
        <p:spPr>
          <a:xfrm>
            <a:off x="2141045" y="1527299"/>
            <a:ext cx="371825" cy="49124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21C1EEA-73F7-42AF-AD28-87182B4FA733}"/>
                  </a:ext>
                </a:extLst>
              </p:cNvPr>
              <p:cNvSpPr txBox="1"/>
              <p:nvPr/>
            </p:nvSpPr>
            <p:spPr>
              <a:xfrm>
                <a:off x="2405861" y="1600479"/>
                <a:ext cx="1422931" cy="532646"/>
              </a:xfrm>
              <a:prstGeom prst="rect">
                <a:avLst/>
              </a:prstGeom>
              <a:noFill/>
            </p:spPr>
            <p:txBody>
              <a:bodyPr wrap="square" rtlCol="0">
                <a:spAutoFit/>
              </a:bodyPr>
              <a:lstStyle/>
              <a:p>
                <a:r>
                  <a:rPr lang="en-US" sz="1400" dirty="0"/>
                  <a:t>Fourier Series</a:t>
                </a:r>
              </a:p>
              <a:p>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𝑅</m:t>
                          </m:r>
                        </m:e>
                        <m:sub>
                          <m:r>
                            <a:rPr lang="en-US" sz="1400" i="1">
                              <a:latin typeface="Cambria Math" panose="02040503050406030204" pitchFamily="18" charset="0"/>
                            </a:rPr>
                            <m:t>𝑏</m:t>
                          </m:r>
                          <m:r>
                            <a:rPr lang="en-US" sz="1400" i="1">
                              <a:latin typeface="Cambria Math" panose="02040503050406030204" pitchFamily="18" charset="0"/>
                            </a:rPr>
                            <m:t>,</m:t>
                          </m:r>
                          <m:r>
                            <a:rPr lang="en-US" sz="1400" i="1">
                              <a:latin typeface="Cambria Math" panose="02040503050406030204" pitchFamily="18" charset="0"/>
                            </a:rPr>
                            <m:t>𝑚𝑛</m:t>
                          </m:r>
                        </m:sub>
                      </m:sSub>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𝑍</m:t>
                          </m:r>
                        </m:e>
                        <m:sub>
                          <m:r>
                            <a:rPr lang="en-US" sz="1400" i="1">
                              <a:latin typeface="Cambria Math" panose="02040503050406030204" pitchFamily="18" charset="0"/>
                            </a:rPr>
                            <m:t>𝑏</m:t>
                          </m:r>
                          <m:r>
                            <a:rPr lang="en-US" sz="1400" i="1">
                              <a:latin typeface="Cambria Math" panose="02040503050406030204" pitchFamily="18" charset="0"/>
                            </a:rPr>
                            <m:t>,</m:t>
                          </m:r>
                          <m:r>
                            <a:rPr lang="en-US" sz="1400" i="1">
                              <a:latin typeface="Cambria Math" panose="02040503050406030204" pitchFamily="18" charset="0"/>
                            </a:rPr>
                            <m:t>𝑚𝑛</m:t>
                          </m:r>
                        </m:sub>
                      </m:sSub>
                    </m:oMath>
                  </m:oMathPara>
                </a14:m>
                <a:endParaRPr lang="en-US" sz="1400" i="1" dirty="0">
                  <a:latin typeface="Cambria Math" panose="02040503050406030204" pitchFamily="18" charset="0"/>
                </a:endParaRPr>
              </a:p>
            </p:txBody>
          </p:sp>
        </mc:Choice>
        <mc:Fallback xmlns="">
          <p:sp>
            <p:nvSpPr>
              <p:cNvPr id="7" name="TextBox 6">
                <a:extLst>
                  <a:ext uri="{FF2B5EF4-FFF2-40B4-BE49-F238E27FC236}">
                    <a16:creationId xmlns:a16="http://schemas.microsoft.com/office/drawing/2014/main" id="{A21C1EEA-73F7-42AF-AD28-87182B4FA733}"/>
                  </a:ext>
                </a:extLst>
              </p:cNvPr>
              <p:cNvSpPr txBox="1">
                <a:spLocks noRot="1" noChangeAspect="1" noMove="1" noResize="1" noEditPoints="1" noAdjustHandles="1" noChangeArrowheads="1" noChangeShapeType="1" noTextEdit="1"/>
              </p:cNvSpPr>
              <p:nvPr/>
            </p:nvSpPr>
            <p:spPr>
              <a:xfrm>
                <a:off x="2405861" y="1600479"/>
                <a:ext cx="1422931" cy="532646"/>
              </a:xfrm>
              <a:prstGeom prst="rect">
                <a:avLst/>
              </a:prstGeom>
              <a:blipFill>
                <a:blip r:embed="rId5"/>
                <a:stretch>
                  <a:fillRect t="-2299"/>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F81D184E-6AE1-41BA-81AB-6C388B0F75E8}"/>
              </a:ext>
            </a:extLst>
          </p:cNvPr>
          <p:cNvCxnSpPr>
            <a:cxnSpLocks/>
            <a:stCxn id="4" idx="2"/>
            <a:endCxn id="5" idx="0"/>
          </p:cNvCxnSpPr>
          <p:nvPr/>
        </p:nvCxnSpPr>
        <p:spPr>
          <a:xfrm flipH="1">
            <a:off x="1369869" y="2244162"/>
            <a:ext cx="1" cy="4851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68BABA1-9951-4A24-8FDC-6776B985439C}"/>
                  </a:ext>
                </a:extLst>
              </p:cNvPr>
              <p:cNvSpPr txBox="1"/>
              <p:nvPr/>
            </p:nvSpPr>
            <p:spPr>
              <a:xfrm>
                <a:off x="4864785" y="2040901"/>
                <a:ext cx="3091611" cy="523220"/>
              </a:xfrm>
              <a:prstGeom prst="rect">
                <a:avLst/>
              </a:prstGeom>
              <a:noFill/>
              <a:ln>
                <a:solidFill>
                  <a:schemeClr val="tx1"/>
                </a:solidFill>
              </a:ln>
            </p:spPr>
            <p:txBody>
              <a:bodyPr wrap="square" rtlCol="0">
                <a:spAutoFit/>
              </a:bodyPr>
              <a:lstStyle/>
              <a:p>
                <a:r>
                  <a:rPr lang="en-US" sz="1400" dirty="0"/>
                  <a:t>Compute B and J from  </a:t>
                </a:r>
                <a14:m>
                  <m:oMath xmlns:m="http://schemas.openxmlformats.org/officeDocument/2006/math">
                    <m:r>
                      <a:rPr lang="en-US" sz="1400" i="1">
                        <a:latin typeface="Cambria Math" panose="02040503050406030204" pitchFamily="18" charset="0"/>
                      </a:rPr>
                      <m:t>𝑅</m:t>
                    </m:r>
                    <m:d>
                      <m:dPr>
                        <m:ctrlPr>
                          <a:rPr lang="en-US" sz="1400" i="1">
                            <a:latin typeface="Cambria Math" panose="02040503050406030204" pitchFamily="18" charset="0"/>
                          </a:rPr>
                        </m:ctrlPr>
                      </m:dPr>
                      <m:e>
                        <m:r>
                          <a:rPr lang="en-US" sz="1400" i="1">
                            <a:latin typeface="Cambria Math" panose="02040503050406030204" pitchFamily="18" charset="0"/>
                          </a:rPr>
                          <m:t>𝜌</m:t>
                        </m:r>
                        <m:r>
                          <a:rPr lang="en-US" sz="1400" i="1">
                            <a:latin typeface="Cambria Math" panose="02040503050406030204" pitchFamily="18" charset="0"/>
                          </a:rPr>
                          <m:t>,</m:t>
                        </m:r>
                        <m:r>
                          <a:rPr lang="en-US" sz="1400" i="1">
                            <a:latin typeface="Cambria Math" panose="02040503050406030204" pitchFamily="18" charset="0"/>
                          </a:rPr>
                          <m:t>𝜃</m:t>
                        </m:r>
                        <m:r>
                          <a:rPr lang="en-US" sz="1400" i="1">
                            <a:latin typeface="Cambria Math" panose="02040503050406030204" pitchFamily="18" charset="0"/>
                          </a:rPr>
                          <m:t>,</m:t>
                        </m:r>
                        <m:r>
                          <a:rPr lang="en-US" sz="1400" i="1">
                            <a:latin typeface="Cambria Math" panose="02040503050406030204" pitchFamily="18" charset="0"/>
                          </a:rPr>
                          <m:t>𝜁</m:t>
                        </m:r>
                      </m:e>
                    </m:d>
                    <m:r>
                      <a:rPr lang="en-US" sz="1400" i="1">
                        <a:latin typeface="Cambria Math" panose="02040503050406030204" pitchFamily="18" charset="0"/>
                      </a:rPr>
                      <m:t>,</m:t>
                    </m:r>
                    <m:r>
                      <a:rPr lang="en-US" sz="1400" i="1">
                        <a:latin typeface="Cambria Math" panose="02040503050406030204" pitchFamily="18" charset="0"/>
                      </a:rPr>
                      <m:t>𝑍</m:t>
                    </m:r>
                    <m:d>
                      <m:dPr>
                        <m:ctrlPr>
                          <a:rPr lang="en-US" sz="1400" i="1">
                            <a:latin typeface="Cambria Math" panose="02040503050406030204" pitchFamily="18" charset="0"/>
                          </a:rPr>
                        </m:ctrlPr>
                      </m:dPr>
                      <m:e>
                        <m:r>
                          <a:rPr lang="en-US" sz="1400" i="1">
                            <a:latin typeface="Cambria Math" panose="02040503050406030204" pitchFamily="18" charset="0"/>
                          </a:rPr>
                          <m:t>𝜌</m:t>
                        </m:r>
                        <m:r>
                          <a:rPr lang="en-US" sz="1400" i="1">
                            <a:latin typeface="Cambria Math" panose="02040503050406030204" pitchFamily="18" charset="0"/>
                          </a:rPr>
                          <m:t>,</m:t>
                        </m:r>
                        <m:r>
                          <a:rPr lang="en-US" sz="1400" i="1">
                            <a:latin typeface="Cambria Math" panose="02040503050406030204" pitchFamily="18" charset="0"/>
                          </a:rPr>
                          <m:t>𝜃</m:t>
                        </m:r>
                        <m:r>
                          <a:rPr lang="en-US" sz="1400" i="1">
                            <a:latin typeface="Cambria Math" panose="02040503050406030204" pitchFamily="18" charset="0"/>
                          </a:rPr>
                          <m:t>,</m:t>
                        </m:r>
                        <m:r>
                          <a:rPr lang="en-US" sz="1400" i="1">
                            <a:latin typeface="Cambria Math" panose="02040503050406030204" pitchFamily="18" charset="0"/>
                          </a:rPr>
                          <m:t>𝜁</m:t>
                        </m:r>
                      </m:e>
                    </m:d>
                    <m:r>
                      <a:rPr lang="en-US" sz="1400" i="1">
                        <a:latin typeface="Cambria Math" panose="02040503050406030204" pitchFamily="18" charset="0"/>
                      </a:rPr>
                      <m:t>, </m:t>
                    </m:r>
                    <m:r>
                      <a:rPr lang="en-US" sz="1400" i="1">
                        <a:latin typeface="Cambria Math" panose="02040503050406030204" pitchFamily="18" charset="0"/>
                      </a:rPr>
                      <m:t>𝜆</m:t>
                    </m:r>
                    <m:r>
                      <a:rPr lang="en-US" sz="1400" i="1">
                        <a:latin typeface="Cambria Math" panose="02040503050406030204" pitchFamily="18" charset="0"/>
                      </a:rPr>
                      <m:t>(</m:t>
                    </m:r>
                    <m:r>
                      <a:rPr lang="en-US" sz="1400" i="1">
                        <a:latin typeface="Cambria Math" panose="02040503050406030204" pitchFamily="18" charset="0"/>
                      </a:rPr>
                      <m:t>𝜌</m:t>
                    </m:r>
                    <m:r>
                      <a:rPr lang="en-US" sz="1400" i="1">
                        <a:latin typeface="Cambria Math" panose="02040503050406030204" pitchFamily="18" charset="0"/>
                      </a:rPr>
                      <m:t>,</m:t>
                    </m:r>
                    <m:r>
                      <a:rPr lang="en-US" sz="1400" i="1">
                        <a:latin typeface="Cambria Math" panose="02040503050406030204" pitchFamily="18" charset="0"/>
                      </a:rPr>
                      <m:t>𝜃</m:t>
                    </m:r>
                    <m:r>
                      <a:rPr lang="en-US" sz="1400" i="1">
                        <a:latin typeface="Cambria Math" panose="02040503050406030204" pitchFamily="18" charset="0"/>
                      </a:rPr>
                      <m:t>,</m:t>
                    </m:r>
                    <m:r>
                      <a:rPr lang="en-US" sz="1400" i="1">
                        <a:latin typeface="Cambria Math" panose="02040503050406030204" pitchFamily="18" charset="0"/>
                      </a:rPr>
                      <m:t>𝜁</m:t>
                    </m:r>
                    <m:r>
                      <a:rPr lang="en-US" sz="1400" i="1">
                        <a:latin typeface="Cambria Math" panose="02040503050406030204" pitchFamily="18" charset="0"/>
                      </a:rPr>
                      <m:t>)</m:t>
                    </m:r>
                  </m:oMath>
                </a14:m>
                <a:endParaRPr lang="en-US" sz="1400" dirty="0"/>
              </a:p>
            </p:txBody>
          </p:sp>
        </mc:Choice>
        <mc:Fallback xmlns="">
          <p:sp>
            <p:nvSpPr>
              <p:cNvPr id="13" name="TextBox 12">
                <a:extLst>
                  <a:ext uri="{FF2B5EF4-FFF2-40B4-BE49-F238E27FC236}">
                    <a16:creationId xmlns:a16="http://schemas.microsoft.com/office/drawing/2014/main" id="{A68BABA1-9951-4A24-8FDC-6776B985439C}"/>
                  </a:ext>
                </a:extLst>
              </p:cNvPr>
              <p:cNvSpPr txBox="1">
                <a:spLocks noRot="1" noChangeAspect="1" noMove="1" noResize="1" noEditPoints="1" noAdjustHandles="1" noChangeArrowheads="1" noChangeShapeType="1" noTextEdit="1"/>
              </p:cNvSpPr>
              <p:nvPr/>
            </p:nvSpPr>
            <p:spPr>
              <a:xfrm>
                <a:off x="4864785" y="2040901"/>
                <a:ext cx="3091611" cy="523220"/>
              </a:xfrm>
              <a:prstGeom prst="rect">
                <a:avLst/>
              </a:prstGeom>
              <a:blipFill>
                <a:blip r:embed="rId6"/>
                <a:stretch>
                  <a:fillRect t="-1136" b="-4545"/>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83E1A20-713D-4969-BDB8-899C4D564BC3}"/>
                  </a:ext>
                </a:extLst>
              </p:cNvPr>
              <p:cNvSpPr txBox="1"/>
              <p:nvPr/>
            </p:nvSpPr>
            <p:spPr>
              <a:xfrm>
                <a:off x="5163223" y="2973003"/>
                <a:ext cx="2489576" cy="542393"/>
              </a:xfrm>
              <a:prstGeom prst="rect">
                <a:avLst/>
              </a:prstGeom>
              <a:noFill/>
              <a:ln>
                <a:solidFill>
                  <a:schemeClr val="tx1"/>
                </a:solidFill>
              </a:ln>
            </p:spPr>
            <p:txBody>
              <a:bodyPr wrap="square" rtlCol="0">
                <a:spAutoFit/>
              </a:bodyPr>
              <a:lstStyle/>
              <a:p>
                <a:r>
                  <a:rPr lang="en-US" sz="1400" dirty="0"/>
                  <a:t>Compute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𝐹</m:t>
                        </m:r>
                      </m:e>
                      <m:sub>
                        <m:r>
                          <a:rPr lang="en-US" sz="1400" i="1">
                            <a:latin typeface="Cambria Math" panose="02040503050406030204" pitchFamily="18" charset="0"/>
                          </a:rPr>
                          <m:t>𝜌</m:t>
                        </m:r>
                      </m:sub>
                    </m:sSub>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𝐹</m:t>
                        </m:r>
                      </m:e>
                      <m:sub>
                        <m:r>
                          <a:rPr lang="en-US" sz="1400" i="1">
                            <a:latin typeface="Cambria Math" panose="02040503050406030204" pitchFamily="18" charset="0"/>
                          </a:rPr>
                          <m:t>𝛽</m:t>
                        </m:r>
                      </m:sub>
                    </m:sSub>
                  </m:oMath>
                </a14:m>
                <a:r>
                  <a:rPr lang="en-US" sz="1400" dirty="0"/>
                  <a:t> on collocation grid</a:t>
                </a:r>
              </a:p>
            </p:txBody>
          </p:sp>
        </mc:Choice>
        <mc:Fallback xmlns="">
          <p:sp>
            <p:nvSpPr>
              <p:cNvPr id="14" name="TextBox 13">
                <a:extLst>
                  <a:ext uri="{FF2B5EF4-FFF2-40B4-BE49-F238E27FC236}">
                    <a16:creationId xmlns:a16="http://schemas.microsoft.com/office/drawing/2014/main" id="{B83E1A20-713D-4969-BDB8-899C4D564BC3}"/>
                  </a:ext>
                </a:extLst>
              </p:cNvPr>
              <p:cNvSpPr txBox="1">
                <a:spLocks noRot="1" noChangeAspect="1" noMove="1" noResize="1" noEditPoints="1" noAdjustHandles="1" noChangeArrowheads="1" noChangeShapeType="1" noTextEdit="1"/>
              </p:cNvSpPr>
              <p:nvPr/>
            </p:nvSpPr>
            <p:spPr>
              <a:xfrm>
                <a:off x="5163223" y="2973003"/>
                <a:ext cx="2489576" cy="542393"/>
              </a:xfrm>
              <a:prstGeom prst="rect">
                <a:avLst/>
              </a:prstGeom>
              <a:blipFill>
                <a:blip r:embed="rId7"/>
                <a:stretch>
                  <a:fillRect t="-2198" b="-8791"/>
                </a:stretch>
              </a:blipFill>
              <a:ln>
                <a:solidFill>
                  <a:schemeClr val="tx1"/>
                </a:solidFill>
              </a:ln>
            </p:spPr>
            <p:txBody>
              <a:bodyPr/>
              <a:lstStyle/>
              <a:p>
                <a:r>
                  <a:rPr lang="en-US">
                    <a:noFill/>
                  </a:rPr>
                  <a:t> </a:t>
                </a:r>
              </a:p>
            </p:txBody>
          </p:sp>
        </mc:Fallback>
      </mc:AlternateContent>
      <p:cxnSp>
        <p:nvCxnSpPr>
          <p:cNvPr id="18" name="Straight Arrow Connector 17">
            <a:extLst>
              <a:ext uri="{FF2B5EF4-FFF2-40B4-BE49-F238E27FC236}">
                <a16:creationId xmlns:a16="http://schemas.microsoft.com/office/drawing/2014/main" id="{8451D5B1-2006-4BBB-9607-BEDAEC97F1B7}"/>
              </a:ext>
            </a:extLst>
          </p:cNvPr>
          <p:cNvCxnSpPr>
            <a:cxnSpLocks/>
            <a:stCxn id="13" idx="2"/>
            <a:endCxn id="14" idx="0"/>
          </p:cNvCxnSpPr>
          <p:nvPr/>
        </p:nvCxnSpPr>
        <p:spPr>
          <a:xfrm flipH="1">
            <a:off x="6408011" y="2564121"/>
            <a:ext cx="2580" cy="4088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03E4931-0770-43A1-B14B-BD332E1E43B7}"/>
              </a:ext>
            </a:extLst>
          </p:cNvPr>
          <p:cNvCxnSpPr>
            <a:cxnSpLocks/>
            <a:stCxn id="14" idx="2"/>
            <a:endCxn id="23" idx="0"/>
          </p:cNvCxnSpPr>
          <p:nvPr/>
        </p:nvCxnSpPr>
        <p:spPr>
          <a:xfrm>
            <a:off x="6408011" y="3515396"/>
            <a:ext cx="0" cy="4347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808FDAE-92F4-4C04-A03B-744F7A379612}"/>
              </a:ext>
            </a:extLst>
          </p:cNvPr>
          <p:cNvSpPr txBox="1"/>
          <p:nvPr/>
        </p:nvSpPr>
        <p:spPr>
          <a:xfrm>
            <a:off x="525936" y="889837"/>
            <a:ext cx="1655705" cy="307777"/>
          </a:xfrm>
          <a:prstGeom prst="rect">
            <a:avLst/>
          </a:prstGeom>
          <a:noFill/>
        </p:spPr>
        <p:txBody>
          <a:bodyPr wrap="square" rtlCol="0">
            <a:spAutoFit/>
          </a:bodyPr>
          <a:lstStyle/>
          <a:p>
            <a:r>
              <a:rPr lang="en-US" sz="1400" u="sng" dirty="0"/>
              <a:t>Initialization</a:t>
            </a:r>
          </a:p>
        </p:txBody>
      </p:sp>
      <p:sp>
        <p:nvSpPr>
          <p:cNvPr id="27" name="TextBox 26">
            <a:extLst>
              <a:ext uri="{FF2B5EF4-FFF2-40B4-BE49-F238E27FC236}">
                <a16:creationId xmlns:a16="http://schemas.microsoft.com/office/drawing/2014/main" id="{574A42C7-3CED-4096-AE58-D289892F6FC7}"/>
              </a:ext>
            </a:extLst>
          </p:cNvPr>
          <p:cNvSpPr txBox="1"/>
          <p:nvPr/>
        </p:nvSpPr>
        <p:spPr>
          <a:xfrm>
            <a:off x="5357391" y="912029"/>
            <a:ext cx="1838527" cy="307777"/>
          </a:xfrm>
          <a:prstGeom prst="rect">
            <a:avLst/>
          </a:prstGeom>
          <a:noFill/>
        </p:spPr>
        <p:txBody>
          <a:bodyPr wrap="square" rtlCol="0">
            <a:spAutoFit/>
          </a:bodyPr>
          <a:lstStyle/>
          <a:p>
            <a:r>
              <a:rPr lang="en-US" sz="1400" u="sng" dirty="0"/>
              <a:t>Main Algorithm</a:t>
            </a:r>
          </a:p>
        </p:txBody>
      </p:sp>
      <p:cxnSp>
        <p:nvCxnSpPr>
          <p:cNvPr id="29" name="Connector: Elbow 28">
            <a:extLst>
              <a:ext uri="{FF2B5EF4-FFF2-40B4-BE49-F238E27FC236}">
                <a16:creationId xmlns:a16="http://schemas.microsoft.com/office/drawing/2014/main" id="{46E548F5-253C-4345-ABF5-6072150D6F4D}"/>
              </a:ext>
            </a:extLst>
          </p:cNvPr>
          <p:cNvCxnSpPr>
            <a:cxnSpLocks/>
            <a:stCxn id="5" idx="3"/>
            <a:endCxn id="13" idx="1"/>
          </p:cNvCxnSpPr>
          <p:nvPr/>
        </p:nvCxnSpPr>
        <p:spPr>
          <a:xfrm flipV="1">
            <a:off x="2644451" y="2302511"/>
            <a:ext cx="2220334" cy="102103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DFAC1AF3-75CA-47E0-AAFB-134BDAF1C486}"/>
              </a:ext>
            </a:extLst>
          </p:cNvPr>
          <p:cNvSpPr/>
          <p:nvPr/>
        </p:nvSpPr>
        <p:spPr>
          <a:xfrm>
            <a:off x="4268857" y="1470991"/>
            <a:ext cx="4522304" cy="39060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35" name="Connector: Elbow 34">
            <a:extLst>
              <a:ext uri="{FF2B5EF4-FFF2-40B4-BE49-F238E27FC236}">
                <a16:creationId xmlns:a16="http://schemas.microsoft.com/office/drawing/2014/main" id="{4354AD09-9C0E-4DCD-825F-7F19833C395A}"/>
              </a:ext>
            </a:extLst>
          </p:cNvPr>
          <p:cNvCxnSpPr>
            <a:cxnSpLocks/>
            <a:stCxn id="23" idx="2"/>
            <a:endCxn id="13" idx="0"/>
          </p:cNvCxnSpPr>
          <p:nvPr/>
        </p:nvCxnSpPr>
        <p:spPr>
          <a:xfrm rot="5400000" flipH="1" flipV="1">
            <a:off x="5193088" y="3255824"/>
            <a:ext cx="2432426" cy="2580"/>
          </a:xfrm>
          <a:prstGeom prst="bentConnector5">
            <a:avLst>
              <a:gd name="adj1" fmla="val -9398"/>
              <a:gd name="adj2" fmla="val 68875388"/>
              <a:gd name="adj3" fmla="val 109398"/>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9143F8B6-CE41-48F4-B2D2-6FB3DBE6532D}"/>
              </a:ext>
            </a:extLst>
          </p:cNvPr>
          <p:cNvSpPr txBox="1"/>
          <p:nvPr/>
        </p:nvSpPr>
        <p:spPr>
          <a:xfrm>
            <a:off x="6043459" y="4802088"/>
            <a:ext cx="2660516" cy="307777"/>
          </a:xfrm>
          <a:prstGeom prst="rect">
            <a:avLst/>
          </a:prstGeom>
          <a:noFill/>
        </p:spPr>
        <p:txBody>
          <a:bodyPr wrap="square" rtlCol="0">
            <a:spAutoFit/>
          </a:bodyPr>
          <a:lstStyle/>
          <a:p>
            <a:r>
              <a:rPr lang="en-US" sz="1400" dirty="0"/>
              <a:t>Repeat until converged</a:t>
            </a:r>
          </a:p>
        </p:txBody>
      </p:sp>
      <p:sp>
        <p:nvSpPr>
          <p:cNvPr id="39" name="TextBox 38">
            <a:extLst>
              <a:ext uri="{FF2B5EF4-FFF2-40B4-BE49-F238E27FC236}">
                <a16:creationId xmlns:a16="http://schemas.microsoft.com/office/drawing/2014/main" id="{7E675B05-6CAC-49F8-8F1C-DCB9F868A62B}"/>
              </a:ext>
            </a:extLst>
          </p:cNvPr>
          <p:cNvSpPr txBox="1"/>
          <p:nvPr/>
        </p:nvSpPr>
        <p:spPr>
          <a:xfrm>
            <a:off x="9068527" y="2851566"/>
            <a:ext cx="2963640" cy="523220"/>
          </a:xfrm>
          <a:prstGeom prst="rect">
            <a:avLst/>
          </a:prstGeom>
          <a:noFill/>
          <a:ln>
            <a:solidFill>
              <a:schemeClr val="tx1"/>
            </a:solidFill>
          </a:ln>
        </p:spPr>
        <p:txBody>
          <a:bodyPr wrap="square" rtlCol="0">
            <a:spAutoFit/>
          </a:bodyPr>
          <a:lstStyle/>
          <a:p>
            <a:r>
              <a:rPr lang="en-US" sz="1400" dirty="0"/>
              <a:t>Increase Collocation Grid and/or Spectral Resolution</a:t>
            </a:r>
          </a:p>
        </p:txBody>
      </p:sp>
      <p:cxnSp>
        <p:nvCxnSpPr>
          <p:cNvPr id="41" name="Connector: Elbow 40">
            <a:extLst>
              <a:ext uri="{FF2B5EF4-FFF2-40B4-BE49-F238E27FC236}">
                <a16:creationId xmlns:a16="http://schemas.microsoft.com/office/drawing/2014/main" id="{EDE150AA-B1CE-4DB0-AEA8-E0D5A4CB34B8}"/>
              </a:ext>
            </a:extLst>
          </p:cNvPr>
          <p:cNvCxnSpPr>
            <a:cxnSpLocks/>
            <a:stCxn id="30" idx="2"/>
            <a:endCxn id="39" idx="2"/>
          </p:cNvCxnSpPr>
          <p:nvPr/>
        </p:nvCxnSpPr>
        <p:spPr>
          <a:xfrm rot="5400000" flipH="1" flipV="1">
            <a:off x="7539035" y="2365760"/>
            <a:ext cx="2002285" cy="4020338"/>
          </a:xfrm>
          <a:prstGeom prst="bentConnector3">
            <a:avLst>
              <a:gd name="adj1" fmla="val -11417"/>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Connector: Elbow 42">
            <a:extLst>
              <a:ext uri="{FF2B5EF4-FFF2-40B4-BE49-F238E27FC236}">
                <a16:creationId xmlns:a16="http://schemas.microsoft.com/office/drawing/2014/main" id="{C9A05994-B5D8-45E0-A37B-20845620F3EE}"/>
              </a:ext>
            </a:extLst>
          </p:cNvPr>
          <p:cNvCxnSpPr>
            <a:cxnSpLocks/>
            <a:stCxn id="39" idx="0"/>
            <a:endCxn id="30" idx="0"/>
          </p:cNvCxnSpPr>
          <p:nvPr/>
        </p:nvCxnSpPr>
        <p:spPr>
          <a:xfrm rot="16200000" flipV="1">
            <a:off x="7849891" y="151110"/>
            <a:ext cx="1380575" cy="4020338"/>
          </a:xfrm>
          <a:prstGeom prst="bentConnector3">
            <a:avLst>
              <a:gd name="adj1" fmla="val 116558"/>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4CB921FC-17B4-4011-BAAB-091ACFBA801E}"/>
              </a:ext>
            </a:extLst>
          </p:cNvPr>
          <p:cNvSpPr txBox="1"/>
          <p:nvPr/>
        </p:nvSpPr>
        <p:spPr>
          <a:xfrm>
            <a:off x="6834610" y="901537"/>
            <a:ext cx="3582615" cy="307777"/>
          </a:xfrm>
          <a:prstGeom prst="rect">
            <a:avLst/>
          </a:prstGeom>
          <a:noFill/>
        </p:spPr>
        <p:txBody>
          <a:bodyPr wrap="square" rtlCol="0">
            <a:spAutoFit/>
          </a:bodyPr>
          <a:lstStyle/>
          <a:p>
            <a:r>
              <a:rPr lang="en-US" sz="1400" dirty="0"/>
              <a:t>Repeat until Desired Resolution</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7402DFEE-C80F-47E5-A67C-93E18185E68A}"/>
                  </a:ext>
                </a:extLst>
              </p:cNvPr>
              <p:cNvSpPr txBox="1"/>
              <p:nvPr/>
            </p:nvSpPr>
            <p:spPr>
              <a:xfrm>
                <a:off x="5080333" y="3950107"/>
                <a:ext cx="2655356" cy="523220"/>
              </a:xfrm>
              <a:prstGeom prst="rect">
                <a:avLst/>
              </a:prstGeom>
              <a:noFill/>
              <a:ln>
                <a:solidFill>
                  <a:schemeClr val="tx1"/>
                </a:solidFill>
              </a:ln>
            </p:spPr>
            <p:txBody>
              <a:bodyPr wrap="square" rtlCol="0">
                <a:spAutoFit/>
              </a:bodyPr>
              <a:lstStyle/>
              <a:p>
                <a14:m>
                  <m:oMath xmlns:m="http://schemas.openxmlformats.org/officeDocument/2006/math">
                    <m:r>
                      <a:rPr lang="en-US" sz="1400" i="1">
                        <a:latin typeface="Cambria Math" panose="02040503050406030204" pitchFamily="18" charset="0"/>
                      </a:rPr>
                      <m:t>𝒇</m:t>
                    </m:r>
                    <m:d>
                      <m:dPr>
                        <m:ctrlPr>
                          <a:rPr lang="en-US" sz="1400" i="1">
                            <a:latin typeface="Cambria Math" panose="02040503050406030204" pitchFamily="18" charset="0"/>
                          </a:rPr>
                        </m:ctrlPr>
                      </m:dPr>
                      <m:e>
                        <m:r>
                          <a:rPr lang="en-US" sz="1400" i="1">
                            <a:latin typeface="Cambria Math" panose="02040503050406030204" pitchFamily="18" charset="0"/>
                          </a:rPr>
                          <m:t>𝒙</m:t>
                        </m:r>
                      </m:e>
                    </m:d>
                    <m:r>
                      <a:rPr lang="en-US" sz="1400" i="1">
                        <a:latin typeface="Cambria Math" panose="02040503050406030204" pitchFamily="18" charset="0"/>
                      </a:rPr>
                      <m:t>=</m:t>
                    </m:r>
                    <m:r>
                      <a:rPr lang="en-US" sz="1400" i="1">
                        <a:latin typeface="Cambria Math" panose="02040503050406030204" pitchFamily="18" charset="0"/>
                      </a:rPr>
                      <m:t>𝟎</m:t>
                    </m:r>
                  </m:oMath>
                </a14:m>
                <a:r>
                  <a:rPr lang="en-US" sz="1400" dirty="0"/>
                  <a:t>, use Newton Method to find </a:t>
                </a:r>
                <a14:m>
                  <m:oMath xmlns:m="http://schemas.openxmlformats.org/officeDocument/2006/math">
                    <m:r>
                      <m:rPr>
                        <m:sty m:val="p"/>
                      </m:rPr>
                      <a:rPr lang="en-US" sz="1400">
                        <a:latin typeface="Cambria Math" panose="02040503050406030204" pitchFamily="18" charset="0"/>
                      </a:rPr>
                      <m:t>Δ</m:t>
                    </m:r>
                    <m:r>
                      <a:rPr lang="en-US" sz="1400" i="1">
                        <a:latin typeface="Cambria Math" panose="02040503050406030204" pitchFamily="18" charset="0"/>
                      </a:rPr>
                      <m:t>𝒙</m:t>
                    </m:r>
                  </m:oMath>
                </a14:m>
                <a:endParaRPr lang="en-US" sz="1400" i="1" dirty="0"/>
              </a:p>
            </p:txBody>
          </p:sp>
        </mc:Choice>
        <mc:Fallback xmlns="">
          <p:sp>
            <p:nvSpPr>
              <p:cNvPr id="23" name="TextBox 22">
                <a:extLst>
                  <a:ext uri="{FF2B5EF4-FFF2-40B4-BE49-F238E27FC236}">
                    <a16:creationId xmlns:a16="http://schemas.microsoft.com/office/drawing/2014/main" id="{7402DFEE-C80F-47E5-A67C-93E18185E68A}"/>
                  </a:ext>
                </a:extLst>
              </p:cNvPr>
              <p:cNvSpPr txBox="1">
                <a:spLocks noRot="1" noChangeAspect="1" noMove="1" noResize="1" noEditPoints="1" noAdjustHandles="1" noChangeArrowheads="1" noChangeShapeType="1" noTextEdit="1"/>
              </p:cNvSpPr>
              <p:nvPr/>
            </p:nvSpPr>
            <p:spPr>
              <a:xfrm>
                <a:off x="5080333" y="3950107"/>
                <a:ext cx="2655356" cy="523220"/>
              </a:xfrm>
              <a:prstGeom prst="rect">
                <a:avLst/>
              </a:prstGeom>
              <a:blipFill>
                <a:blip r:embed="rId8"/>
                <a:stretch>
                  <a:fillRect t="-1136" b="-9091"/>
                </a:stretch>
              </a:blipFill>
              <a:ln>
                <a:solidFill>
                  <a:schemeClr val="tx1"/>
                </a:solidFill>
              </a:ln>
            </p:spPr>
            <p:txBody>
              <a:bodyPr/>
              <a:lstStyle/>
              <a:p>
                <a:r>
                  <a:rPr lang="en-US">
                    <a:noFill/>
                  </a:rPr>
                  <a:t> </a:t>
                </a:r>
              </a:p>
            </p:txBody>
          </p:sp>
        </mc:Fallback>
      </mc:AlternateContent>
      <p:pic>
        <p:nvPicPr>
          <p:cNvPr id="40" name="Google Shape;301;gfd420f3c76_0_2">
            <a:extLst>
              <a:ext uri="{FF2B5EF4-FFF2-40B4-BE49-F238E27FC236}">
                <a16:creationId xmlns:a16="http://schemas.microsoft.com/office/drawing/2014/main" id="{10241CB5-E44A-40EF-ADAB-C7361E83D2B8}"/>
              </a:ext>
            </a:extLst>
          </p:cNvPr>
          <p:cNvPicPr preferRelativeResize="0"/>
          <p:nvPr/>
        </p:nvPicPr>
        <p:blipFill rotWithShape="1">
          <a:blip r:embed="rId9">
            <a:alphaModFix/>
          </a:blip>
          <a:srcRect/>
          <a:stretch/>
        </p:blipFill>
        <p:spPr>
          <a:xfrm>
            <a:off x="129613" y="4187447"/>
            <a:ext cx="3733507" cy="1926864"/>
          </a:xfrm>
          <a:prstGeom prst="rect">
            <a:avLst/>
          </a:prstGeom>
          <a:noFill/>
          <a:ln>
            <a:noFill/>
          </a:ln>
        </p:spPr>
      </p:pic>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8A8C3863-FA00-4EF4-A629-867D5628AFA7}"/>
                  </a:ext>
                </a:extLst>
              </p:cNvPr>
              <p:cNvSpPr txBox="1"/>
              <p:nvPr/>
            </p:nvSpPr>
            <p:spPr>
              <a:xfrm>
                <a:off x="5218578" y="5952823"/>
                <a:ext cx="2315636" cy="215444"/>
              </a:xfrm>
              <a:prstGeom prst="rect">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400" i="1">
                          <a:latin typeface="Cambria Math" panose="02040503050406030204" pitchFamily="18" charset="0"/>
                        </a:rPr>
                        <m:t>𝒙</m:t>
                      </m:r>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𝑅</m:t>
                          </m:r>
                        </m:e>
                        <m:sub>
                          <m:r>
                            <a:rPr lang="en-US" sz="1400" i="1">
                              <a:latin typeface="Cambria Math" panose="02040503050406030204" pitchFamily="18" charset="0"/>
                            </a:rPr>
                            <m:t>𝑙𝑚𝑛</m:t>
                          </m:r>
                        </m:sub>
                      </m:sSub>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𝑍</m:t>
                          </m:r>
                        </m:e>
                        <m:sub>
                          <m:r>
                            <a:rPr lang="en-US" sz="1400" i="1">
                              <a:latin typeface="Cambria Math" panose="02040503050406030204" pitchFamily="18" charset="0"/>
                            </a:rPr>
                            <m:t>𝑙𝑚𝑛</m:t>
                          </m:r>
                        </m:sub>
                      </m:sSub>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𝜆</m:t>
                          </m:r>
                        </m:e>
                        <m:sub>
                          <m:r>
                            <a:rPr lang="en-US" sz="1400" i="1">
                              <a:latin typeface="Cambria Math" panose="02040503050406030204" pitchFamily="18" charset="0"/>
                            </a:rPr>
                            <m:t>𝑙𝑚𝑛</m:t>
                          </m:r>
                        </m:sub>
                      </m:sSub>
                      <m:r>
                        <a:rPr lang="en-US" sz="1400" i="1">
                          <a:latin typeface="Cambria Math" panose="02040503050406030204" pitchFamily="18" charset="0"/>
                        </a:rPr>
                        <m:t>]</m:t>
                      </m:r>
                    </m:oMath>
                  </m:oMathPara>
                </a14:m>
                <a:endParaRPr lang="en-US" sz="1400" dirty="0"/>
              </a:p>
            </p:txBody>
          </p:sp>
        </mc:Choice>
        <mc:Fallback xmlns="">
          <p:sp>
            <p:nvSpPr>
              <p:cNvPr id="33" name="TextBox 32">
                <a:extLst>
                  <a:ext uri="{FF2B5EF4-FFF2-40B4-BE49-F238E27FC236}">
                    <a16:creationId xmlns:a16="http://schemas.microsoft.com/office/drawing/2014/main" id="{8A8C3863-FA00-4EF4-A629-867D5628AFA7}"/>
                  </a:ext>
                </a:extLst>
              </p:cNvPr>
              <p:cNvSpPr txBox="1">
                <a:spLocks noRot="1" noChangeAspect="1" noMove="1" noResize="1" noEditPoints="1" noAdjustHandles="1" noChangeArrowheads="1" noChangeShapeType="1" noTextEdit="1"/>
              </p:cNvSpPr>
              <p:nvPr/>
            </p:nvSpPr>
            <p:spPr>
              <a:xfrm>
                <a:off x="5218578" y="5952823"/>
                <a:ext cx="2315636" cy="215444"/>
              </a:xfrm>
              <a:prstGeom prst="rect">
                <a:avLst/>
              </a:prstGeom>
              <a:blipFill>
                <a:blip r:embed="rId10"/>
                <a:stretch>
                  <a:fillRect b="-35135"/>
                </a:stretch>
              </a:blipFill>
              <a:ln>
                <a:solidFill>
                  <a:schemeClr val="tx1"/>
                </a:solidFill>
              </a:ln>
            </p:spPr>
            <p:txBody>
              <a:bodyPr/>
              <a:lstStyle/>
              <a:p>
                <a:r>
                  <a:rPr lang="en-US">
                    <a:noFill/>
                  </a:rPr>
                  <a:t> </a:t>
                </a:r>
              </a:p>
            </p:txBody>
          </p:sp>
        </mc:Fallback>
      </mc:AlternateContent>
      <p:sp>
        <p:nvSpPr>
          <p:cNvPr id="12" name="Slide Number Placeholder 11">
            <a:extLst>
              <a:ext uri="{FF2B5EF4-FFF2-40B4-BE49-F238E27FC236}">
                <a16:creationId xmlns:a16="http://schemas.microsoft.com/office/drawing/2014/main" id="{0BFD1980-9B68-4CC1-A21F-AFF7C8147B09}"/>
              </a:ext>
            </a:extLst>
          </p:cNvPr>
          <p:cNvSpPr>
            <a:spLocks noGrp="1"/>
          </p:cNvSpPr>
          <p:nvPr>
            <p:ph type="sldNum" sz="quarter" idx="12"/>
          </p:nvPr>
        </p:nvSpPr>
        <p:spPr>
          <a:xfrm>
            <a:off x="8586281" y="4767263"/>
            <a:ext cx="460848" cy="274637"/>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E8C93028-D4FB-453C-AC8D-C40C592626D4}" type="slidenum">
              <a:rPr lang="en-US" smtClean="0"/>
              <a:pPr/>
              <a:t>34</a:t>
            </a:fld>
            <a:endParaRPr lang="en-US"/>
          </a:p>
        </p:txBody>
      </p:sp>
    </p:spTree>
    <p:extLst>
      <p:ext uri="{BB962C8B-B14F-4D97-AF65-F5344CB8AC3E}">
        <p14:creationId xmlns:p14="http://schemas.microsoft.com/office/powerpoint/2010/main" val="257932575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0"/>
          <p:cNvSpPr txBox="1">
            <a:spLocks noGrp="1"/>
          </p:cNvSpPr>
          <p:nvPr>
            <p:ph type="title"/>
          </p:nvPr>
        </p:nvSpPr>
        <p:spPr>
          <a:xfrm>
            <a:off x="297668" y="113563"/>
            <a:ext cx="10459600" cy="422400"/>
          </a:xfrm>
          <a:prstGeom prst="rect">
            <a:avLst/>
          </a:prstGeom>
          <a:noFill/>
          <a:ln>
            <a:noFill/>
          </a:ln>
        </p:spPr>
        <p:txBody>
          <a:bodyPr spcFirstLastPara="1" wrap="square" lIns="105500" tIns="105500" rIns="105500" bIns="105500" anchor="t" anchorCtr="0">
            <a:noAutofit/>
          </a:bodyPr>
          <a:lstStyle/>
          <a:p>
            <a:pPr>
              <a:buSzPts val="4600"/>
            </a:pPr>
            <a:r>
              <a:rPr lang="en" sz="4400" dirty="0"/>
              <a:t>Stellarator Equilibrium - DESC</a:t>
            </a:r>
            <a:endParaRPr sz="4400" dirty="0"/>
          </a:p>
        </p:txBody>
      </p:sp>
      <p:sp>
        <p:nvSpPr>
          <p:cNvPr id="132" name="Google Shape;132;p20"/>
          <p:cNvSpPr txBox="1">
            <a:spLocks noGrp="1"/>
          </p:cNvSpPr>
          <p:nvPr>
            <p:ph type="sldNum" idx="12"/>
          </p:nvPr>
        </p:nvSpPr>
        <p:spPr>
          <a:xfrm>
            <a:off x="8610600" y="6356352"/>
            <a:ext cx="2743200" cy="365200"/>
          </a:xfrm>
          <a:prstGeom prst="rect">
            <a:avLst/>
          </a:prstGeom>
          <a:noFill/>
          <a:ln>
            <a:noFill/>
          </a:ln>
        </p:spPr>
        <p:txBody>
          <a:bodyPr spcFirstLastPara="1" wrap="square" lIns="105500" tIns="52733" rIns="105500" bIns="52733" anchor="ctr" anchorCtr="0">
            <a:normAutofit/>
          </a:bodyPr>
          <a:lstStyle/>
          <a:p>
            <a:fld id="{00000000-1234-1234-1234-123412341234}" type="slidenum">
              <a:rPr lang="en"/>
              <a:pPr/>
              <a:t>4</a:t>
            </a:fld>
            <a:endParaRPr/>
          </a:p>
        </p:txBody>
      </p:sp>
      <p:pic>
        <p:nvPicPr>
          <p:cNvPr id="133" name="Google Shape;133;p20"/>
          <p:cNvPicPr preferRelativeResize="0"/>
          <p:nvPr/>
        </p:nvPicPr>
        <p:blipFill rotWithShape="1">
          <a:blip r:embed="rId3">
            <a:alphaModFix/>
          </a:blip>
          <a:srcRect/>
          <a:stretch/>
        </p:blipFill>
        <p:spPr>
          <a:xfrm>
            <a:off x="4882367" y="1869865"/>
            <a:ext cx="3852581" cy="500400"/>
          </a:xfrm>
          <a:prstGeom prst="rect">
            <a:avLst/>
          </a:prstGeom>
          <a:noFill/>
          <a:ln w="9525" cap="flat" cmpd="sng">
            <a:solidFill>
              <a:schemeClr val="accent1"/>
            </a:solidFill>
            <a:prstDash val="solid"/>
            <a:round/>
            <a:headEnd type="none" w="sm" len="sm"/>
            <a:tailEnd type="none" w="sm" len="sm"/>
          </a:ln>
        </p:spPr>
      </p:pic>
      <p:pic>
        <p:nvPicPr>
          <p:cNvPr id="134" name="Google Shape;134;p20"/>
          <p:cNvPicPr preferRelativeResize="0"/>
          <p:nvPr/>
        </p:nvPicPr>
        <p:blipFill rotWithShape="1">
          <a:blip r:embed="rId4">
            <a:alphaModFix/>
          </a:blip>
          <a:srcRect/>
          <a:stretch/>
        </p:blipFill>
        <p:spPr>
          <a:xfrm>
            <a:off x="9282189" y="1388940"/>
            <a:ext cx="2022224" cy="1090251"/>
          </a:xfrm>
          <a:prstGeom prst="rect">
            <a:avLst/>
          </a:prstGeom>
          <a:noFill/>
          <a:ln>
            <a:noFill/>
          </a:ln>
        </p:spPr>
      </p:pic>
      <p:pic>
        <p:nvPicPr>
          <p:cNvPr id="135" name="Google Shape;135;p20"/>
          <p:cNvPicPr preferRelativeResize="0"/>
          <p:nvPr/>
        </p:nvPicPr>
        <p:blipFill rotWithShape="1">
          <a:blip r:embed="rId5">
            <a:alphaModFix/>
          </a:blip>
          <a:srcRect t="-3489" b="3489"/>
          <a:stretch/>
        </p:blipFill>
        <p:spPr>
          <a:xfrm>
            <a:off x="6451075" y="4008689"/>
            <a:ext cx="4647949" cy="2183275"/>
          </a:xfrm>
          <a:prstGeom prst="rect">
            <a:avLst/>
          </a:prstGeom>
          <a:noFill/>
          <a:ln>
            <a:noFill/>
          </a:ln>
        </p:spPr>
      </p:pic>
      <p:sp>
        <p:nvSpPr>
          <p:cNvPr id="136" name="Google Shape;136;p20"/>
          <p:cNvSpPr txBox="1"/>
          <p:nvPr/>
        </p:nvSpPr>
        <p:spPr>
          <a:xfrm>
            <a:off x="9097480" y="2548456"/>
            <a:ext cx="3240800" cy="500383"/>
          </a:xfrm>
          <a:prstGeom prst="rect">
            <a:avLst/>
          </a:prstGeom>
          <a:noFill/>
          <a:ln>
            <a:noFill/>
          </a:ln>
        </p:spPr>
        <p:txBody>
          <a:bodyPr spcFirstLastPara="1" wrap="square" lIns="105500" tIns="105500" rIns="105500" bIns="105500" anchor="t" anchorCtr="0">
            <a:spAutoFit/>
          </a:bodyPr>
          <a:lstStyle/>
          <a:p>
            <a:pPr algn="l"/>
            <a:r>
              <a:rPr lang="en" sz="1867" b="0">
                <a:solidFill>
                  <a:srgbClr val="000000"/>
                </a:solidFill>
                <a:latin typeface="Cambria"/>
                <a:ea typeface="Cambria"/>
                <a:cs typeface="Cambria"/>
                <a:sym typeface="Cambria"/>
              </a:rPr>
              <a:t>(Dudt and Kolemen 2020)</a:t>
            </a:r>
            <a:endParaRPr sz="1867" b="0">
              <a:solidFill>
                <a:srgbClr val="000000"/>
              </a:solidFill>
              <a:latin typeface="Cambria"/>
              <a:ea typeface="Cambria"/>
              <a:cs typeface="Cambria"/>
              <a:sym typeface="Cambria"/>
            </a:endParaRPr>
          </a:p>
        </p:txBody>
      </p:sp>
      <p:sp>
        <p:nvSpPr>
          <p:cNvPr id="137" name="Google Shape;137;p20"/>
          <p:cNvSpPr txBox="1"/>
          <p:nvPr/>
        </p:nvSpPr>
        <p:spPr>
          <a:xfrm>
            <a:off x="0" y="1948372"/>
            <a:ext cx="5957600" cy="4243600"/>
          </a:xfrm>
          <a:prstGeom prst="rect">
            <a:avLst/>
          </a:prstGeom>
          <a:noFill/>
          <a:ln>
            <a:noFill/>
          </a:ln>
        </p:spPr>
        <p:txBody>
          <a:bodyPr spcFirstLastPara="1" wrap="square" lIns="79100" tIns="79100" rIns="79100" bIns="79100" anchor="t" anchorCtr="0">
            <a:noAutofit/>
          </a:bodyPr>
          <a:lstStyle/>
          <a:p>
            <a:pPr marL="711182" indent="-406390" algn="l">
              <a:lnSpc>
                <a:spcPct val="115000"/>
              </a:lnSpc>
              <a:buClr>
                <a:schemeClr val="dk2"/>
              </a:buClr>
              <a:buSzPts val="1600"/>
            </a:pPr>
            <a:endParaRPr sz="2267" b="0">
              <a:solidFill>
                <a:schemeClr val="dk2"/>
              </a:solidFill>
              <a:latin typeface="Cambria"/>
              <a:ea typeface="Cambria"/>
              <a:cs typeface="Cambria"/>
              <a:sym typeface="Cambria"/>
            </a:endParaRPr>
          </a:p>
          <a:p>
            <a:pPr marL="711182" indent="-533387" algn="l">
              <a:lnSpc>
                <a:spcPct val="115000"/>
              </a:lnSpc>
              <a:buClr>
                <a:schemeClr val="dk2"/>
              </a:buClr>
              <a:buSzPts val="1300"/>
              <a:buFont typeface="Arial"/>
              <a:buChar char="●"/>
            </a:pPr>
            <a:r>
              <a:rPr lang="en" sz="2267" b="0">
                <a:solidFill>
                  <a:schemeClr val="dk1"/>
                </a:solidFill>
                <a:latin typeface="Cambria"/>
                <a:ea typeface="Cambria"/>
                <a:cs typeface="Cambria"/>
                <a:sym typeface="Cambria"/>
              </a:rPr>
              <a:t>3D Ideal MHD Equilibrium Code</a:t>
            </a:r>
            <a:endParaRPr sz="1600"/>
          </a:p>
          <a:p>
            <a:pPr marL="711182" indent="-423323" algn="l">
              <a:lnSpc>
                <a:spcPct val="115000"/>
              </a:lnSpc>
              <a:buClr>
                <a:schemeClr val="dk2"/>
              </a:buClr>
              <a:buSzPts val="1300"/>
            </a:pPr>
            <a:endParaRPr sz="2267" b="0">
              <a:solidFill>
                <a:schemeClr val="dk1"/>
              </a:solidFill>
              <a:latin typeface="Cambria"/>
              <a:ea typeface="Cambria"/>
              <a:cs typeface="Cambria"/>
              <a:sym typeface="Cambria"/>
            </a:endParaRPr>
          </a:p>
          <a:p>
            <a:pPr marL="711182" indent="-533387" algn="l">
              <a:lnSpc>
                <a:spcPct val="115000"/>
              </a:lnSpc>
              <a:buClr>
                <a:schemeClr val="dk2"/>
              </a:buClr>
              <a:buSzPts val="1300"/>
              <a:buFont typeface="Arial"/>
              <a:buChar char="●"/>
            </a:pPr>
            <a:r>
              <a:rPr lang="en" sz="2267" b="0">
                <a:solidFill>
                  <a:schemeClr val="dk1"/>
                </a:solidFill>
                <a:latin typeface="Cambria"/>
                <a:ea typeface="Cambria"/>
                <a:cs typeface="Cambria"/>
                <a:sym typeface="Cambria"/>
              </a:rPr>
              <a:t>Assumes Nested Flux Surfaces</a:t>
            </a:r>
            <a:endParaRPr sz="1600"/>
          </a:p>
          <a:p>
            <a:pPr marL="711182" indent="-423323" algn="l">
              <a:lnSpc>
                <a:spcPct val="115000"/>
              </a:lnSpc>
              <a:buClr>
                <a:schemeClr val="dk2"/>
              </a:buClr>
              <a:buSzPts val="1300"/>
            </a:pPr>
            <a:endParaRPr sz="2267" b="0">
              <a:solidFill>
                <a:schemeClr val="dk1"/>
              </a:solidFill>
              <a:latin typeface="Cambria"/>
              <a:ea typeface="Cambria"/>
              <a:cs typeface="Cambria"/>
              <a:sym typeface="Cambria"/>
            </a:endParaRPr>
          </a:p>
          <a:p>
            <a:pPr marL="711182" indent="-533387" algn="l">
              <a:lnSpc>
                <a:spcPct val="115000"/>
              </a:lnSpc>
              <a:buClr>
                <a:schemeClr val="dk2"/>
              </a:buClr>
              <a:buSzPts val="1300"/>
              <a:buFont typeface="Arial"/>
              <a:buChar char="●"/>
            </a:pPr>
            <a:r>
              <a:rPr lang="en" sz="2267" b="0">
                <a:solidFill>
                  <a:schemeClr val="dk1"/>
                </a:solidFill>
                <a:latin typeface="Cambria"/>
                <a:ea typeface="Cambria"/>
                <a:cs typeface="Cambria"/>
                <a:sym typeface="Cambria"/>
              </a:rPr>
              <a:t>Inverse Equilibrium Problem</a:t>
            </a:r>
            <a:endParaRPr sz="1600"/>
          </a:p>
          <a:p>
            <a:pPr marL="711182" indent="-423323" algn="l">
              <a:lnSpc>
                <a:spcPct val="115000"/>
              </a:lnSpc>
              <a:buClr>
                <a:schemeClr val="dk2"/>
              </a:buClr>
              <a:buSzPts val="1300"/>
            </a:pPr>
            <a:endParaRPr sz="2267" b="0">
              <a:solidFill>
                <a:schemeClr val="dk1"/>
              </a:solidFill>
              <a:latin typeface="Cambria"/>
              <a:ea typeface="Cambria"/>
              <a:cs typeface="Cambria"/>
              <a:sym typeface="Cambria"/>
            </a:endParaRPr>
          </a:p>
          <a:p>
            <a:pPr marL="711182" indent="-533387" algn="l">
              <a:lnSpc>
                <a:spcPct val="115000"/>
              </a:lnSpc>
              <a:buClr>
                <a:schemeClr val="dk2"/>
              </a:buClr>
              <a:buSzPts val="1300"/>
              <a:buFont typeface="Arial"/>
              <a:buChar char="●"/>
            </a:pPr>
            <a:r>
              <a:rPr lang="en" sz="2267">
                <a:solidFill>
                  <a:schemeClr val="dk1"/>
                </a:solidFill>
                <a:latin typeface="Cambria"/>
                <a:ea typeface="Cambria"/>
                <a:cs typeface="Cambria"/>
                <a:sym typeface="Cambria"/>
              </a:rPr>
              <a:t>Minimizes Force Error Directly</a:t>
            </a:r>
            <a:endParaRPr sz="1600"/>
          </a:p>
          <a:p>
            <a:pPr marL="711182" indent="-423323" algn="l">
              <a:lnSpc>
                <a:spcPct val="115000"/>
              </a:lnSpc>
              <a:buClr>
                <a:schemeClr val="dk2"/>
              </a:buClr>
              <a:buSzPts val="1300"/>
            </a:pPr>
            <a:endParaRPr sz="2267">
              <a:solidFill>
                <a:schemeClr val="dk1"/>
              </a:solidFill>
              <a:latin typeface="Cambria"/>
              <a:ea typeface="Cambria"/>
              <a:cs typeface="Cambria"/>
              <a:sym typeface="Cambria"/>
            </a:endParaRPr>
          </a:p>
          <a:p>
            <a:pPr marL="711182" indent="-533387" algn="l">
              <a:lnSpc>
                <a:spcPct val="115000"/>
              </a:lnSpc>
              <a:buClr>
                <a:schemeClr val="dk2"/>
              </a:buClr>
              <a:buSzPts val="1300"/>
              <a:buFont typeface="Arial"/>
              <a:buChar char="●"/>
            </a:pPr>
            <a:r>
              <a:rPr lang="en" sz="2267">
                <a:solidFill>
                  <a:schemeClr val="dk1"/>
                </a:solidFill>
                <a:latin typeface="Cambria"/>
                <a:ea typeface="Cambria"/>
                <a:cs typeface="Cambria"/>
                <a:sym typeface="Cambria"/>
              </a:rPr>
              <a:t>Pseudospectral Code</a:t>
            </a:r>
            <a:endParaRPr sz="2267">
              <a:solidFill>
                <a:schemeClr val="dk1"/>
              </a:solidFill>
              <a:latin typeface="Cambria"/>
              <a:ea typeface="Cambria"/>
              <a:cs typeface="Cambria"/>
              <a:sym typeface="Cambria"/>
            </a:endParaRPr>
          </a:p>
          <a:p>
            <a:pPr marL="524920" algn="l">
              <a:lnSpc>
                <a:spcPct val="115000"/>
              </a:lnSpc>
            </a:pPr>
            <a:endParaRPr sz="2267">
              <a:solidFill>
                <a:schemeClr val="dk1"/>
              </a:solidFill>
              <a:latin typeface="Cambria"/>
              <a:ea typeface="Cambria"/>
              <a:cs typeface="Cambria"/>
              <a:sym typeface="Cambria"/>
            </a:endParaRPr>
          </a:p>
        </p:txBody>
      </p:sp>
      <p:sp>
        <p:nvSpPr>
          <p:cNvPr id="138" name="Google Shape;138;p20"/>
          <p:cNvSpPr txBox="1"/>
          <p:nvPr/>
        </p:nvSpPr>
        <p:spPr>
          <a:xfrm>
            <a:off x="6503317" y="3154333"/>
            <a:ext cx="4953600" cy="799600"/>
          </a:xfrm>
          <a:prstGeom prst="rect">
            <a:avLst/>
          </a:prstGeom>
          <a:blipFill rotWithShape="1">
            <a:blip r:embed="rId6">
              <a:alphaModFix/>
            </a:blip>
            <a:stretch>
              <a:fillRect l="-1129" t="-5559" r="-649" b="-12029"/>
            </a:stretch>
          </a:blipFill>
          <a:ln w="9525" cap="flat" cmpd="sng">
            <a:solidFill>
              <a:schemeClr val="accent1"/>
            </a:solidFill>
            <a:prstDash val="solid"/>
            <a:round/>
            <a:headEnd type="none" w="sm" len="sm"/>
            <a:tailEnd type="none" w="sm" len="sm"/>
          </a:ln>
        </p:spPr>
        <p:txBody>
          <a:bodyPr spcFirstLastPara="1" wrap="square" lIns="105500" tIns="52733" rIns="105500" bIns="52733" anchor="t" anchorCtr="0">
            <a:noAutofit/>
          </a:bodyPr>
          <a:lstStyle/>
          <a:p>
            <a:pPr algn="l"/>
            <a:r>
              <a:rPr lang="en" sz="1867" b="0">
                <a:latin typeface="Arial"/>
                <a:ea typeface="Arial"/>
                <a:cs typeface="Arial"/>
                <a:sym typeface="Arial"/>
              </a:rPr>
              <a:t> </a:t>
            </a:r>
            <a:endParaRPr sz="1600"/>
          </a:p>
        </p:txBody>
      </p:sp>
      <p:sp>
        <p:nvSpPr>
          <p:cNvPr id="139" name="Google Shape;139;p20"/>
          <p:cNvSpPr txBox="1"/>
          <p:nvPr/>
        </p:nvSpPr>
        <p:spPr>
          <a:xfrm>
            <a:off x="10184868" y="5540752"/>
            <a:ext cx="572400" cy="138800"/>
          </a:xfrm>
          <a:prstGeom prst="rect">
            <a:avLst/>
          </a:prstGeom>
          <a:blipFill rotWithShape="1">
            <a:blip r:embed="rId7">
              <a:alphaModFix/>
            </a:blip>
            <a:stretch>
              <a:fillRect l="-6579" r="-9209" b="-34779"/>
            </a:stretch>
          </a:blipFill>
          <a:ln>
            <a:noFill/>
          </a:ln>
        </p:spPr>
        <p:txBody>
          <a:bodyPr spcFirstLastPara="1" wrap="square" lIns="105500" tIns="52733" rIns="105500" bIns="52733" anchor="t" anchorCtr="0">
            <a:noAutofit/>
          </a:bodyPr>
          <a:lstStyle/>
          <a:p>
            <a:pPr algn="l"/>
            <a:r>
              <a:rPr lang="en" sz="1867" b="0">
                <a:latin typeface="Arial"/>
                <a:ea typeface="Arial"/>
                <a:cs typeface="Arial"/>
                <a:sym typeface="Arial"/>
              </a:rPr>
              <a:t> </a:t>
            </a:r>
            <a:endParaRPr sz="16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gfd420f3c76_0_2"/>
          <p:cNvSpPr txBox="1">
            <a:spLocks noGrp="1"/>
          </p:cNvSpPr>
          <p:nvPr>
            <p:ph type="title"/>
          </p:nvPr>
        </p:nvSpPr>
        <p:spPr>
          <a:prstGeom prst="rect">
            <a:avLst/>
          </a:prstGeom>
          <a:noFill/>
          <a:ln>
            <a:noFill/>
          </a:ln>
        </p:spPr>
        <p:txBody>
          <a:bodyPr spcFirstLastPara="1" wrap="square" lIns="121900" tIns="121900" rIns="121900" bIns="121900" anchor="t" anchorCtr="0">
            <a:normAutofit fontScale="90000"/>
          </a:bodyPr>
          <a:lstStyle/>
          <a:p>
            <a:pPr>
              <a:buSzPct val="111111"/>
            </a:pPr>
            <a:r>
              <a:rPr lang="en" dirty="0"/>
              <a:t>DESC - Fourier-Zernike Spectral Basis</a:t>
            </a:r>
            <a:endParaRPr dirty="0"/>
          </a:p>
        </p:txBody>
      </p:sp>
      <p:pic>
        <p:nvPicPr>
          <p:cNvPr id="301" name="Google Shape;301;gfd420f3c76_0_2"/>
          <p:cNvPicPr preferRelativeResize="0"/>
          <p:nvPr/>
        </p:nvPicPr>
        <p:blipFill rotWithShape="1">
          <a:blip r:embed="rId3">
            <a:alphaModFix/>
          </a:blip>
          <a:srcRect/>
          <a:stretch/>
        </p:blipFill>
        <p:spPr>
          <a:xfrm>
            <a:off x="146867" y="949135"/>
            <a:ext cx="5682668" cy="2999501"/>
          </a:xfrm>
          <a:prstGeom prst="rect">
            <a:avLst/>
          </a:prstGeom>
          <a:noFill/>
          <a:ln>
            <a:solidFill>
              <a:schemeClr val="tx1"/>
            </a:solidFill>
          </a:ln>
        </p:spPr>
      </p:pic>
      <p:pic>
        <p:nvPicPr>
          <p:cNvPr id="302" name="Google Shape;302;gfd420f3c76_0_2"/>
          <p:cNvPicPr preferRelativeResize="0"/>
          <p:nvPr/>
        </p:nvPicPr>
        <p:blipFill rotWithShape="1">
          <a:blip r:embed="rId4">
            <a:alphaModFix/>
          </a:blip>
          <a:srcRect/>
          <a:stretch/>
        </p:blipFill>
        <p:spPr>
          <a:xfrm>
            <a:off x="110909" y="3997647"/>
            <a:ext cx="5682668" cy="1170935"/>
          </a:xfrm>
          <a:prstGeom prst="rect">
            <a:avLst/>
          </a:prstGeom>
          <a:noFill/>
          <a:ln>
            <a:solidFill>
              <a:schemeClr val="tx1"/>
            </a:solidFill>
          </a:ln>
        </p:spPr>
      </p:pic>
      <p:pic>
        <p:nvPicPr>
          <p:cNvPr id="303" name="Google Shape;303;gfd420f3c76_0_2"/>
          <p:cNvPicPr preferRelativeResize="0"/>
          <p:nvPr/>
        </p:nvPicPr>
        <p:blipFill rotWithShape="1">
          <a:blip r:embed="rId5">
            <a:alphaModFix/>
          </a:blip>
          <a:srcRect/>
          <a:stretch/>
        </p:blipFill>
        <p:spPr>
          <a:xfrm>
            <a:off x="146870" y="5217594"/>
            <a:ext cx="6042303" cy="849700"/>
          </a:xfrm>
          <a:prstGeom prst="rect">
            <a:avLst/>
          </a:prstGeom>
          <a:noFill/>
          <a:ln>
            <a:solidFill>
              <a:schemeClr val="accent1"/>
            </a:solidFill>
          </a:ln>
        </p:spPr>
      </p:pic>
      <p:pic>
        <p:nvPicPr>
          <p:cNvPr id="304" name="Google Shape;304;gfd420f3c76_0_2"/>
          <p:cNvPicPr preferRelativeResize="0"/>
          <p:nvPr/>
        </p:nvPicPr>
        <p:blipFill rotWithShape="1">
          <a:blip r:embed="rId6">
            <a:alphaModFix/>
          </a:blip>
          <a:srcRect/>
          <a:stretch/>
        </p:blipFill>
        <p:spPr>
          <a:xfrm>
            <a:off x="885600" y="6094400"/>
            <a:ext cx="3216044" cy="763600"/>
          </a:xfrm>
          <a:prstGeom prst="rect">
            <a:avLst/>
          </a:prstGeom>
          <a:noFill/>
          <a:ln>
            <a:noFill/>
          </a:ln>
        </p:spPr>
      </p:pic>
      <p:pic>
        <p:nvPicPr>
          <p:cNvPr id="305" name="Google Shape;305;gfd420f3c76_0_2"/>
          <p:cNvPicPr preferRelativeResize="0"/>
          <p:nvPr/>
        </p:nvPicPr>
        <p:blipFill rotWithShape="1">
          <a:blip r:embed="rId7">
            <a:alphaModFix/>
          </a:blip>
          <a:srcRect/>
          <a:stretch/>
        </p:blipFill>
        <p:spPr>
          <a:xfrm>
            <a:off x="8776009" y="1482381"/>
            <a:ext cx="1077420" cy="1054036"/>
          </a:xfrm>
          <a:prstGeom prst="rect">
            <a:avLst/>
          </a:prstGeom>
          <a:noFill/>
          <a:ln>
            <a:noFill/>
          </a:ln>
        </p:spPr>
      </p:pic>
      <p:pic>
        <p:nvPicPr>
          <p:cNvPr id="306" name="Google Shape;306;gfd420f3c76_0_2"/>
          <p:cNvPicPr preferRelativeResize="0"/>
          <p:nvPr/>
        </p:nvPicPr>
        <p:blipFill rotWithShape="1">
          <a:blip r:embed="rId8">
            <a:alphaModFix/>
          </a:blip>
          <a:srcRect/>
          <a:stretch/>
        </p:blipFill>
        <p:spPr>
          <a:xfrm>
            <a:off x="8111231" y="2272507"/>
            <a:ext cx="992531" cy="847635"/>
          </a:xfrm>
          <a:prstGeom prst="rect">
            <a:avLst/>
          </a:prstGeom>
          <a:noFill/>
          <a:ln>
            <a:noFill/>
          </a:ln>
        </p:spPr>
      </p:pic>
      <p:pic>
        <p:nvPicPr>
          <p:cNvPr id="307" name="Google Shape;307;gfd420f3c76_0_2"/>
          <p:cNvPicPr preferRelativeResize="0"/>
          <p:nvPr/>
        </p:nvPicPr>
        <p:blipFill rotWithShape="1">
          <a:blip r:embed="rId9">
            <a:alphaModFix/>
          </a:blip>
          <a:srcRect/>
          <a:stretch/>
        </p:blipFill>
        <p:spPr>
          <a:xfrm>
            <a:off x="9695775" y="2231651"/>
            <a:ext cx="992531" cy="908699"/>
          </a:xfrm>
          <a:prstGeom prst="rect">
            <a:avLst/>
          </a:prstGeom>
          <a:noFill/>
          <a:ln>
            <a:noFill/>
          </a:ln>
        </p:spPr>
      </p:pic>
      <p:pic>
        <p:nvPicPr>
          <p:cNvPr id="308" name="Google Shape;308;gfd420f3c76_0_2"/>
          <p:cNvPicPr preferRelativeResize="0"/>
          <p:nvPr/>
        </p:nvPicPr>
        <p:blipFill rotWithShape="1">
          <a:blip r:embed="rId10">
            <a:alphaModFix/>
          </a:blip>
          <a:srcRect/>
          <a:stretch/>
        </p:blipFill>
        <p:spPr>
          <a:xfrm>
            <a:off x="7559019" y="3175337"/>
            <a:ext cx="1104423" cy="942405"/>
          </a:xfrm>
          <a:prstGeom prst="rect">
            <a:avLst/>
          </a:prstGeom>
          <a:noFill/>
          <a:ln>
            <a:noFill/>
          </a:ln>
        </p:spPr>
      </p:pic>
      <p:pic>
        <p:nvPicPr>
          <p:cNvPr id="309" name="Google Shape;309;gfd420f3c76_0_2"/>
          <p:cNvPicPr preferRelativeResize="0"/>
          <p:nvPr/>
        </p:nvPicPr>
        <p:blipFill rotWithShape="1">
          <a:blip r:embed="rId11">
            <a:alphaModFix/>
          </a:blip>
          <a:srcRect/>
          <a:stretch/>
        </p:blipFill>
        <p:spPr>
          <a:xfrm>
            <a:off x="8957227" y="3185422"/>
            <a:ext cx="1015111" cy="992944"/>
          </a:xfrm>
          <a:prstGeom prst="rect">
            <a:avLst/>
          </a:prstGeom>
          <a:noFill/>
          <a:ln>
            <a:noFill/>
          </a:ln>
        </p:spPr>
      </p:pic>
      <p:pic>
        <p:nvPicPr>
          <p:cNvPr id="310" name="Google Shape;310;gfd420f3c76_0_2"/>
          <p:cNvPicPr preferRelativeResize="0"/>
          <p:nvPr/>
        </p:nvPicPr>
        <p:blipFill rotWithShape="1">
          <a:blip r:embed="rId12">
            <a:alphaModFix/>
          </a:blip>
          <a:srcRect/>
          <a:stretch/>
        </p:blipFill>
        <p:spPr>
          <a:xfrm>
            <a:off x="10140849" y="3220084"/>
            <a:ext cx="1062043" cy="910133"/>
          </a:xfrm>
          <a:prstGeom prst="rect">
            <a:avLst/>
          </a:prstGeom>
          <a:noFill/>
          <a:ln>
            <a:noFill/>
          </a:ln>
        </p:spPr>
      </p:pic>
      <mc:AlternateContent xmlns:mc="http://schemas.openxmlformats.org/markup-compatibility/2006" xmlns:a14="http://schemas.microsoft.com/office/drawing/2010/main">
        <mc:Choice Requires="a14">
          <p:sp>
            <p:nvSpPr>
              <p:cNvPr id="311" name="Google Shape;311;gfd420f3c76_0_2"/>
              <p:cNvSpPr txBox="1"/>
              <p:nvPr/>
            </p:nvSpPr>
            <p:spPr>
              <a:xfrm>
                <a:off x="6799903" y="1043623"/>
                <a:ext cx="4511438" cy="553957"/>
              </a:xfrm>
              <a:prstGeom prst="rect">
                <a:avLst/>
              </a:prstGeom>
              <a:noFill/>
              <a:ln>
                <a:noFill/>
              </a:ln>
            </p:spPr>
            <p:txBody>
              <a:bodyPr spcFirstLastPara="1" wrap="square" lIns="121900" tIns="121900" rIns="121900" bIns="121900" anchor="t" anchorCtr="0">
                <a:spAutoFit/>
              </a:bodyPr>
              <a:lstStyle/>
              <a:p>
                <a:pPr defTabSz="1219140">
                  <a:buSzPts val="1400"/>
                </a:pPr>
                <a:r>
                  <a:rPr lang="en" sz="2000" u="sng" dirty="0"/>
                  <a:t>Zernike Polynomials in </a:t>
                </a:r>
                <a14:m>
                  <m:oMath xmlns:m="http://schemas.openxmlformats.org/officeDocument/2006/math">
                    <m:r>
                      <a:rPr lang="en-US" sz="2000" b="1" i="1" smtClean="0">
                        <a:latin typeface="Cambria Math" panose="02040503050406030204" pitchFamily="18" charset="0"/>
                      </a:rPr>
                      <m:t>(</m:t>
                    </m:r>
                    <m:r>
                      <a:rPr lang="en-US" sz="2000" b="1" i="1" smtClean="0">
                        <a:latin typeface="Cambria Math" panose="02040503050406030204" pitchFamily="18" charset="0"/>
                      </a:rPr>
                      <m:t>𝝆</m:t>
                    </m:r>
                    <m:r>
                      <a:rPr lang="en-US" sz="2000" b="1" i="1" smtClean="0">
                        <a:latin typeface="Cambria Math" panose="02040503050406030204" pitchFamily="18" charset="0"/>
                      </a:rPr>
                      <m:t>,</m:t>
                    </m:r>
                    <m:r>
                      <a:rPr lang="en-US" sz="2000" b="1" i="1" smtClean="0">
                        <a:latin typeface="Cambria Math" panose="02040503050406030204" pitchFamily="18" charset="0"/>
                      </a:rPr>
                      <m:t>𝜽</m:t>
                    </m:r>
                    <m:r>
                      <a:rPr lang="en-US" sz="2000" b="1" i="1" smtClean="0">
                        <a:latin typeface="Cambria Math" panose="02040503050406030204" pitchFamily="18" charset="0"/>
                      </a:rPr>
                      <m:t>)</m:t>
                    </m:r>
                  </m:oMath>
                </a14:m>
                <a:r>
                  <a:rPr lang="en-US" sz="2000" i="1" dirty="0"/>
                  <a:t> </a:t>
                </a:r>
                <a:r>
                  <a:rPr lang="en-US" sz="2000" u="sng" dirty="0"/>
                  <a:t>plane</a:t>
                </a:r>
                <a:endParaRPr sz="2000" u="sng" dirty="0"/>
              </a:p>
            </p:txBody>
          </p:sp>
        </mc:Choice>
        <mc:Fallback xmlns="">
          <p:sp>
            <p:nvSpPr>
              <p:cNvPr id="311" name="Google Shape;311;gfd420f3c76_0_2"/>
              <p:cNvSpPr txBox="1">
                <a:spLocks noRot="1" noChangeAspect="1" noMove="1" noResize="1" noEditPoints="1" noAdjustHandles="1" noChangeArrowheads="1" noChangeShapeType="1" noTextEdit="1"/>
              </p:cNvSpPr>
              <p:nvPr/>
            </p:nvSpPr>
            <p:spPr>
              <a:xfrm>
                <a:off x="6799903" y="1043623"/>
                <a:ext cx="4511438" cy="553957"/>
              </a:xfrm>
              <a:prstGeom prst="rect">
                <a:avLst/>
              </a:prstGeom>
              <a:blipFill>
                <a:blip r:embed="rId13"/>
                <a:stretch>
                  <a:fillRect b="-5495"/>
                </a:stretch>
              </a:blipFill>
              <a:ln>
                <a:noFill/>
              </a:ln>
            </p:spPr>
            <p:txBody>
              <a:bodyPr/>
              <a:lstStyle/>
              <a:p>
                <a:r>
                  <a:rPr lang="en-US">
                    <a:noFill/>
                  </a:rPr>
                  <a:t> </a:t>
                </a:r>
              </a:p>
            </p:txBody>
          </p:sp>
        </mc:Fallback>
      </mc:AlternateContent>
      <p:sp>
        <p:nvSpPr>
          <p:cNvPr id="2" name="TextBox 1">
            <a:extLst>
              <a:ext uri="{FF2B5EF4-FFF2-40B4-BE49-F238E27FC236}">
                <a16:creationId xmlns:a16="http://schemas.microsoft.com/office/drawing/2014/main" id="{7FDFAD84-FDB1-4E88-8D61-1739691F5F20}"/>
              </a:ext>
            </a:extLst>
          </p:cNvPr>
          <p:cNvSpPr txBox="1"/>
          <p:nvPr/>
        </p:nvSpPr>
        <p:spPr>
          <a:xfrm>
            <a:off x="5761434" y="4106060"/>
            <a:ext cx="2307167" cy="954107"/>
          </a:xfrm>
          <a:prstGeom prst="rect">
            <a:avLst/>
          </a:prstGeom>
          <a:noFill/>
        </p:spPr>
        <p:txBody>
          <a:bodyPr wrap="square" rtlCol="0">
            <a:spAutoFit/>
          </a:bodyPr>
          <a:lstStyle/>
          <a:p>
            <a:r>
              <a:rPr lang="en-US" sz="2800" dirty="0"/>
              <a:t>Zernike Polynomials</a:t>
            </a:r>
          </a:p>
        </p:txBody>
      </p:sp>
      <p:sp>
        <p:nvSpPr>
          <p:cNvPr id="15" name="TextBox 14">
            <a:extLst>
              <a:ext uri="{FF2B5EF4-FFF2-40B4-BE49-F238E27FC236}">
                <a16:creationId xmlns:a16="http://schemas.microsoft.com/office/drawing/2014/main" id="{06833C04-046C-4F85-8C4A-C49127B3B122}"/>
              </a:ext>
            </a:extLst>
          </p:cNvPr>
          <p:cNvSpPr txBox="1"/>
          <p:nvPr/>
        </p:nvSpPr>
        <p:spPr>
          <a:xfrm>
            <a:off x="4101644" y="6332965"/>
            <a:ext cx="2578100" cy="369332"/>
          </a:xfrm>
          <a:prstGeom prst="rect">
            <a:avLst/>
          </a:prstGeom>
          <a:solidFill>
            <a:schemeClr val="bg1"/>
          </a:solidFill>
        </p:spPr>
        <p:txBody>
          <a:bodyPr wrap="square" rtlCol="0">
            <a:spAutoFit/>
          </a:bodyPr>
          <a:lstStyle/>
          <a:p>
            <a:r>
              <a:rPr lang="en-US" sz="1800" dirty="0"/>
              <a:t>Toroidal Fourier Series</a:t>
            </a:r>
          </a:p>
        </p:txBody>
      </p:sp>
      <p:sp>
        <p:nvSpPr>
          <p:cNvPr id="6" name="TextBox 5">
            <a:extLst>
              <a:ext uri="{FF2B5EF4-FFF2-40B4-BE49-F238E27FC236}">
                <a16:creationId xmlns:a16="http://schemas.microsoft.com/office/drawing/2014/main" id="{8EE5D3BC-F8CD-4827-A9AA-B33D6B724449}"/>
              </a:ext>
            </a:extLst>
          </p:cNvPr>
          <p:cNvSpPr txBox="1"/>
          <p:nvPr/>
        </p:nvSpPr>
        <p:spPr>
          <a:xfrm>
            <a:off x="5837747" y="5525332"/>
            <a:ext cx="5471040" cy="307777"/>
          </a:xfrm>
          <a:prstGeom prst="rect">
            <a:avLst/>
          </a:prstGeom>
          <a:noFill/>
        </p:spPr>
        <p:txBody>
          <a:bodyPr wrap="square" rtlCol="0">
            <a:spAutoFit/>
          </a:bodyPr>
          <a:lstStyle/>
          <a:p>
            <a:r>
              <a:rPr lang="en-US" sz="1400" dirty="0"/>
              <a:t>Radial Polynomial is of degree </a:t>
            </a:r>
            <a:r>
              <a:rPr lang="en-US" sz="1400" i="1" dirty="0"/>
              <a:t>l-2s</a:t>
            </a:r>
            <a:r>
              <a:rPr lang="en-US" sz="1400" dirty="0"/>
              <a:t>, and </a:t>
            </a:r>
            <a:r>
              <a:rPr lang="en-US" sz="1400" i="1" dirty="0"/>
              <a:t>l=m,m+2,…, L</a:t>
            </a:r>
            <a:endParaRPr lang="en-US" sz="1400" dirty="0"/>
          </a:p>
        </p:txBody>
      </p:sp>
      <p:sp>
        <p:nvSpPr>
          <p:cNvPr id="9" name="Slide Number Placeholder 8">
            <a:extLst>
              <a:ext uri="{FF2B5EF4-FFF2-40B4-BE49-F238E27FC236}">
                <a16:creationId xmlns:a16="http://schemas.microsoft.com/office/drawing/2014/main" id="{3BFA77E1-5FED-490F-91FE-A91EFFC3F2E6}"/>
              </a:ext>
            </a:extLst>
          </p:cNvPr>
          <p:cNvSpPr>
            <a:spLocks noGrp="1"/>
          </p:cNvSpPr>
          <p:nvPr>
            <p:ph type="sldNum" sz="quarter" idx="12"/>
          </p:nvPr>
        </p:nvSpPr>
        <p:spPr>
          <a:xfrm>
            <a:off x="-147853" y="6549787"/>
            <a:ext cx="460848" cy="274637"/>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E8C93028-D4FB-453C-AC8D-C40C592626D4}" type="slidenum">
              <a:rPr lang="en-US" smtClean="0"/>
              <a:pPr/>
              <a:t>5</a:t>
            </a:fld>
            <a:endParaRPr lang="en-US" dirty="0"/>
          </a:p>
        </p:txBody>
      </p:sp>
      <p:pic>
        <p:nvPicPr>
          <p:cNvPr id="5" name="Picture 4">
            <a:extLst>
              <a:ext uri="{FF2B5EF4-FFF2-40B4-BE49-F238E27FC236}">
                <a16:creationId xmlns:a16="http://schemas.microsoft.com/office/drawing/2014/main" id="{8E449209-8431-0A8D-255C-11C2F31CD2F0}"/>
              </a:ext>
            </a:extLst>
          </p:cNvPr>
          <p:cNvPicPr>
            <a:picLocks noChangeAspect="1"/>
          </p:cNvPicPr>
          <p:nvPr/>
        </p:nvPicPr>
        <p:blipFill>
          <a:blip r:embed="rId14"/>
          <a:stretch>
            <a:fillRect/>
          </a:stretch>
        </p:blipFill>
        <p:spPr>
          <a:xfrm>
            <a:off x="11260342" y="1089704"/>
            <a:ext cx="689567" cy="3182876"/>
          </a:xfrm>
          <a:prstGeom prst="rect">
            <a:avLst/>
          </a:prstGeom>
        </p:spPr>
      </p:pic>
    </p:spTree>
    <p:extLst>
      <p:ext uri="{BB962C8B-B14F-4D97-AF65-F5344CB8AC3E}">
        <p14:creationId xmlns:p14="http://schemas.microsoft.com/office/powerpoint/2010/main" val="135684348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2"/>
          <p:cNvSpPr txBox="1">
            <a:spLocks noGrp="1"/>
          </p:cNvSpPr>
          <p:nvPr>
            <p:ph type="title"/>
          </p:nvPr>
        </p:nvSpPr>
        <p:spPr>
          <a:xfrm>
            <a:off x="415600" y="34933"/>
            <a:ext cx="11360800" cy="763600"/>
          </a:xfrm>
          <a:prstGeom prst="rect">
            <a:avLst/>
          </a:prstGeom>
        </p:spPr>
        <p:txBody>
          <a:bodyPr spcFirstLastPara="1" wrap="square" lIns="121900" tIns="121900" rIns="121900" bIns="121900" anchor="t" anchorCtr="0">
            <a:normAutofit fontScale="90000"/>
          </a:bodyPr>
          <a:lstStyle/>
          <a:p>
            <a:pPr rtl="0"/>
            <a:r>
              <a:rPr lang="en" b="1" dirty="0"/>
              <a:t>DESC Allows Flexible Constraints when Defining Equilibrium Problem - Fixed 𝝆=1 Boundary</a:t>
            </a:r>
            <a:endParaRPr b="1" dirty="0"/>
          </a:p>
        </p:txBody>
      </p:sp>
      <p:pic>
        <p:nvPicPr>
          <p:cNvPr id="161" name="Google Shape;161;p22" descr="&#10;\begin{align}&#10;    R^b(\theta,\zeta) =&amp; \sum_{m=0}^{M}\sum_{n=-N}^{N} R_{m,n}^b cos(m\theta - n \zeta)  \\&#10;    Z^b(\theta,\zeta) =&amp; \sum_{m=0}^{M}\sum_{n=-N}^{N} Z_{m,n}^b sin(m\theta - n \zeta) \\&#10;\end{align}&#10;" title="MathEquation,#000000"/>
          <p:cNvPicPr preferRelativeResize="0"/>
          <p:nvPr/>
        </p:nvPicPr>
        <p:blipFill>
          <a:blip r:embed="rId3">
            <a:alphaModFix/>
          </a:blip>
          <a:stretch>
            <a:fillRect/>
          </a:stretch>
        </p:blipFill>
        <p:spPr>
          <a:xfrm>
            <a:off x="281200" y="1485067"/>
            <a:ext cx="4563467" cy="1768367"/>
          </a:xfrm>
          <a:prstGeom prst="rect">
            <a:avLst/>
          </a:prstGeom>
          <a:noFill/>
          <a:ln w="9525" cap="flat" cmpd="sng">
            <a:solidFill>
              <a:srgbClr val="595959"/>
            </a:solidFill>
            <a:prstDash val="solid"/>
            <a:round/>
            <a:headEnd type="none" w="sm" len="sm"/>
            <a:tailEnd type="none" w="sm" len="sm"/>
          </a:ln>
        </p:spPr>
      </p:pic>
      <p:pic>
        <p:nvPicPr>
          <p:cNvPr id="162" name="Google Shape;162;p22"/>
          <p:cNvPicPr preferRelativeResize="0"/>
          <p:nvPr/>
        </p:nvPicPr>
        <p:blipFill>
          <a:blip r:embed="rId4">
            <a:alphaModFix/>
          </a:blip>
          <a:stretch>
            <a:fillRect/>
          </a:stretch>
        </p:blipFill>
        <p:spPr>
          <a:xfrm>
            <a:off x="4963883" y="1726834"/>
            <a:ext cx="7172733" cy="3596767"/>
          </a:xfrm>
          <a:prstGeom prst="rect">
            <a:avLst/>
          </a:prstGeom>
          <a:noFill/>
          <a:ln>
            <a:noFill/>
          </a:ln>
        </p:spPr>
      </p:pic>
      <p:pic>
        <p:nvPicPr>
          <p:cNvPr id="163" name="Google Shape;163;p22"/>
          <p:cNvPicPr preferRelativeResize="0"/>
          <p:nvPr/>
        </p:nvPicPr>
        <p:blipFill>
          <a:blip r:embed="rId5">
            <a:alphaModFix/>
          </a:blip>
          <a:stretch>
            <a:fillRect/>
          </a:stretch>
        </p:blipFill>
        <p:spPr>
          <a:xfrm>
            <a:off x="5953101" y="1289867"/>
            <a:ext cx="5194300" cy="317500"/>
          </a:xfrm>
          <a:prstGeom prst="rect">
            <a:avLst/>
          </a:prstGeom>
          <a:noFill/>
          <a:ln>
            <a:noFill/>
          </a:ln>
        </p:spPr>
      </p:pic>
      <p:cxnSp>
        <p:nvCxnSpPr>
          <p:cNvPr id="164" name="Google Shape;164;p22"/>
          <p:cNvCxnSpPr>
            <a:stCxn id="161" idx="2"/>
          </p:cNvCxnSpPr>
          <p:nvPr/>
        </p:nvCxnSpPr>
        <p:spPr>
          <a:xfrm>
            <a:off x="2562933" y="3253433"/>
            <a:ext cx="0" cy="752400"/>
          </a:xfrm>
          <a:prstGeom prst="straightConnector1">
            <a:avLst/>
          </a:prstGeom>
          <a:noFill/>
          <a:ln w="9525" cap="flat" cmpd="sng">
            <a:solidFill>
              <a:schemeClr val="dk2"/>
            </a:solidFill>
            <a:prstDash val="solid"/>
            <a:round/>
            <a:headEnd type="none" w="med" len="med"/>
            <a:tailEnd type="triangle" w="med" len="med"/>
          </a:ln>
        </p:spPr>
      </p:cxnSp>
      <p:pic>
        <p:nvPicPr>
          <p:cNvPr id="165" name="Google Shape;165;p22" descr="\mathcal{Z}_l^m(\rho,\theta)" title="MathEquation,#000000"/>
          <p:cNvPicPr preferRelativeResize="0"/>
          <p:nvPr/>
        </p:nvPicPr>
        <p:blipFill>
          <a:blip r:embed="rId6">
            <a:alphaModFix/>
          </a:blip>
          <a:stretch>
            <a:fillRect/>
          </a:stretch>
        </p:blipFill>
        <p:spPr>
          <a:xfrm>
            <a:off x="10015632" y="1766634"/>
            <a:ext cx="1172133" cy="380933"/>
          </a:xfrm>
          <a:prstGeom prst="rect">
            <a:avLst/>
          </a:prstGeom>
          <a:noFill/>
          <a:ln w="9525" cap="flat" cmpd="sng">
            <a:solidFill>
              <a:schemeClr val="dk2"/>
            </a:solidFill>
            <a:prstDash val="solid"/>
            <a:round/>
            <a:headEnd type="none" w="sm" len="sm"/>
            <a:tailEnd type="none" w="sm" len="sm"/>
          </a:ln>
        </p:spPr>
      </p:pic>
      <p:pic>
        <p:nvPicPr>
          <p:cNvPr id="166" name="Google Shape;166;p22"/>
          <p:cNvPicPr preferRelativeResize="0"/>
          <p:nvPr/>
        </p:nvPicPr>
        <p:blipFill>
          <a:blip r:embed="rId7">
            <a:alphaModFix/>
          </a:blip>
          <a:stretch>
            <a:fillRect/>
          </a:stretch>
        </p:blipFill>
        <p:spPr>
          <a:xfrm>
            <a:off x="415584" y="4400533"/>
            <a:ext cx="4420565" cy="1853467"/>
          </a:xfrm>
          <a:prstGeom prst="rect">
            <a:avLst/>
          </a:prstGeom>
          <a:noFill/>
          <a:ln>
            <a:noFill/>
          </a:ln>
        </p:spPr>
      </p:pic>
      <p:sp>
        <p:nvSpPr>
          <p:cNvPr id="167" name="Google Shape;167;p22"/>
          <p:cNvSpPr txBox="1"/>
          <p:nvPr/>
        </p:nvSpPr>
        <p:spPr>
          <a:xfrm>
            <a:off x="1134800" y="4005833"/>
            <a:ext cx="4164000" cy="410393"/>
          </a:xfrm>
          <a:prstGeom prst="rect">
            <a:avLst/>
          </a:prstGeom>
          <a:noFill/>
          <a:ln>
            <a:noFill/>
          </a:ln>
        </p:spPr>
        <p:txBody>
          <a:bodyPr spcFirstLastPara="1" wrap="square" lIns="121900" tIns="121900" rIns="121900" bIns="121900" anchor="t" anchorCtr="0">
            <a:spAutoFit/>
          </a:bodyPr>
          <a:lstStyle/>
          <a:p>
            <a:pPr algn="l"/>
            <a:r>
              <a:rPr lang="en" sz="1067" u="sng"/>
              <a:t>Fixed-Boundary 𝝆=1 Constraint</a:t>
            </a:r>
            <a:endParaRPr sz="1067" u="sng"/>
          </a:p>
        </p:txBody>
      </p:sp>
      <p:sp>
        <p:nvSpPr>
          <p:cNvPr id="168" name="Google Shape;168;p22"/>
          <p:cNvSpPr/>
          <p:nvPr/>
        </p:nvSpPr>
        <p:spPr>
          <a:xfrm>
            <a:off x="7154033" y="2605067"/>
            <a:ext cx="1008800" cy="927600"/>
          </a:xfrm>
          <a:prstGeom prst="rect">
            <a:avLst/>
          </a:prstGeom>
          <a:no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algn="l"/>
            <a:endParaRPr sz="1067"/>
          </a:p>
        </p:txBody>
      </p:sp>
      <p:sp>
        <p:nvSpPr>
          <p:cNvPr id="169" name="Google Shape;169;p22"/>
          <p:cNvSpPr/>
          <p:nvPr/>
        </p:nvSpPr>
        <p:spPr>
          <a:xfrm>
            <a:off x="9172867" y="2605067"/>
            <a:ext cx="1105200" cy="927600"/>
          </a:xfrm>
          <a:prstGeom prst="rect">
            <a:avLst/>
          </a:prstGeom>
          <a:no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algn="l"/>
            <a:endParaRPr sz="1067"/>
          </a:p>
        </p:txBody>
      </p:sp>
      <p:sp>
        <p:nvSpPr>
          <p:cNvPr id="170" name="Google Shape;170;p22"/>
          <p:cNvSpPr/>
          <p:nvPr/>
        </p:nvSpPr>
        <p:spPr>
          <a:xfrm>
            <a:off x="7057300" y="4400533"/>
            <a:ext cx="1105200" cy="927600"/>
          </a:xfrm>
          <a:prstGeom prst="rect">
            <a:avLst/>
          </a:prstGeom>
          <a:no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algn="l"/>
            <a:endParaRPr sz="1067"/>
          </a:p>
        </p:txBody>
      </p:sp>
      <p:sp>
        <p:nvSpPr>
          <p:cNvPr id="171" name="Google Shape;171;p22"/>
          <p:cNvSpPr/>
          <p:nvPr/>
        </p:nvSpPr>
        <p:spPr>
          <a:xfrm>
            <a:off x="9105767" y="4400533"/>
            <a:ext cx="1105200" cy="927600"/>
          </a:xfrm>
          <a:prstGeom prst="rect">
            <a:avLst/>
          </a:prstGeom>
          <a:no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algn="l"/>
            <a:endParaRPr sz="1067"/>
          </a:p>
        </p:txBody>
      </p:sp>
      <p:sp>
        <p:nvSpPr>
          <p:cNvPr id="172" name="Google Shape;172;p22"/>
          <p:cNvSpPr/>
          <p:nvPr/>
        </p:nvSpPr>
        <p:spPr>
          <a:xfrm>
            <a:off x="8162500" y="3532667"/>
            <a:ext cx="1008800" cy="868000"/>
          </a:xfrm>
          <a:prstGeom prst="rect">
            <a:avLst/>
          </a:prstGeom>
          <a:no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algn="l"/>
            <a:endParaRPr sz="1067"/>
          </a:p>
        </p:txBody>
      </p:sp>
      <p:sp>
        <p:nvSpPr>
          <p:cNvPr id="173" name="Google Shape;173;p22"/>
          <p:cNvSpPr/>
          <p:nvPr/>
        </p:nvSpPr>
        <p:spPr>
          <a:xfrm>
            <a:off x="8162500" y="1726833"/>
            <a:ext cx="1008800" cy="868000"/>
          </a:xfrm>
          <a:prstGeom prst="rect">
            <a:avLst/>
          </a:prstGeom>
          <a:no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algn="l"/>
            <a:endParaRPr sz="1067"/>
          </a:p>
        </p:txBody>
      </p:sp>
      <p:sp>
        <p:nvSpPr>
          <p:cNvPr id="174" name="Google Shape;174;p22"/>
          <p:cNvSpPr txBox="1"/>
          <p:nvPr/>
        </p:nvSpPr>
        <p:spPr>
          <a:xfrm>
            <a:off x="10559967" y="2550767"/>
            <a:ext cx="1431949" cy="656421"/>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t" anchorCtr="0">
            <a:spAutoFit/>
          </a:bodyPr>
          <a:lstStyle/>
          <a:p>
            <a:pPr algn="l"/>
            <a:r>
              <a:rPr lang="en" sz="1333"/>
              <a:t>Zernike Polynomials</a:t>
            </a:r>
            <a:endParaRPr sz="1333"/>
          </a:p>
        </p:txBody>
      </p:sp>
      <p:cxnSp>
        <p:nvCxnSpPr>
          <p:cNvPr id="175" name="Google Shape;175;p22"/>
          <p:cNvCxnSpPr>
            <a:cxnSpLocks/>
            <a:stCxn id="174" idx="0"/>
            <a:endCxn id="165" idx="2"/>
          </p:cNvCxnSpPr>
          <p:nvPr/>
        </p:nvCxnSpPr>
        <p:spPr>
          <a:xfrm flipH="1" flipV="1">
            <a:off x="10601699" y="2147567"/>
            <a:ext cx="674243" cy="4032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6"/>
                                        </p:tgtEl>
                                        <p:attrNameLst>
                                          <p:attrName>style.visibility</p:attrName>
                                        </p:attrNameLst>
                                      </p:cBhvr>
                                      <p:to>
                                        <p:strVal val="visible"/>
                                      </p:to>
                                    </p:set>
                                    <p:animEffect transition="in" filter="fade">
                                      <p:cBhvr>
                                        <p:cTn id="7" dur="1000"/>
                                        <p:tgtEl>
                                          <p:spTgt spid="166"/>
                                        </p:tgtEl>
                                      </p:cBhvr>
                                    </p:animEffect>
                                  </p:childTnLst>
                                </p:cTn>
                              </p:par>
                              <p:par>
                                <p:cTn id="8" presetID="10" presetClass="entr" presetSubtype="0" fill="hold" nodeType="withEffect">
                                  <p:stCondLst>
                                    <p:cond delay="0"/>
                                  </p:stCondLst>
                                  <p:childTnLst>
                                    <p:set>
                                      <p:cBhvr>
                                        <p:cTn id="9" dur="1" fill="hold">
                                          <p:stCondLst>
                                            <p:cond delay="0"/>
                                          </p:stCondLst>
                                        </p:cTn>
                                        <p:tgtEl>
                                          <p:spTgt spid="167"/>
                                        </p:tgtEl>
                                        <p:attrNameLst>
                                          <p:attrName>style.visibility</p:attrName>
                                        </p:attrNameLst>
                                      </p:cBhvr>
                                      <p:to>
                                        <p:strVal val="visible"/>
                                      </p:to>
                                    </p:set>
                                    <p:animEffect transition="in" filter="fade">
                                      <p:cBhvr>
                                        <p:cTn id="10" dur="1000"/>
                                        <p:tgtEl>
                                          <p:spTgt spid="167"/>
                                        </p:tgtEl>
                                      </p:cBhvr>
                                    </p:animEffect>
                                  </p:childTnLst>
                                </p:cTn>
                              </p:par>
                              <p:par>
                                <p:cTn id="11" presetID="10" presetClass="entr" presetSubtype="0" fill="hold" nodeType="withEffect">
                                  <p:stCondLst>
                                    <p:cond delay="0"/>
                                  </p:stCondLst>
                                  <p:childTnLst>
                                    <p:set>
                                      <p:cBhvr>
                                        <p:cTn id="12" dur="1" fill="hold">
                                          <p:stCondLst>
                                            <p:cond delay="0"/>
                                          </p:stCondLst>
                                        </p:cTn>
                                        <p:tgtEl>
                                          <p:spTgt spid="164"/>
                                        </p:tgtEl>
                                        <p:attrNameLst>
                                          <p:attrName>style.visibility</p:attrName>
                                        </p:attrNameLst>
                                      </p:cBhvr>
                                      <p:to>
                                        <p:strVal val="visible"/>
                                      </p:to>
                                    </p:set>
                                    <p:animEffect transition="in" filter="fade">
                                      <p:cBhvr>
                                        <p:cTn id="13" dur="1000"/>
                                        <p:tgtEl>
                                          <p:spTgt spid="16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2"/>
                                        </p:tgtEl>
                                        <p:attrNameLst>
                                          <p:attrName>style.visibility</p:attrName>
                                        </p:attrNameLst>
                                      </p:cBhvr>
                                      <p:to>
                                        <p:strVal val="visible"/>
                                      </p:to>
                                    </p:set>
                                    <p:animEffect transition="in" filter="fade">
                                      <p:cBhvr>
                                        <p:cTn id="18" dur="1000"/>
                                        <p:tgtEl>
                                          <p:spTgt spid="162"/>
                                        </p:tgtEl>
                                      </p:cBhvr>
                                    </p:animEffect>
                                  </p:childTnLst>
                                </p:cTn>
                              </p:par>
                              <p:par>
                                <p:cTn id="19" presetID="10" presetClass="entr" presetSubtype="0" fill="hold" nodeType="withEffect">
                                  <p:stCondLst>
                                    <p:cond delay="0"/>
                                  </p:stCondLst>
                                  <p:childTnLst>
                                    <p:set>
                                      <p:cBhvr>
                                        <p:cTn id="20" dur="1" fill="hold">
                                          <p:stCondLst>
                                            <p:cond delay="0"/>
                                          </p:stCondLst>
                                        </p:cTn>
                                        <p:tgtEl>
                                          <p:spTgt spid="168"/>
                                        </p:tgtEl>
                                        <p:attrNameLst>
                                          <p:attrName>style.visibility</p:attrName>
                                        </p:attrNameLst>
                                      </p:cBhvr>
                                      <p:to>
                                        <p:strVal val="visible"/>
                                      </p:to>
                                    </p:set>
                                    <p:animEffect transition="in" filter="fade">
                                      <p:cBhvr>
                                        <p:cTn id="21" dur="1000"/>
                                        <p:tgtEl>
                                          <p:spTgt spid="168"/>
                                        </p:tgtEl>
                                      </p:cBhvr>
                                    </p:animEffect>
                                  </p:childTnLst>
                                </p:cTn>
                              </p:par>
                              <p:par>
                                <p:cTn id="22" presetID="10" presetClass="entr" presetSubtype="0" fill="hold" nodeType="withEffect">
                                  <p:stCondLst>
                                    <p:cond delay="0"/>
                                  </p:stCondLst>
                                  <p:childTnLst>
                                    <p:set>
                                      <p:cBhvr>
                                        <p:cTn id="23" dur="1" fill="hold">
                                          <p:stCondLst>
                                            <p:cond delay="0"/>
                                          </p:stCondLst>
                                        </p:cTn>
                                        <p:tgtEl>
                                          <p:spTgt spid="169"/>
                                        </p:tgtEl>
                                        <p:attrNameLst>
                                          <p:attrName>style.visibility</p:attrName>
                                        </p:attrNameLst>
                                      </p:cBhvr>
                                      <p:to>
                                        <p:strVal val="visible"/>
                                      </p:to>
                                    </p:set>
                                    <p:animEffect transition="in" filter="fade">
                                      <p:cBhvr>
                                        <p:cTn id="24" dur="1000"/>
                                        <p:tgtEl>
                                          <p:spTgt spid="169"/>
                                        </p:tgtEl>
                                      </p:cBhvr>
                                    </p:animEffect>
                                  </p:childTnLst>
                                </p:cTn>
                              </p:par>
                              <p:par>
                                <p:cTn id="25" presetID="10" presetClass="entr" presetSubtype="0" fill="hold" nodeType="withEffect">
                                  <p:stCondLst>
                                    <p:cond delay="0"/>
                                  </p:stCondLst>
                                  <p:childTnLst>
                                    <p:set>
                                      <p:cBhvr>
                                        <p:cTn id="26" dur="1" fill="hold">
                                          <p:stCondLst>
                                            <p:cond delay="0"/>
                                          </p:stCondLst>
                                        </p:cTn>
                                        <p:tgtEl>
                                          <p:spTgt spid="170"/>
                                        </p:tgtEl>
                                        <p:attrNameLst>
                                          <p:attrName>style.visibility</p:attrName>
                                        </p:attrNameLst>
                                      </p:cBhvr>
                                      <p:to>
                                        <p:strVal val="visible"/>
                                      </p:to>
                                    </p:set>
                                    <p:animEffect transition="in" filter="fade">
                                      <p:cBhvr>
                                        <p:cTn id="27" dur="1000"/>
                                        <p:tgtEl>
                                          <p:spTgt spid="170"/>
                                        </p:tgtEl>
                                      </p:cBhvr>
                                    </p:animEffect>
                                  </p:childTnLst>
                                </p:cTn>
                              </p:par>
                              <p:par>
                                <p:cTn id="28" presetID="10" presetClass="entr" presetSubtype="0" fill="hold" nodeType="withEffect">
                                  <p:stCondLst>
                                    <p:cond delay="0"/>
                                  </p:stCondLst>
                                  <p:childTnLst>
                                    <p:set>
                                      <p:cBhvr>
                                        <p:cTn id="29" dur="1" fill="hold">
                                          <p:stCondLst>
                                            <p:cond delay="0"/>
                                          </p:stCondLst>
                                        </p:cTn>
                                        <p:tgtEl>
                                          <p:spTgt spid="171"/>
                                        </p:tgtEl>
                                        <p:attrNameLst>
                                          <p:attrName>style.visibility</p:attrName>
                                        </p:attrNameLst>
                                      </p:cBhvr>
                                      <p:to>
                                        <p:strVal val="visible"/>
                                      </p:to>
                                    </p:set>
                                    <p:animEffect transition="in" filter="fade">
                                      <p:cBhvr>
                                        <p:cTn id="30" dur="1000"/>
                                        <p:tgtEl>
                                          <p:spTgt spid="171"/>
                                        </p:tgtEl>
                                      </p:cBhvr>
                                    </p:animEffect>
                                  </p:childTnLst>
                                </p:cTn>
                              </p:par>
                              <p:par>
                                <p:cTn id="31" presetID="10" presetClass="entr" presetSubtype="0" fill="hold" nodeType="withEffect">
                                  <p:stCondLst>
                                    <p:cond delay="0"/>
                                  </p:stCondLst>
                                  <p:childTnLst>
                                    <p:set>
                                      <p:cBhvr>
                                        <p:cTn id="32" dur="1" fill="hold">
                                          <p:stCondLst>
                                            <p:cond delay="0"/>
                                          </p:stCondLst>
                                        </p:cTn>
                                        <p:tgtEl>
                                          <p:spTgt spid="172"/>
                                        </p:tgtEl>
                                        <p:attrNameLst>
                                          <p:attrName>style.visibility</p:attrName>
                                        </p:attrNameLst>
                                      </p:cBhvr>
                                      <p:to>
                                        <p:strVal val="visible"/>
                                      </p:to>
                                    </p:set>
                                    <p:animEffect transition="in" filter="fade">
                                      <p:cBhvr>
                                        <p:cTn id="33" dur="1000"/>
                                        <p:tgtEl>
                                          <p:spTgt spid="172"/>
                                        </p:tgtEl>
                                      </p:cBhvr>
                                    </p:animEffect>
                                  </p:childTnLst>
                                </p:cTn>
                              </p:par>
                              <p:par>
                                <p:cTn id="34" presetID="10" presetClass="entr" presetSubtype="0" fill="hold" nodeType="withEffect">
                                  <p:stCondLst>
                                    <p:cond delay="0"/>
                                  </p:stCondLst>
                                  <p:childTnLst>
                                    <p:set>
                                      <p:cBhvr>
                                        <p:cTn id="35" dur="1" fill="hold">
                                          <p:stCondLst>
                                            <p:cond delay="0"/>
                                          </p:stCondLst>
                                        </p:cTn>
                                        <p:tgtEl>
                                          <p:spTgt spid="173"/>
                                        </p:tgtEl>
                                        <p:attrNameLst>
                                          <p:attrName>style.visibility</p:attrName>
                                        </p:attrNameLst>
                                      </p:cBhvr>
                                      <p:to>
                                        <p:strVal val="visible"/>
                                      </p:to>
                                    </p:set>
                                    <p:animEffect transition="in" filter="fade">
                                      <p:cBhvr>
                                        <p:cTn id="36" dur="1000"/>
                                        <p:tgtEl>
                                          <p:spTgt spid="173"/>
                                        </p:tgtEl>
                                      </p:cBhvr>
                                    </p:animEffect>
                                  </p:childTnLst>
                                </p:cTn>
                              </p:par>
                              <p:par>
                                <p:cTn id="37" presetID="10" presetClass="entr" presetSubtype="0" fill="hold" nodeType="withEffect">
                                  <p:stCondLst>
                                    <p:cond delay="0"/>
                                  </p:stCondLst>
                                  <p:childTnLst>
                                    <p:set>
                                      <p:cBhvr>
                                        <p:cTn id="38" dur="1" fill="hold">
                                          <p:stCondLst>
                                            <p:cond delay="0"/>
                                          </p:stCondLst>
                                        </p:cTn>
                                        <p:tgtEl>
                                          <p:spTgt spid="174"/>
                                        </p:tgtEl>
                                        <p:attrNameLst>
                                          <p:attrName>style.visibility</p:attrName>
                                        </p:attrNameLst>
                                      </p:cBhvr>
                                      <p:to>
                                        <p:strVal val="visible"/>
                                      </p:to>
                                    </p:set>
                                    <p:animEffect transition="in" filter="fade">
                                      <p:cBhvr>
                                        <p:cTn id="39" dur="1000"/>
                                        <p:tgtEl>
                                          <p:spTgt spid="174"/>
                                        </p:tgtEl>
                                      </p:cBhvr>
                                    </p:animEffect>
                                  </p:childTnLst>
                                </p:cTn>
                              </p:par>
                              <p:par>
                                <p:cTn id="40" presetID="10" presetClass="entr" presetSubtype="0" fill="hold" nodeType="withEffect">
                                  <p:stCondLst>
                                    <p:cond delay="0"/>
                                  </p:stCondLst>
                                  <p:childTnLst>
                                    <p:set>
                                      <p:cBhvr>
                                        <p:cTn id="41" dur="1" fill="hold">
                                          <p:stCondLst>
                                            <p:cond delay="0"/>
                                          </p:stCondLst>
                                        </p:cTn>
                                        <p:tgtEl>
                                          <p:spTgt spid="175"/>
                                        </p:tgtEl>
                                        <p:attrNameLst>
                                          <p:attrName>style.visibility</p:attrName>
                                        </p:attrNameLst>
                                      </p:cBhvr>
                                      <p:to>
                                        <p:strVal val="visible"/>
                                      </p:to>
                                    </p:set>
                                    <p:animEffect transition="in" filter="fade">
                                      <p:cBhvr>
                                        <p:cTn id="42" dur="1000"/>
                                        <p:tgtEl>
                                          <p:spTgt spid="175"/>
                                        </p:tgtEl>
                                      </p:cBhvr>
                                    </p:animEffect>
                                  </p:childTnLst>
                                </p:cTn>
                              </p:par>
                              <p:par>
                                <p:cTn id="43" presetID="10" presetClass="entr" presetSubtype="0" fill="hold" nodeType="withEffect">
                                  <p:stCondLst>
                                    <p:cond delay="0"/>
                                  </p:stCondLst>
                                  <p:childTnLst>
                                    <p:set>
                                      <p:cBhvr>
                                        <p:cTn id="44" dur="1" fill="hold">
                                          <p:stCondLst>
                                            <p:cond delay="0"/>
                                          </p:stCondLst>
                                        </p:cTn>
                                        <p:tgtEl>
                                          <p:spTgt spid="165"/>
                                        </p:tgtEl>
                                        <p:attrNameLst>
                                          <p:attrName>style.visibility</p:attrName>
                                        </p:attrNameLst>
                                      </p:cBhvr>
                                      <p:to>
                                        <p:strVal val="visible"/>
                                      </p:to>
                                    </p:set>
                                    <p:animEffect transition="in" filter="fade">
                                      <p:cBhvr>
                                        <p:cTn id="45" dur="1000"/>
                                        <p:tgtEl>
                                          <p:spTgt spid="165"/>
                                        </p:tgtEl>
                                      </p:cBhvr>
                                    </p:animEffect>
                                  </p:childTnLst>
                                </p:cTn>
                              </p:par>
                              <p:par>
                                <p:cTn id="46" presetID="1" presetClass="entr" presetSubtype="0" fill="hold" nodeType="withEffect">
                                  <p:stCondLst>
                                    <p:cond delay="0"/>
                                  </p:stCondLst>
                                  <p:childTnLst>
                                    <p:set>
                                      <p:cBhvr>
                                        <p:cTn id="47" dur="1" fill="hold">
                                          <p:stCondLst>
                                            <p:cond delay="0"/>
                                          </p:stCondLst>
                                        </p:cTn>
                                        <p:tgtEl>
                                          <p:spTgt spid="1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Google Shape;229;p26"/>
          <p:cNvPicPr preferRelativeResize="0"/>
          <p:nvPr/>
        </p:nvPicPr>
        <p:blipFill>
          <a:blip r:embed="rId3">
            <a:alphaModFix/>
          </a:blip>
          <a:stretch>
            <a:fillRect/>
          </a:stretch>
        </p:blipFill>
        <p:spPr>
          <a:xfrm>
            <a:off x="8275067" y="-15156"/>
            <a:ext cx="3918705" cy="6140741"/>
          </a:xfrm>
          <a:prstGeom prst="rect">
            <a:avLst/>
          </a:prstGeom>
          <a:noFill/>
          <a:ln>
            <a:noFill/>
          </a:ln>
        </p:spPr>
      </p:pic>
      <p:sp>
        <p:nvSpPr>
          <p:cNvPr id="230" name="Google Shape;230;p26"/>
          <p:cNvSpPr txBox="1">
            <a:spLocks noGrp="1"/>
          </p:cNvSpPr>
          <p:nvPr>
            <p:ph type="body" idx="1"/>
          </p:nvPr>
        </p:nvSpPr>
        <p:spPr>
          <a:xfrm>
            <a:off x="60967" y="1231833"/>
            <a:ext cx="7478000" cy="5448400"/>
          </a:xfrm>
          <a:prstGeom prst="rect">
            <a:avLst/>
          </a:prstGeom>
        </p:spPr>
        <p:txBody>
          <a:bodyPr spcFirstLastPara="1" wrap="square" lIns="121900" tIns="121900" rIns="121900" bIns="121900" anchor="t" anchorCtr="0">
            <a:normAutofit/>
          </a:bodyPr>
          <a:lstStyle/>
          <a:p>
            <a:pPr marL="609585" indent="-482588">
              <a:spcBef>
                <a:spcPts val="0"/>
              </a:spcBef>
              <a:buClr>
                <a:schemeClr val="dk1"/>
              </a:buClr>
              <a:buSzPts val="2100"/>
              <a:buChar char="●"/>
            </a:pPr>
            <a:r>
              <a:rPr lang="en" sz="2800" dirty="0">
                <a:solidFill>
                  <a:schemeClr val="dk1"/>
                </a:solidFill>
              </a:rPr>
              <a:t>Idea is to constrain the global equilibrium to have NAE behavior as 𝝆→𝟢</a:t>
            </a:r>
            <a:endParaRPr sz="2800" dirty="0">
              <a:solidFill>
                <a:schemeClr val="dk1"/>
              </a:solidFill>
            </a:endParaRPr>
          </a:p>
          <a:p>
            <a:pPr marL="1219170" lvl="1" indent="-457189">
              <a:spcBef>
                <a:spcPts val="0"/>
              </a:spcBef>
              <a:buClr>
                <a:schemeClr val="dk1"/>
              </a:buClr>
              <a:buSzPts val="1800"/>
              <a:buChar char="○"/>
            </a:pPr>
            <a:r>
              <a:rPr lang="en" sz="2400" dirty="0">
                <a:solidFill>
                  <a:schemeClr val="dk1"/>
                </a:solidFill>
              </a:rPr>
              <a:t>only use information from NAE where it is most valid</a:t>
            </a:r>
            <a:endParaRPr sz="2400" dirty="0">
              <a:solidFill>
                <a:schemeClr val="dk1"/>
              </a:solidFill>
            </a:endParaRPr>
          </a:p>
          <a:p>
            <a:pPr marL="1219170" lvl="1" indent="-457189">
              <a:spcBef>
                <a:spcPts val="0"/>
              </a:spcBef>
              <a:buClr>
                <a:schemeClr val="dk1"/>
              </a:buClr>
              <a:buSzPts val="1800"/>
              <a:buChar char="○"/>
            </a:pPr>
            <a:r>
              <a:rPr lang="en" sz="2400" dirty="0">
                <a:solidFill>
                  <a:schemeClr val="dk1"/>
                </a:solidFill>
              </a:rPr>
              <a:t>Avoid singular behavior present when evaluating at large r</a:t>
            </a:r>
            <a:endParaRPr sz="2400" dirty="0">
              <a:solidFill>
                <a:schemeClr val="dk1"/>
              </a:solidFill>
            </a:endParaRPr>
          </a:p>
          <a:p>
            <a:pPr marL="609585" indent="-482588">
              <a:spcBef>
                <a:spcPts val="0"/>
              </a:spcBef>
              <a:buClr>
                <a:schemeClr val="dk1"/>
              </a:buClr>
              <a:buSzPts val="2100"/>
              <a:buChar char="●"/>
            </a:pPr>
            <a:r>
              <a:rPr lang="en" sz="2800" dirty="0">
                <a:solidFill>
                  <a:schemeClr val="dk1"/>
                </a:solidFill>
              </a:rPr>
              <a:t>Map NAE coefficients to Fourier-Zernike modes of DESC to fix O(𝝆</a:t>
            </a:r>
            <a:r>
              <a:rPr lang="en" sz="2800" baseline="30000" dirty="0">
                <a:solidFill>
                  <a:schemeClr val="dk1"/>
                </a:solidFill>
              </a:rPr>
              <a:t>0</a:t>
            </a:r>
            <a:r>
              <a:rPr lang="en" sz="2800" dirty="0">
                <a:solidFill>
                  <a:schemeClr val="dk1"/>
                </a:solidFill>
              </a:rPr>
              <a:t>) (axis), O(𝝆</a:t>
            </a:r>
            <a:r>
              <a:rPr lang="en" sz="2800" baseline="30000" dirty="0">
                <a:solidFill>
                  <a:schemeClr val="dk1"/>
                </a:solidFill>
              </a:rPr>
              <a:t>1</a:t>
            </a:r>
            <a:r>
              <a:rPr lang="en" sz="2800" dirty="0">
                <a:solidFill>
                  <a:schemeClr val="dk1"/>
                </a:solidFill>
              </a:rPr>
              <a:t>), O(𝝆</a:t>
            </a:r>
            <a:r>
              <a:rPr lang="en" sz="2800" baseline="30000" dirty="0">
                <a:solidFill>
                  <a:schemeClr val="dk1"/>
                </a:solidFill>
              </a:rPr>
              <a:t>2</a:t>
            </a:r>
            <a:r>
              <a:rPr lang="en" sz="2800" dirty="0">
                <a:solidFill>
                  <a:schemeClr val="dk1"/>
                </a:solidFill>
              </a:rPr>
              <a:t>) behavior</a:t>
            </a:r>
            <a:endParaRPr sz="2400" dirty="0">
              <a:solidFill>
                <a:schemeClr val="dk1"/>
              </a:solidFill>
            </a:endParaRPr>
          </a:p>
          <a:p>
            <a:pPr marL="0" indent="0">
              <a:spcBef>
                <a:spcPts val="1600"/>
              </a:spcBef>
              <a:spcAft>
                <a:spcPts val="1600"/>
              </a:spcAft>
              <a:buNone/>
            </a:pPr>
            <a:endParaRPr sz="2800" dirty="0">
              <a:solidFill>
                <a:schemeClr val="dk1"/>
              </a:solidFill>
            </a:endParaRPr>
          </a:p>
        </p:txBody>
      </p:sp>
      <p:sp>
        <p:nvSpPr>
          <p:cNvPr id="231" name="Google Shape;231;p26"/>
          <p:cNvSpPr txBox="1">
            <a:spLocks noGrp="1"/>
          </p:cNvSpPr>
          <p:nvPr>
            <p:ph type="title"/>
          </p:nvPr>
        </p:nvSpPr>
        <p:spPr>
          <a:xfrm>
            <a:off x="0" y="71467"/>
            <a:ext cx="10203200" cy="763600"/>
          </a:xfrm>
          <a:prstGeom prst="rect">
            <a:avLst/>
          </a:prstGeom>
        </p:spPr>
        <p:txBody>
          <a:bodyPr spcFirstLastPara="1" wrap="square" lIns="121900" tIns="121900" rIns="121900" bIns="121900" anchor="t" anchorCtr="0">
            <a:normAutofit fontScale="90000"/>
          </a:bodyPr>
          <a:lstStyle/>
          <a:p>
            <a:pPr rtl="0"/>
            <a:r>
              <a:rPr lang="en" b="1"/>
              <a:t>Near-Axis Expansion (NAE) Constraints in DESC </a:t>
            </a:r>
            <a:endParaRPr b="1"/>
          </a:p>
          <a:p>
            <a:pPr rtl="0"/>
            <a:r>
              <a:rPr lang="en" sz="2548"/>
              <a:t>(with E. Rodriguez)</a:t>
            </a:r>
            <a:endParaRPr sz="2548"/>
          </a:p>
        </p:txBody>
      </p:sp>
      <p:sp>
        <p:nvSpPr>
          <p:cNvPr id="232" name="Google Shape;232;p26"/>
          <p:cNvSpPr txBox="1"/>
          <p:nvPr/>
        </p:nvSpPr>
        <p:spPr>
          <a:xfrm>
            <a:off x="6494875" y="6398476"/>
            <a:ext cx="4093461" cy="492402"/>
          </a:xfrm>
          <a:prstGeom prst="rect">
            <a:avLst/>
          </a:prstGeom>
          <a:noFill/>
          <a:ln>
            <a:noFill/>
          </a:ln>
        </p:spPr>
        <p:txBody>
          <a:bodyPr spcFirstLastPara="1" wrap="square" lIns="121900" tIns="121900" rIns="121900" bIns="121900" anchor="t" anchorCtr="0">
            <a:spAutoFit/>
          </a:bodyPr>
          <a:lstStyle/>
          <a:p>
            <a:pPr algn="l"/>
            <a:r>
              <a:rPr lang="en" sz="1600" dirty="0"/>
              <a:t>pyQSC equilibrium evaluated at r</a:t>
            </a:r>
            <a:r>
              <a:rPr lang="en" sz="1600" i="1" dirty="0"/>
              <a:t> </a:t>
            </a:r>
            <a:r>
              <a:rPr lang="en" sz="1600" dirty="0"/>
              <a:t>=0.1</a:t>
            </a:r>
            <a:endParaRPr sz="1600" dirty="0"/>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28"/>
          <p:cNvSpPr txBox="1">
            <a:spLocks noGrp="1"/>
          </p:cNvSpPr>
          <p:nvPr>
            <p:ph type="title"/>
          </p:nvPr>
        </p:nvSpPr>
        <p:spPr>
          <a:xfrm>
            <a:off x="415600" y="181717"/>
            <a:ext cx="11360800" cy="763600"/>
          </a:xfrm>
          <a:prstGeom prst="rect">
            <a:avLst/>
          </a:prstGeom>
        </p:spPr>
        <p:txBody>
          <a:bodyPr spcFirstLastPara="1" wrap="square" lIns="121900" tIns="121900" rIns="121900" bIns="121900" anchor="t" anchorCtr="0">
            <a:normAutofit/>
          </a:bodyPr>
          <a:lstStyle/>
          <a:p>
            <a:pPr rtl="0"/>
            <a:r>
              <a:rPr lang="en"/>
              <a:t>O(𝝆</a:t>
            </a:r>
            <a:r>
              <a:rPr lang="en" baseline="30000"/>
              <a:t>0</a:t>
            </a:r>
            <a:r>
              <a:rPr lang="en"/>
              <a:t>) (axis) Constraint in DESC</a:t>
            </a:r>
            <a:endParaRPr/>
          </a:p>
        </p:txBody>
      </p:sp>
      <p:sp>
        <p:nvSpPr>
          <p:cNvPr id="247" name="Google Shape;247;p28"/>
          <p:cNvSpPr txBox="1">
            <a:spLocks noGrp="1"/>
          </p:cNvSpPr>
          <p:nvPr>
            <p:ph type="body" idx="1"/>
          </p:nvPr>
        </p:nvSpPr>
        <p:spPr>
          <a:xfrm>
            <a:off x="415600" y="1467533"/>
            <a:ext cx="11360800" cy="4555200"/>
          </a:xfrm>
          <a:prstGeom prst="rect">
            <a:avLst/>
          </a:prstGeom>
        </p:spPr>
        <p:txBody>
          <a:bodyPr spcFirstLastPara="1" wrap="square" lIns="121900" tIns="121900" rIns="121900" bIns="121900" anchor="t" anchorCtr="0">
            <a:normAutofit/>
          </a:bodyPr>
          <a:lstStyle/>
          <a:p>
            <a:pPr marL="0" indent="0">
              <a:spcBef>
                <a:spcPts val="0"/>
              </a:spcBef>
              <a:buNone/>
            </a:pPr>
            <a:r>
              <a:rPr lang="en" b="1" dirty="0">
                <a:solidFill>
                  <a:schemeClr val="dk1"/>
                </a:solidFill>
              </a:rPr>
              <a:t>NAE axis in pyQSC given as Fourier series in cylindrical toroidal angle 𝝓:</a:t>
            </a:r>
            <a:endParaRPr b="1" dirty="0">
              <a:solidFill>
                <a:schemeClr val="dk1"/>
              </a:solidFill>
            </a:endParaRPr>
          </a:p>
          <a:p>
            <a:pPr marL="0" indent="0">
              <a:spcBef>
                <a:spcPts val="1600"/>
              </a:spcBef>
              <a:buNone/>
            </a:pPr>
            <a:endParaRPr b="1" dirty="0">
              <a:solidFill>
                <a:schemeClr val="dk1"/>
              </a:solidFill>
            </a:endParaRPr>
          </a:p>
          <a:p>
            <a:pPr marL="0" indent="0">
              <a:spcBef>
                <a:spcPts val="1600"/>
              </a:spcBef>
              <a:buNone/>
            </a:pPr>
            <a:endParaRPr b="1" dirty="0">
              <a:solidFill>
                <a:schemeClr val="dk1"/>
              </a:solidFill>
            </a:endParaRPr>
          </a:p>
          <a:p>
            <a:pPr marL="0" indent="0">
              <a:spcBef>
                <a:spcPts val="1600"/>
              </a:spcBef>
              <a:buNone/>
            </a:pPr>
            <a:endParaRPr lang="en" b="1" dirty="0">
              <a:solidFill>
                <a:schemeClr val="dk1"/>
              </a:solidFill>
            </a:endParaRPr>
          </a:p>
          <a:p>
            <a:pPr marL="0" indent="0">
              <a:spcBef>
                <a:spcPts val="1600"/>
              </a:spcBef>
              <a:buNone/>
            </a:pPr>
            <a:r>
              <a:rPr lang="en" b="1" dirty="0">
                <a:solidFill>
                  <a:schemeClr val="dk1"/>
                </a:solidFill>
              </a:rPr>
              <a:t>Constraint in DESC representation is simple: Evaluate DESC R(𝝆,𝜃,𝝓), Z(𝝆,𝜃,𝝓) at 𝝆=0 and match terms:</a:t>
            </a:r>
            <a:endParaRPr b="1" dirty="0">
              <a:solidFill>
                <a:schemeClr val="dk1"/>
              </a:solidFill>
            </a:endParaRPr>
          </a:p>
          <a:p>
            <a:pPr marL="0" indent="0">
              <a:spcBef>
                <a:spcPts val="1600"/>
              </a:spcBef>
              <a:buNone/>
            </a:pPr>
            <a:endParaRPr dirty="0"/>
          </a:p>
          <a:p>
            <a:pPr marL="0" indent="0">
              <a:spcBef>
                <a:spcPts val="1600"/>
              </a:spcBef>
              <a:buNone/>
            </a:pPr>
            <a:endParaRPr dirty="0"/>
          </a:p>
          <a:p>
            <a:pPr marL="0" indent="0">
              <a:spcBef>
                <a:spcPts val="1600"/>
              </a:spcBef>
              <a:spcAft>
                <a:spcPts val="1600"/>
              </a:spcAft>
              <a:buNone/>
            </a:pPr>
            <a:endParaRPr dirty="0"/>
          </a:p>
        </p:txBody>
      </p:sp>
      <p:pic>
        <p:nvPicPr>
          <p:cNvPr id="248" name="Google Shape;248;p28"/>
          <p:cNvPicPr preferRelativeResize="0"/>
          <p:nvPr/>
        </p:nvPicPr>
        <p:blipFill>
          <a:blip r:embed="rId3">
            <a:alphaModFix/>
          </a:blip>
          <a:stretch>
            <a:fillRect/>
          </a:stretch>
        </p:blipFill>
        <p:spPr>
          <a:xfrm>
            <a:off x="3132300" y="4252968"/>
            <a:ext cx="4592968" cy="2518201"/>
          </a:xfrm>
          <a:prstGeom prst="rect">
            <a:avLst/>
          </a:prstGeom>
          <a:noFill/>
          <a:ln w="9525" cap="flat" cmpd="sng">
            <a:solidFill>
              <a:schemeClr val="dk2"/>
            </a:solidFill>
            <a:prstDash val="solid"/>
            <a:round/>
            <a:headEnd type="none" w="sm" len="sm"/>
            <a:tailEnd type="none" w="sm" len="sm"/>
          </a:ln>
        </p:spPr>
      </p:pic>
      <p:sp>
        <p:nvSpPr>
          <p:cNvPr id="249" name="Google Shape;249;p28"/>
          <p:cNvSpPr txBox="1"/>
          <p:nvPr/>
        </p:nvSpPr>
        <p:spPr>
          <a:xfrm>
            <a:off x="1226875" y="4845101"/>
            <a:ext cx="2174916" cy="984845"/>
          </a:xfrm>
          <a:prstGeom prst="rect">
            <a:avLst/>
          </a:prstGeom>
          <a:noFill/>
          <a:ln>
            <a:noFill/>
          </a:ln>
        </p:spPr>
        <p:txBody>
          <a:bodyPr spcFirstLastPara="1" wrap="square" lIns="121900" tIns="121900" rIns="121900" bIns="121900" anchor="t" anchorCtr="0">
            <a:spAutoFit/>
          </a:bodyPr>
          <a:lstStyle/>
          <a:p>
            <a:pPr algn="l"/>
            <a:r>
              <a:rPr lang="en" sz="2400" dirty="0"/>
              <a:t>NAE Axis Coefficients</a:t>
            </a:r>
            <a:endParaRPr sz="2400" dirty="0"/>
          </a:p>
        </p:txBody>
      </p:sp>
      <p:sp>
        <p:nvSpPr>
          <p:cNvPr id="250" name="Google Shape;250;p28"/>
          <p:cNvSpPr txBox="1"/>
          <p:nvPr/>
        </p:nvSpPr>
        <p:spPr>
          <a:xfrm>
            <a:off x="7787670" y="4660435"/>
            <a:ext cx="2323913" cy="1354176"/>
          </a:xfrm>
          <a:prstGeom prst="rect">
            <a:avLst/>
          </a:prstGeom>
          <a:noFill/>
          <a:ln>
            <a:noFill/>
          </a:ln>
        </p:spPr>
        <p:txBody>
          <a:bodyPr spcFirstLastPara="1" wrap="square" lIns="121900" tIns="121900" rIns="121900" bIns="121900" anchor="t" anchorCtr="0">
            <a:spAutoFit/>
          </a:bodyPr>
          <a:lstStyle/>
          <a:p>
            <a:pPr algn="l"/>
            <a:r>
              <a:rPr lang="en" sz="2400" dirty="0"/>
              <a:t>DESC Fourier-Zernike Coefficients</a:t>
            </a:r>
            <a:endParaRPr sz="2400" dirty="0"/>
          </a:p>
        </p:txBody>
      </p:sp>
      <p:pic>
        <p:nvPicPr>
          <p:cNvPr id="251" name="Google Shape;251;p28"/>
          <p:cNvPicPr preferRelativeResize="0"/>
          <p:nvPr/>
        </p:nvPicPr>
        <p:blipFill>
          <a:blip r:embed="rId4">
            <a:alphaModFix/>
          </a:blip>
          <a:stretch>
            <a:fillRect/>
          </a:stretch>
        </p:blipFill>
        <p:spPr>
          <a:xfrm>
            <a:off x="552634" y="2181137"/>
            <a:ext cx="4688565" cy="945300"/>
          </a:xfrm>
          <a:prstGeom prst="rect">
            <a:avLst/>
          </a:prstGeom>
          <a:noFill/>
          <a:ln>
            <a:noFill/>
          </a:ln>
        </p:spPr>
      </p:pic>
      <p:pic>
        <p:nvPicPr>
          <p:cNvPr id="252" name="Google Shape;252;p28"/>
          <p:cNvPicPr preferRelativeResize="0"/>
          <p:nvPr/>
        </p:nvPicPr>
        <p:blipFill>
          <a:blip r:embed="rId5">
            <a:alphaModFix/>
          </a:blip>
          <a:stretch>
            <a:fillRect/>
          </a:stretch>
        </p:blipFill>
        <p:spPr>
          <a:xfrm>
            <a:off x="6369503" y="2263235"/>
            <a:ext cx="3948765" cy="945300"/>
          </a:xfrm>
          <a:prstGeom prst="rect">
            <a:avLst/>
          </a:prstGeom>
          <a:noFill/>
          <a:ln>
            <a:noFill/>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2"/>
          <p:cNvSpPr txBox="1">
            <a:spLocks noGrp="1"/>
          </p:cNvSpPr>
          <p:nvPr>
            <p:ph type="title"/>
          </p:nvPr>
        </p:nvSpPr>
        <p:spPr>
          <a:xfrm>
            <a:off x="484712" y="111100"/>
            <a:ext cx="11360800" cy="763600"/>
          </a:xfrm>
          <a:prstGeom prst="rect">
            <a:avLst/>
          </a:prstGeom>
        </p:spPr>
        <p:txBody>
          <a:bodyPr spcFirstLastPara="1" wrap="square" lIns="121900" tIns="121900" rIns="121900" bIns="121900" anchor="t" anchorCtr="0">
            <a:normAutofit/>
          </a:bodyPr>
          <a:lstStyle/>
          <a:p>
            <a:pPr rtl="0"/>
            <a:r>
              <a:rPr lang="en" sz="3200" dirty="0"/>
              <a:t>O(𝝆</a:t>
            </a:r>
            <a:r>
              <a:rPr lang="en" sz="3200" baseline="30000" dirty="0"/>
              <a:t>1</a:t>
            </a:r>
            <a:r>
              <a:rPr lang="en" sz="3200" dirty="0"/>
              <a:t>)  NAE Constraint in DESC</a:t>
            </a:r>
            <a:endParaRPr sz="3200" dirty="0"/>
          </a:p>
        </p:txBody>
      </p:sp>
      <p:sp>
        <p:nvSpPr>
          <p:cNvPr id="279" name="Google Shape;279;p32"/>
          <p:cNvSpPr txBox="1"/>
          <p:nvPr/>
        </p:nvSpPr>
        <p:spPr>
          <a:xfrm>
            <a:off x="2011657" y="5382966"/>
            <a:ext cx="2261600" cy="861734"/>
          </a:xfrm>
          <a:prstGeom prst="rect">
            <a:avLst/>
          </a:prstGeom>
          <a:noFill/>
          <a:ln>
            <a:noFill/>
          </a:ln>
        </p:spPr>
        <p:txBody>
          <a:bodyPr spcFirstLastPara="1" wrap="square" lIns="121900" tIns="121900" rIns="121900" bIns="121900" anchor="t" anchorCtr="0">
            <a:spAutoFit/>
          </a:bodyPr>
          <a:lstStyle/>
          <a:p>
            <a:pPr algn="l"/>
            <a:r>
              <a:rPr lang="en" sz="2000" dirty="0"/>
              <a:t>NAE Coefficients</a:t>
            </a:r>
            <a:endParaRPr sz="2000" dirty="0"/>
          </a:p>
        </p:txBody>
      </p:sp>
      <p:sp>
        <p:nvSpPr>
          <p:cNvPr id="280" name="Google Shape;280;p32"/>
          <p:cNvSpPr txBox="1"/>
          <p:nvPr/>
        </p:nvSpPr>
        <p:spPr>
          <a:xfrm>
            <a:off x="8343741" y="5006214"/>
            <a:ext cx="2411092" cy="1169511"/>
          </a:xfrm>
          <a:prstGeom prst="rect">
            <a:avLst/>
          </a:prstGeom>
          <a:noFill/>
          <a:ln>
            <a:noFill/>
          </a:ln>
        </p:spPr>
        <p:txBody>
          <a:bodyPr spcFirstLastPara="1" wrap="square" lIns="121900" tIns="121900" rIns="121900" bIns="121900" anchor="t" anchorCtr="0">
            <a:spAutoFit/>
          </a:bodyPr>
          <a:lstStyle/>
          <a:p>
            <a:pPr algn="l"/>
            <a:r>
              <a:rPr lang="en" sz="2000"/>
              <a:t>DESC Fourier-Zernike Coefficients</a:t>
            </a:r>
            <a:endParaRPr sz="2000"/>
          </a:p>
        </p:txBody>
      </p:sp>
      <p:sp>
        <p:nvSpPr>
          <p:cNvPr id="281" name="Google Shape;281;p32"/>
          <p:cNvSpPr txBox="1"/>
          <p:nvPr/>
        </p:nvSpPr>
        <p:spPr>
          <a:xfrm>
            <a:off x="123602" y="1062462"/>
            <a:ext cx="11456400" cy="4062610"/>
          </a:xfrm>
          <a:prstGeom prst="rect">
            <a:avLst/>
          </a:prstGeom>
          <a:noFill/>
          <a:ln>
            <a:noFill/>
          </a:ln>
        </p:spPr>
        <p:txBody>
          <a:bodyPr spcFirstLastPara="1" wrap="square" lIns="121900" tIns="121900" rIns="121900" bIns="121900" anchor="t" anchorCtr="0">
            <a:spAutoFit/>
          </a:bodyPr>
          <a:lstStyle/>
          <a:p>
            <a:pPr algn="l"/>
            <a:r>
              <a:rPr lang="en" sz="1800" dirty="0"/>
              <a:t>- After a short geometric derivation, one can derive (up to O(𝝆)) the R,Z position of a point on a flux surface from the NAE in terms of the cylindrical angle </a:t>
            </a:r>
            <a:endParaRPr sz="1800" dirty="0"/>
          </a:p>
          <a:p>
            <a:pPr algn="l"/>
            <a:endParaRPr sz="1800" dirty="0"/>
          </a:p>
          <a:p>
            <a:pPr algn="l"/>
            <a:endParaRPr sz="1800" dirty="0"/>
          </a:p>
          <a:p>
            <a:pPr algn="l"/>
            <a:r>
              <a:rPr lang="en" sz="1800" dirty="0"/>
              <a:t>where</a:t>
            </a:r>
            <a:endParaRPr sz="1800" dirty="0"/>
          </a:p>
          <a:p>
            <a:pPr algn="l"/>
            <a:endParaRPr sz="1800" dirty="0"/>
          </a:p>
          <a:p>
            <a:pPr algn="l"/>
            <a:endParaRPr sz="1800" dirty="0"/>
          </a:p>
          <a:p>
            <a:pPr algn="l"/>
            <a:endParaRPr sz="1800" dirty="0"/>
          </a:p>
          <a:p>
            <a:pPr algn="l"/>
            <a:r>
              <a:rPr lang="en" sz="1800" dirty="0"/>
              <a:t>- And the coefficients are functions of the NAE X,Y coefficients and the Frenet-Serret basis vectors</a:t>
            </a:r>
            <a:endParaRPr sz="1800" dirty="0"/>
          </a:p>
          <a:p>
            <a:pPr algn="l"/>
            <a:endParaRPr lang="en" sz="1800" dirty="0"/>
          </a:p>
          <a:p>
            <a:pPr algn="l"/>
            <a:r>
              <a:rPr lang="en" sz="1800" dirty="0"/>
              <a:t>- Then, equating the  O(𝝆) coefficients in the DESC Fourier-Zernike basis with the above expressions yields:                                      </a:t>
            </a:r>
            <a:endParaRPr sz="1800" dirty="0"/>
          </a:p>
          <a:p>
            <a:pPr algn="l"/>
            <a:endParaRPr sz="1800" dirty="0"/>
          </a:p>
          <a:p>
            <a:pPr algn="l"/>
            <a:r>
              <a:rPr lang="en" sz="1400" dirty="0"/>
              <a:t>(Identical expressions for Z as well)</a:t>
            </a:r>
            <a:endParaRPr sz="3200" dirty="0"/>
          </a:p>
        </p:txBody>
      </p:sp>
      <p:pic>
        <p:nvPicPr>
          <p:cNvPr id="282" name="Google Shape;282;p32"/>
          <p:cNvPicPr preferRelativeResize="0"/>
          <p:nvPr/>
        </p:nvPicPr>
        <p:blipFill>
          <a:blip r:embed="rId3">
            <a:alphaModFix/>
          </a:blip>
          <a:stretch>
            <a:fillRect/>
          </a:stretch>
        </p:blipFill>
        <p:spPr>
          <a:xfrm>
            <a:off x="565065" y="2591231"/>
            <a:ext cx="5530935" cy="432533"/>
          </a:xfrm>
          <a:prstGeom prst="rect">
            <a:avLst/>
          </a:prstGeom>
          <a:noFill/>
          <a:ln>
            <a:noFill/>
          </a:ln>
        </p:spPr>
      </p:pic>
      <p:pic>
        <p:nvPicPr>
          <p:cNvPr id="283" name="Google Shape;283;p32"/>
          <p:cNvPicPr preferRelativeResize="0"/>
          <p:nvPr/>
        </p:nvPicPr>
        <p:blipFill>
          <a:blip r:embed="rId4">
            <a:alphaModFix/>
          </a:blip>
          <a:stretch>
            <a:fillRect/>
          </a:stretch>
        </p:blipFill>
        <p:spPr>
          <a:xfrm>
            <a:off x="6615271" y="2591231"/>
            <a:ext cx="5230241" cy="432533"/>
          </a:xfrm>
          <a:prstGeom prst="rect">
            <a:avLst/>
          </a:prstGeom>
          <a:noFill/>
          <a:ln>
            <a:noFill/>
          </a:ln>
        </p:spPr>
      </p:pic>
      <p:pic>
        <p:nvPicPr>
          <p:cNvPr id="284" name="Google Shape;284;p32"/>
          <p:cNvPicPr preferRelativeResize="0"/>
          <p:nvPr/>
        </p:nvPicPr>
        <p:blipFill>
          <a:blip r:embed="rId5">
            <a:alphaModFix/>
          </a:blip>
          <a:stretch>
            <a:fillRect/>
          </a:stretch>
        </p:blipFill>
        <p:spPr>
          <a:xfrm>
            <a:off x="3727001" y="4662602"/>
            <a:ext cx="4547064" cy="2040199"/>
          </a:xfrm>
          <a:prstGeom prst="rect">
            <a:avLst/>
          </a:prstGeom>
          <a:noFill/>
          <a:ln w="9525" cap="flat" cmpd="sng">
            <a:solidFill>
              <a:schemeClr val="dk2"/>
            </a:solidFill>
            <a:prstDash val="solid"/>
            <a:round/>
            <a:headEnd type="none" w="sm" len="sm"/>
            <a:tailEnd type="none" w="sm" len="sm"/>
          </a:ln>
        </p:spPr>
      </p:pic>
      <p:pic>
        <p:nvPicPr>
          <p:cNvPr id="285" name="Google Shape;285;p32"/>
          <p:cNvPicPr preferRelativeResize="0"/>
          <p:nvPr/>
        </p:nvPicPr>
        <p:blipFill>
          <a:blip r:embed="rId6">
            <a:alphaModFix/>
          </a:blip>
          <a:stretch>
            <a:fillRect/>
          </a:stretch>
        </p:blipFill>
        <p:spPr>
          <a:xfrm>
            <a:off x="2859322" y="1784033"/>
            <a:ext cx="4407569" cy="519367"/>
          </a:xfrm>
          <a:prstGeom prst="rect">
            <a:avLst/>
          </a:prstGeom>
          <a:noFill/>
          <a:ln>
            <a:noFill/>
          </a:ln>
        </p:spPr>
      </p:pic>
    </p:spTree>
  </p:cSld>
  <p:clrMapOvr>
    <a:masterClrMapping/>
  </p:clrMapOvr>
  <p:transition spd="med"/>
</p:sld>
</file>

<file path=ppt/theme/theme1.xml><?xml version="1.0" encoding="utf-8"?>
<a:theme xmlns:a="http://schemas.openxmlformats.org/drawingml/2006/main" name="Office Theme">
  <a:themeElements>
    <a:clrScheme name="Office Theme">
      <a:dk1>
        <a:srgbClr val="245253"/>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ctr" defTabSz="914400" rtl="0" fontAlgn="auto" latinLnBrk="0" hangingPunct="0">
          <a:lnSpc>
            <a:spcPct val="100000"/>
          </a:lnSpc>
          <a:spcBef>
            <a:spcPts val="0"/>
          </a:spcBef>
          <a:spcAft>
            <a:spcPts val="0"/>
          </a:spcAft>
          <a:buClrTx/>
          <a:buSzTx/>
          <a:buFontTx/>
          <a:buNone/>
          <a:tabLst/>
          <a:defRPr kumimoji="0" sz="800" b="1" i="0" u="none" strike="noStrike" cap="none" spc="0" normalizeH="0" baseline="0">
            <a:ln>
              <a:noFill/>
            </a:ln>
            <a:solidFill>
              <a:srgbClr val="245253"/>
            </a:solidFill>
            <a:effectLst/>
            <a:uFillTx/>
            <a:latin typeface="Century Gothic"/>
            <a:ea typeface="Century Gothic"/>
            <a:cs typeface="Century Gothic"/>
            <a:sym typeface="Century Goth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ctr" defTabSz="914400" rtl="0" fontAlgn="auto" latinLnBrk="0" hangingPunct="0">
          <a:lnSpc>
            <a:spcPct val="100000"/>
          </a:lnSpc>
          <a:spcBef>
            <a:spcPts val="0"/>
          </a:spcBef>
          <a:spcAft>
            <a:spcPts val="0"/>
          </a:spcAft>
          <a:buClrTx/>
          <a:buSzTx/>
          <a:buFontTx/>
          <a:buNone/>
          <a:tabLst/>
          <a:defRPr kumimoji="0" sz="800" b="1" i="0" u="none" strike="noStrike" cap="none" spc="0" normalizeH="0" baseline="0">
            <a:ln>
              <a:noFill/>
            </a:ln>
            <a:solidFill>
              <a:srgbClr val="245253"/>
            </a:solidFill>
            <a:effectLst/>
            <a:uFillTx/>
            <a:latin typeface="Century Gothic"/>
            <a:ea typeface="Century Gothic"/>
            <a:cs typeface="Century Gothic"/>
            <a:sym typeface="Century Goth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3100</TotalTime>
  <Words>2622</Words>
  <Application>Microsoft Office PowerPoint</Application>
  <PresentationFormat>Widescreen</PresentationFormat>
  <Paragraphs>330</Paragraphs>
  <Slides>34</Slides>
  <Notes>25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34</vt:i4>
      </vt:variant>
    </vt:vector>
  </HeadingPairs>
  <TitlesOfParts>
    <vt:vector size="45" baseType="lpstr">
      <vt:lpstr>Aptos Display</vt:lpstr>
      <vt:lpstr>Arial</vt:lpstr>
      <vt:lpstr>Calibri</vt:lpstr>
      <vt:lpstr>Cambria</vt:lpstr>
      <vt:lpstr>Cambria Math</vt:lpstr>
      <vt:lpstr>Century Gothic</vt:lpstr>
      <vt:lpstr>Consolas</vt:lpstr>
      <vt:lpstr>Courier New</vt:lpstr>
      <vt:lpstr>Helvetica</vt:lpstr>
      <vt:lpstr>Proxima Nova</vt:lpstr>
      <vt:lpstr>Office Theme</vt:lpstr>
      <vt:lpstr>Near-Axis Constrained Equilibria with the DESC code</vt:lpstr>
      <vt:lpstr> Near-Axis-Expansion Constrained Equilibria in DESC</vt:lpstr>
      <vt:lpstr>Ideal MHD Equilibrium </vt:lpstr>
      <vt:lpstr>Stellarator Equilibrium - DESC</vt:lpstr>
      <vt:lpstr>DESC - Fourier-Zernike Spectral Basis</vt:lpstr>
      <vt:lpstr>DESC Allows Flexible Constraints when Defining Equilibrium Problem - Fixed 𝝆=1 Boundary</vt:lpstr>
      <vt:lpstr>Near-Axis Expansion (NAE) Constraints in DESC  (with E. Rodriguez)</vt:lpstr>
      <vt:lpstr>O(𝝆0) (axis) Constraint in DESC</vt:lpstr>
      <vt:lpstr>O(𝝆1)  NAE Constraint in DESC</vt:lpstr>
      <vt:lpstr>Verification of DESC Equilibrium Quantities Against the NAE</vt:lpstr>
      <vt:lpstr>QA O(𝝆1)  NAE-constrained Equilibrium</vt:lpstr>
      <vt:lpstr>QH O(𝝆1)  NAE-constrained Equilibrium</vt:lpstr>
      <vt:lpstr>QI O(𝝆1)  NAE-constrained Equilibrium</vt:lpstr>
      <vt:lpstr>Example Python Code for NAE-Constrained Equilibria in DESC – Simple!</vt:lpstr>
      <vt:lpstr>QA O(𝝆2)  NAE-constrained Equilibrium</vt:lpstr>
      <vt:lpstr>Fitting NAE Behavior with Toroidal Fourier Series – O(ρ^1) </vt:lpstr>
      <vt:lpstr>Fitting NAE Behavior with Toroidal Fourier Series – O(ρ^2) </vt:lpstr>
      <vt:lpstr>(REG)Coil Optimization In DESC</vt:lpstr>
      <vt:lpstr>REGCOIL Algorithm</vt:lpstr>
      <vt:lpstr>Helical Coilset in DESC</vt:lpstr>
      <vt:lpstr>Example Python Code to create Helical Coilset</vt:lpstr>
      <vt:lpstr>Example Python Code to create Modular Coilset</vt:lpstr>
      <vt:lpstr>DESC Offers Unique Flexibility in Constraints that Open New Possibilities</vt:lpstr>
      <vt:lpstr>Backup </vt:lpstr>
      <vt:lpstr>O(𝝆0) (axis) Constraint in DESC - Example Solve</vt:lpstr>
      <vt:lpstr>O(𝝆0) (axis) Constraint in DESC - Under-constrained Problem, Finds Closest Equilibrium</vt:lpstr>
      <vt:lpstr>Physical Insights Yield Constraints on XS or near Axis</vt:lpstr>
      <vt:lpstr>Closer look at flux surfaces near axis for Precise QA </vt:lpstr>
      <vt:lpstr>Closer look at flux surfaces near axis for difficult NAE  (from E. Rodriguez)</vt:lpstr>
      <vt:lpstr>Closer look at LCFS for difficult NAE  (from E. Rodriguez)</vt:lpstr>
      <vt:lpstr>O(𝝆0) (axis) Constraint in DESC - Under-constrained Problem</vt:lpstr>
      <vt:lpstr>Near-Axis Expansion</vt:lpstr>
      <vt:lpstr>DESC Allows Flexible Constraints when Defining Equilibrium Problem - Fixed 𝝆=1 Boundary</vt:lpstr>
      <vt:lpstr>DESC Algorithm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Dario G. Panici</cp:lastModifiedBy>
  <cp:revision>38</cp:revision>
  <dcterms:modified xsi:type="dcterms:W3CDTF">2023-12-07T06:09:10Z</dcterms:modified>
</cp:coreProperties>
</file>